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6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/>
    <p:restoredTop sz="94564"/>
  </p:normalViewPr>
  <p:slideViewPr>
    <p:cSldViewPr snapToGrid="0" snapToObjects="1">
      <p:cViewPr>
        <p:scale>
          <a:sx n="83" d="100"/>
          <a:sy n="83" d="100"/>
        </p:scale>
        <p:origin x="4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1413-1C53-C84F-A7B5-4D624CBF9F8A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5541C-3A92-F040-A278-5CD8B2262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1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2354333"/>
          </a:xfrm>
        </p:spPr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路由协议代码分析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31852" y="3378200"/>
            <a:ext cx="3793678" cy="1037760"/>
          </a:xfrm>
        </p:spPr>
        <p:txBody>
          <a:bodyPr/>
          <a:lstStyle/>
          <a:p>
            <a:r>
              <a:rPr kumimoji="1" lang="zh-CN" altLang="en-US" dirty="0" smtClean="0"/>
              <a:t>组员：钱辰        张文洁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2288" y="4183082"/>
            <a:ext cx="8770571" cy="206055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51-54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若不存在到该邻居的链路，则创建并插入路由表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en-US" altLang="zh-CN" sz="2200" dirty="0" smtClean="0">
                <a:latin typeface="+mn-ea"/>
                <a:ea typeface="+mn-ea"/>
              </a:rPr>
              <a:t>57-65</a:t>
            </a:r>
            <a:r>
              <a:rPr kumimoji="1" lang="zh-CN" altLang="en-US" sz="2200" dirty="0" smtClean="0">
                <a:latin typeface="+mn-ea"/>
                <a:ea typeface="+mn-ea"/>
              </a:rPr>
              <a:t>   若存在到该邻居的链路且为双向则进行更新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          </a:t>
            </a:r>
            <a:r>
              <a:rPr kumimoji="1" lang="en-US" altLang="zh-CN" sz="2200" dirty="0" smtClean="0">
                <a:latin typeface="+mn-ea"/>
                <a:ea typeface="+mn-ea"/>
              </a:rPr>
              <a:t>flags</a:t>
            </a:r>
            <a:r>
              <a:rPr kumimoji="1" lang="zh-CN" altLang="en-US" sz="2200" dirty="0" smtClean="0">
                <a:latin typeface="+mn-ea"/>
                <a:ea typeface="+mn-ea"/>
              </a:rPr>
              <a:t>为</a:t>
            </a:r>
            <a:r>
              <a:rPr kumimoji="1" lang="en-US" altLang="zh-CN" sz="2200" dirty="0" smtClean="0">
                <a:latin typeface="+mn-ea"/>
                <a:ea typeface="+mn-ea"/>
              </a:rPr>
              <a:t>16</a:t>
            </a:r>
            <a:r>
              <a:rPr kumimoji="1" lang="zh-CN" altLang="en-US" sz="2200" dirty="0" smtClean="0">
                <a:latin typeface="+mn-ea"/>
                <a:ea typeface="+mn-ea"/>
              </a:rPr>
              <a:t>位，与</a:t>
            </a:r>
            <a:r>
              <a:rPr kumimoji="1" lang="en-US" altLang="zh-CN" sz="2200" dirty="0" smtClean="0">
                <a:latin typeface="+mn-ea"/>
                <a:ea typeface="+mn-ea"/>
              </a:rPr>
              <a:t>RT_UNIDIR</a:t>
            </a:r>
            <a:r>
              <a:rPr kumimoji="1" lang="zh-CN" altLang="en-US" sz="2200" dirty="0" smtClean="0">
                <a:latin typeface="+mn-ea"/>
                <a:ea typeface="+mn-ea"/>
              </a:rPr>
              <a:t>位与判断单双向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" y="568345"/>
            <a:ext cx="10783094" cy="123188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995487"/>
            <a:ext cx="4059238" cy="8905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8" y="1957388"/>
            <a:ext cx="6794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411183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邻居链路断裂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以断裂另一端为目的地的路由表项处理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包含断裂链路的路由表项的处理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（即以断裂另一端为下一跳的路由表项处理）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0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2769" y="3834647"/>
            <a:ext cx="8770571" cy="2551113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99-106</a:t>
            </a:r>
            <a:r>
              <a:rPr kumimoji="1" lang="zh-CN" altLang="en-US" sz="2200" dirty="0" smtClean="0">
                <a:latin typeface="+mn-ea"/>
                <a:ea typeface="+mn-ea"/>
              </a:rPr>
              <a:t>     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   </a:t>
            </a: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此链路表项存在先驱节点且未被修复则产生</a:t>
            </a:r>
            <a:r>
              <a:rPr lang="en-US" altLang="zh-CN" sz="2200" dirty="0">
                <a:latin typeface="+mn-ea"/>
                <a:ea typeface="+mn-ea"/>
              </a:rPr>
              <a:t>RERR</a:t>
            </a:r>
            <a:r>
              <a:rPr lang="zh-CN" altLang="en-US" sz="2200" dirty="0">
                <a:latin typeface="+mn-ea"/>
                <a:ea typeface="+mn-ea"/>
              </a:rPr>
              <a:t>报文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只有一个先驱节点则将</a:t>
            </a:r>
            <a:r>
              <a:rPr lang="zh-CN" altLang="en-US" sz="2200" dirty="0" smtClean="0">
                <a:latin typeface="+mn-ea"/>
                <a:ea typeface="+mn-ea"/>
              </a:rPr>
              <a:t>此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结构</a:t>
            </a:r>
            <a:r>
              <a:rPr lang="zh-CN" altLang="en-US" sz="2200" dirty="0">
                <a:latin typeface="+mn-ea"/>
                <a:ea typeface="+mn-ea"/>
              </a:rPr>
              <a:t>的单播目的地设为该节点的前驱节点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 smtClean="0">
                <a:latin typeface="+mn-ea"/>
                <a:ea typeface="+mn-ea"/>
              </a:rPr>
              <a:t>      若存在多个先驱节点则保留单播地址为</a:t>
            </a:r>
            <a:r>
              <a:rPr lang="en-US" altLang="zh-CN" sz="2200" dirty="0" smtClean="0">
                <a:latin typeface="+mn-ea"/>
                <a:ea typeface="+mn-ea"/>
              </a:rPr>
              <a:t>0</a:t>
            </a:r>
            <a:r>
              <a:rPr lang="zh-CN" altLang="en-US" sz="2200" dirty="0" smtClean="0">
                <a:latin typeface="+mn-ea"/>
                <a:ea typeface="+mn-ea"/>
              </a:rPr>
              <a:t>而不做处理。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769937"/>
            <a:ext cx="8986837" cy="2624192"/>
          </a:xfrm>
        </p:spPr>
      </p:pic>
    </p:spTree>
    <p:extLst>
      <p:ext uri="{BB962C8B-B14F-4D97-AF65-F5344CB8AC3E}">
        <p14:creationId xmlns:p14="http://schemas.microsoft.com/office/powerpoint/2010/main" val="2512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192" y="5021389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143-153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没有以断裂链路另一端为目的节点的路由表项，则此处需要为用到断裂链路的路由表项创建一</a:t>
            </a:r>
            <a:r>
              <a:rPr lang="zh-CN" altLang="en-US" sz="2200" dirty="0" smtClean="0">
                <a:latin typeface="+mn-ea"/>
                <a:ea typeface="+mn-ea"/>
              </a:rPr>
              <a:t>个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zh-CN" altLang="en-US" sz="2200" dirty="0">
                <a:latin typeface="+mn-ea"/>
                <a:ea typeface="+mn-ea"/>
              </a:rPr>
              <a:t>否则直接</a:t>
            </a:r>
            <a:r>
              <a:rPr lang="zh-CN" altLang="en-US" sz="2200" dirty="0" smtClean="0">
                <a:latin typeface="+mn-ea"/>
                <a:ea typeface="+mn-ea"/>
              </a:rPr>
              <a:t>在原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后加</a:t>
            </a:r>
            <a:r>
              <a:rPr lang="zh-CN" altLang="en-US" sz="2200" dirty="0">
                <a:latin typeface="+mn-ea"/>
                <a:ea typeface="+mn-ea"/>
              </a:rPr>
              <a:t>信息即可。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546100"/>
            <a:ext cx="8922544" cy="21971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2886074"/>
            <a:ext cx="8846556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238" y="4530522"/>
            <a:ext cx="8770571" cy="2327478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183-189</a:t>
            </a:r>
            <a:r>
              <a:rPr lang="zh-CN" altLang="en-US" sz="2400" dirty="0" smtClean="0">
                <a:latin typeface="+mn-ea"/>
                <a:ea typeface="+mn-ea"/>
              </a:rPr>
              <a:t>   若</a:t>
            </a:r>
            <a:r>
              <a:rPr lang="zh-CN" altLang="en-US" sz="2400" dirty="0">
                <a:latin typeface="+mn-ea"/>
                <a:ea typeface="+mn-ea"/>
              </a:rPr>
              <a:t>与断裂链路有关的仅一条路由，则向此单一前驱节点</a:t>
            </a:r>
            <a:r>
              <a:rPr lang="zh-CN" altLang="en-US" sz="2400" dirty="0" smtClean="0">
                <a:latin typeface="+mn-ea"/>
                <a:ea typeface="+mn-ea"/>
              </a:rPr>
              <a:t>发送</a:t>
            </a:r>
            <a:r>
              <a:rPr lang="en-US" altLang="zh-CN" sz="2400" dirty="0" smtClean="0">
                <a:latin typeface="+mn-ea"/>
                <a:ea typeface="+mn-ea"/>
              </a:rPr>
              <a:t>RERR</a:t>
            </a:r>
            <a:r>
              <a:rPr lang="zh-CN" altLang="en-US" sz="2400" dirty="0" smtClean="0">
                <a:latin typeface="+mn-ea"/>
                <a:ea typeface="+mn-ea"/>
              </a:rPr>
              <a:t>报文</a:t>
            </a:r>
            <a:r>
              <a:rPr lang="en-US" altLang="zh-CN" sz="2400" dirty="0" smtClean="0">
                <a:latin typeface="+mn-ea"/>
                <a:ea typeface="+mn-ea"/>
              </a:rPr>
              <a:t/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en-US" altLang="zh-CN" sz="2400" dirty="0" smtClean="0">
                <a:latin typeface="+mn-ea"/>
                <a:ea typeface="+mn-ea"/>
              </a:rPr>
              <a:t>192-204</a:t>
            </a:r>
            <a:r>
              <a:rPr lang="zh-CN" altLang="en-US" sz="2400" dirty="0" smtClean="0">
                <a:latin typeface="+mn-ea"/>
                <a:ea typeface="+mn-ea"/>
              </a:rPr>
              <a:t>   为此</a:t>
            </a:r>
            <a:r>
              <a:rPr lang="zh-CN" altLang="en-US" sz="2400" dirty="0">
                <a:latin typeface="+mn-ea"/>
                <a:ea typeface="+mn-ea"/>
              </a:rPr>
              <a:t>断裂链路与多条路由有关的</a:t>
            </a:r>
            <a:r>
              <a:rPr lang="zh-CN" altLang="en-US" sz="2400" dirty="0" smtClean="0">
                <a:latin typeface="+mn-ea"/>
                <a:ea typeface="+mn-ea"/>
              </a:rPr>
              <a:t>情况</a:t>
            </a:r>
            <a:br>
              <a:rPr lang="zh-CN" altLang="en-US" sz="2400" dirty="0" smtClean="0">
                <a:latin typeface="+mn-ea"/>
                <a:ea typeface="+mn-ea"/>
              </a:rPr>
            </a:br>
            <a:r>
              <a:rPr lang="zh-CN" altLang="en-US" sz="2400" dirty="0" smtClean="0">
                <a:latin typeface="+mn-ea"/>
                <a:ea typeface="+mn-ea"/>
              </a:rPr>
              <a:t>遍历</a:t>
            </a:r>
            <a:r>
              <a:rPr lang="zh-CN" altLang="en-US" sz="2400" dirty="0">
                <a:latin typeface="+mn-ea"/>
                <a:ea typeface="+mn-ea"/>
              </a:rPr>
              <a:t>接口，若接口设备为使用状态（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）则从该接口广播</a:t>
            </a:r>
            <a:r>
              <a:rPr lang="en-US" altLang="zh-CN" sz="2400" dirty="0">
                <a:latin typeface="+mn-ea"/>
                <a:ea typeface="+mn-ea"/>
              </a:rPr>
              <a:t>RERR</a:t>
            </a:r>
            <a:r>
              <a:rPr lang="zh-CN" altLang="en-US" sz="2400" dirty="0">
                <a:latin typeface="+mn-ea"/>
                <a:ea typeface="+mn-ea"/>
              </a:rPr>
              <a:t>报文。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（此处存在可优化之处。应仅在有关于断裂链路的先驱节点的接口上传输</a:t>
            </a:r>
            <a:r>
              <a:rPr lang="en-US" altLang="zh-CN" sz="2400" dirty="0">
                <a:latin typeface="+mn-ea"/>
                <a:ea typeface="+mn-ea"/>
              </a:rPr>
              <a:t>RERR</a:t>
            </a:r>
            <a:r>
              <a:rPr lang="zh-CN" altLang="en-US" sz="2400" dirty="0">
                <a:latin typeface="+mn-ea"/>
                <a:ea typeface="+mn-ea"/>
              </a:rPr>
              <a:t>而非全部使用接口）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39713"/>
            <a:ext cx="8752681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030413"/>
            <a:ext cx="8752681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发送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处理</a:t>
            </a:r>
            <a:endParaRPr kumimoji="1" lang="en-US" altLang="zh-CN" sz="32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2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3643363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95-101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从</a:t>
            </a:r>
            <a:r>
              <a:rPr lang="zh-CN" altLang="en-US" sz="2200" dirty="0">
                <a:latin typeface="+mn-ea"/>
                <a:ea typeface="+mn-ea"/>
              </a:rPr>
              <a:t>上次收到邻居节点的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消息</a:t>
            </a:r>
            <a:r>
              <a:rPr lang="zh-CN" altLang="en-US" sz="2200" dirty="0" smtClean="0">
                <a:latin typeface="+mn-ea"/>
                <a:ea typeface="+mn-ea"/>
              </a:rPr>
              <a:t>到此时，</a:t>
            </a:r>
            <a:r>
              <a:rPr lang="zh-CN" altLang="en-US" sz="2200" dirty="0">
                <a:latin typeface="+mn-ea"/>
                <a:ea typeface="+mn-ea"/>
              </a:rPr>
              <a:t>若时间大于</a:t>
            </a:r>
            <a:r>
              <a:rPr lang="en-US" altLang="zh-CN" sz="2200" dirty="0">
                <a:latin typeface="+mn-ea"/>
                <a:ea typeface="+mn-ea"/>
              </a:rPr>
              <a:t>ACTIVE_ROUTE_TIMEOUT</a:t>
            </a:r>
            <a:r>
              <a:rPr lang="zh-CN" altLang="en-US" sz="2200" dirty="0">
                <a:latin typeface="+mn-ea"/>
                <a:ea typeface="+mn-ea"/>
              </a:rPr>
              <a:t>则视为链路断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29" y="1382713"/>
            <a:ext cx="8796096" cy="1790700"/>
          </a:xfrm>
        </p:spPr>
      </p:pic>
    </p:spTree>
    <p:extLst>
      <p:ext uri="{BB962C8B-B14F-4D97-AF65-F5344CB8AC3E}">
        <p14:creationId xmlns:p14="http://schemas.microsoft.com/office/powerpoint/2010/main" val="1926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23" y="3425845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158-163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从</a:t>
            </a:r>
            <a:r>
              <a:rPr lang="zh-CN" altLang="en-US" sz="2200" dirty="0">
                <a:latin typeface="+mn-ea"/>
                <a:ea typeface="+mn-ea"/>
              </a:rPr>
              <a:t>该接口根据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邻居列表发送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报文的广播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70" y="1563687"/>
            <a:ext cx="8977679" cy="1485900"/>
          </a:xfrm>
        </p:spPr>
      </p:pic>
    </p:spTree>
    <p:extLst>
      <p:ext uri="{BB962C8B-B14F-4D97-AF65-F5344CB8AC3E}">
        <p14:creationId xmlns:p14="http://schemas.microsoft.com/office/powerpoint/2010/main" val="1057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404" y="4000549"/>
            <a:ext cx="8770571" cy="2214513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267-277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只有</a:t>
            </a:r>
            <a:r>
              <a:rPr lang="zh-CN" altLang="en-US" sz="2200" dirty="0">
                <a:latin typeface="+mn-ea"/>
                <a:ea typeface="+mn-ea"/>
              </a:rPr>
              <a:t>当其是</a:t>
            </a:r>
            <a:r>
              <a:rPr lang="en-US" altLang="zh-CN" sz="2200" dirty="0">
                <a:latin typeface="+mn-ea"/>
                <a:ea typeface="+mn-ea"/>
              </a:rPr>
              <a:t>active</a:t>
            </a:r>
            <a:r>
              <a:rPr lang="zh-CN" altLang="en-US" sz="2200" dirty="0">
                <a:latin typeface="+mn-ea"/>
                <a:ea typeface="+mn-ea"/>
              </a:rPr>
              <a:t>链路的一部分时才可使用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>
                <a:latin typeface="+mn-ea"/>
                <a:ea typeface="+mn-ea"/>
              </a:rPr>
              <a:t>无论何时，节点收到邻居发送的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报文时，必须保证有到邻居的</a:t>
            </a:r>
            <a:r>
              <a:rPr lang="en-US" altLang="zh-CN" sz="2200" dirty="0">
                <a:latin typeface="+mn-ea"/>
                <a:ea typeface="+mn-ea"/>
              </a:rPr>
              <a:t>active</a:t>
            </a:r>
            <a:r>
              <a:rPr lang="zh-CN" altLang="en-US" sz="2200" dirty="0">
                <a:latin typeface="+mn-ea"/>
                <a:ea typeface="+mn-ea"/>
              </a:rPr>
              <a:t>链路（没有可以创造表项</a:t>
            </a:r>
            <a:r>
              <a:rPr lang="en-US" altLang="zh-CN" sz="2200" dirty="0">
                <a:latin typeface="+mn-ea"/>
                <a:ea typeface="+mn-ea"/>
              </a:rPr>
              <a:t>----add new entry</a:t>
            </a:r>
            <a:r>
              <a:rPr lang="zh-CN" altLang="en-US" sz="2200" dirty="0">
                <a:latin typeface="+mn-ea"/>
                <a:ea typeface="+mn-ea"/>
              </a:rPr>
              <a:t>）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32" y="857250"/>
            <a:ext cx="8922117" cy="2755900"/>
          </a:xfrm>
        </p:spPr>
      </p:pic>
    </p:spTree>
    <p:extLst>
      <p:ext uri="{BB962C8B-B14F-4D97-AF65-F5344CB8AC3E}">
        <p14:creationId xmlns:p14="http://schemas.microsoft.com/office/powerpoint/2010/main" val="2031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4192714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284-294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若</a:t>
            </a:r>
            <a:r>
              <a:rPr kumimoji="1" lang="zh-CN" altLang="en-US" sz="2200" dirty="0">
                <a:latin typeface="+mn-ea"/>
                <a:ea typeface="+mn-ea"/>
              </a:rPr>
              <a:t>存在到邻居的</a:t>
            </a:r>
            <a:r>
              <a:rPr kumimoji="1" lang="en-US" altLang="zh-CN" sz="2200" dirty="0">
                <a:latin typeface="+mn-ea"/>
                <a:ea typeface="+mn-ea"/>
              </a:rPr>
              <a:t>active</a:t>
            </a:r>
            <a:r>
              <a:rPr kumimoji="1" lang="zh-CN" altLang="en-US" sz="2200" dirty="0">
                <a:latin typeface="+mn-ea"/>
                <a:ea typeface="+mn-ea"/>
              </a:rPr>
              <a:t>链路时，获取</a:t>
            </a:r>
            <a:r>
              <a:rPr kumimoji="1" lang="en-US" altLang="zh-CN" sz="2200" dirty="0">
                <a:latin typeface="+mn-ea"/>
                <a:ea typeface="+mn-ea"/>
              </a:rPr>
              <a:t>hello</a:t>
            </a:r>
            <a:r>
              <a:rPr kumimoji="1" lang="zh-CN" altLang="en-US" sz="2200" dirty="0">
                <a:latin typeface="+mn-ea"/>
                <a:ea typeface="+mn-ea"/>
              </a:rPr>
              <a:t>报文中包括最新目的序列号等表项信息并更新路由表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31" y="920750"/>
            <a:ext cx="8878094" cy="2857500"/>
          </a:xfrm>
        </p:spPr>
      </p:pic>
    </p:spTree>
    <p:extLst>
      <p:ext uri="{BB962C8B-B14F-4D97-AF65-F5344CB8AC3E}">
        <p14:creationId xmlns:p14="http://schemas.microsoft.com/office/powerpoint/2010/main" val="7031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34859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latin typeface="+mj-ea"/>
              </a:rPr>
              <a:t>AODV</a:t>
            </a:r>
            <a:r>
              <a:rPr kumimoji="1" lang="zh-CN" altLang="en-US" dirty="0" smtClean="0">
                <a:latin typeface="+mj-ea"/>
              </a:rPr>
              <a:t>简介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/>
          </a:bodyPr>
          <a:lstStyle/>
          <a:p>
            <a:r>
              <a:rPr lang="zh-CN" altLang="en-US" sz="2200" b="1" dirty="0"/>
              <a:t>无线自组网按需平面</a:t>
            </a:r>
            <a:r>
              <a:rPr lang="zh-CN" altLang="en-US" sz="2200" b="1" dirty="0" smtClean="0"/>
              <a:t>距离向量</a:t>
            </a:r>
            <a:r>
              <a:rPr lang="zh-CN" altLang="en-US" sz="2200" b="1" dirty="0"/>
              <a:t>路由</a:t>
            </a:r>
            <a:r>
              <a:rPr lang="zh-CN" altLang="en-US" sz="2200" b="1" dirty="0" smtClean="0"/>
              <a:t>协议</a:t>
            </a:r>
            <a:endParaRPr lang="en-US" altLang="zh-CN" sz="2200" b="1" dirty="0" smtClean="0"/>
          </a:p>
          <a:p>
            <a:r>
              <a:rPr kumimoji="1" lang="zh-CN" altLang="en-US" sz="2200" dirty="0"/>
              <a:t>当一个节点需要给网络中的其他节点传送信息时，如果没有到达目标节点的路由，则必须先以多播的形式发出</a:t>
            </a:r>
            <a:r>
              <a:rPr kumimoji="1" lang="en-US" altLang="zh-CN" sz="2200" dirty="0" smtClean="0"/>
              <a:t>RREQ</a:t>
            </a:r>
            <a:r>
              <a:rPr kumimoji="1" lang="zh-CN" altLang="en-US" sz="2200" dirty="0" smtClean="0"/>
              <a:t>（路由请求</a:t>
            </a:r>
            <a:r>
              <a:rPr kumimoji="1" lang="zh-CN" altLang="en-US" sz="2200" dirty="0"/>
              <a:t>）</a:t>
            </a:r>
            <a:r>
              <a:rPr kumimoji="1" lang="zh-CN" altLang="en-US" sz="2200" dirty="0" smtClean="0"/>
              <a:t>报文</a:t>
            </a:r>
            <a:r>
              <a:rPr kumimoji="1" lang="zh-CN" altLang="en-US" sz="2200" dirty="0"/>
              <a:t>。</a:t>
            </a:r>
            <a:r>
              <a:rPr kumimoji="1" lang="en-US" altLang="zh-CN" sz="2200" dirty="0"/>
              <a:t>RREQ</a:t>
            </a:r>
            <a:r>
              <a:rPr kumimoji="1" lang="zh-CN" altLang="en-US" sz="2200" dirty="0" smtClean="0"/>
              <a:t>报文（源与目的</a:t>
            </a:r>
            <a:r>
              <a:rPr kumimoji="1" lang="en-US" altLang="zh-CN" sz="2200" dirty="0" smtClean="0"/>
              <a:t>IP</a:t>
            </a:r>
            <a:r>
              <a:rPr kumimoji="1" lang="zh-CN" altLang="en-US" sz="2200" dirty="0" smtClean="0"/>
              <a:t>）</a:t>
            </a:r>
            <a:endParaRPr kumimoji="1" lang="en-US" altLang="zh-CN" sz="2200" dirty="0" smtClean="0"/>
          </a:p>
          <a:p>
            <a:r>
              <a:rPr kumimoji="1" lang="zh-CN" altLang="en-US" sz="2200" dirty="0" smtClean="0"/>
              <a:t>邻近</a:t>
            </a:r>
            <a:r>
              <a:rPr kumimoji="1" lang="zh-CN" altLang="en-US" sz="2200" dirty="0"/>
              <a:t>节点收到</a:t>
            </a:r>
            <a:r>
              <a:rPr kumimoji="1" lang="en-US" altLang="zh-CN" sz="2200" dirty="0" smtClean="0"/>
              <a:t>RREQ</a:t>
            </a:r>
            <a:r>
              <a:rPr kumimoji="1" lang="zh-CN" altLang="en-US" sz="2200" dirty="0"/>
              <a:t>：</a:t>
            </a:r>
            <a:endParaRPr kumimoji="1" lang="en-US" altLang="zh-CN" sz="2200" dirty="0" smtClean="0"/>
          </a:p>
          <a:p>
            <a:pPr>
              <a:buFont typeface="Wingdings" charset="2"/>
              <a:buChar char="l"/>
            </a:pPr>
            <a:r>
              <a:rPr kumimoji="1" lang="zh-CN" altLang="en-US" sz="2200" dirty="0" smtClean="0"/>
              <a:t>向</a:t>
            </a:r>
            <a:r>
              <a:rPr kumimoji="1" lang="zh-CN" altLang="en-US" sz="2200" dirty="0"/>
              <a:t>发起节点发送</a:t>
            </a:r>
            <a:r>
              <a:rPr kumimoji="1" lang="en-US" altLang="zh-CN" sz="2200" dirty="0" smtClean="0"/>
              <a:t>RREP</a:t>
            </a:r>
            <a:r>
              <a:rPr kumimoji="1" lang="zh-CN" altLang="en-US" sz="2200" dirty="0" smtClean="0"/>
              <a:t>（路</a:t>
            </a:r>
            <a:r>
              <a:rPr kumimoji="1" lang="zh-CN" altLang="en-US" sz="2200" dirty="0"/>
              <a:t>由</a:t>
            </a:r>
            <a:r>
              <a:rPr kumimoji="1" lang="zh-CN" altLang="en-US" sz="2200" dirty="0" smtClean="0"/>
              <a:t>回应）</a:t>
            </a:r>
            <a:r>
              <a:rPr kumimoji="1" lang="en-US" altLang="zh-CN" sz="2200" dirty="0" smtClean="0"/>
              <a:t>:</a:t>
            </a:r>
            <a:r>
              <a:rPr kumimoji="1" lang="zh-CN" altLang="en-US" sz="2200" dirty="0" smtClean="0"/>
              <a:t>  目标</a:t>
            </a:r>
            <a:r>
              <a:rPr kumimoji="1" lang="zh-CN" altLang="en-US" sz="2200" dirty="0"/>
              <a:t>节点是否为</a:t>
            </a:r>
            <a:r>
              <a:rPr kumimoji="1" lang="zh-CN" altLang="en-US" sz="2200" dirty="0" smtClean="0"/>
              <a:t>自己 ；</a:t>
            </a:r>
            <a:r>
              <a:rPr kumimoji="1" lang="zh-CN" altLang="en-US" sz="2200" dirty="0"/>
              <a:t>路由表</a:t>
            </a:r>
            <a:r>
              <a:rPr kumimoji="1" lang="zh-CN" altLang="en-US" sz="2200" dirty="0" smtClean="0"/>
              <a:t>中有</a:t>
            </a:r>
            <a:r>
              <a:rPr kumimoji="1" lang="zh-CN" altLang="en-US" sz="2200" dirty="0"/>
              <a:t>到达目标节点的</a:t>
            </a:r>
            <a:r>
              <a:rPr kumimoji="1" lang="zh-CN" altLang="en-US" sz="2200" dirty="0" smtClean="0"/>
              <a:t>路由</a:t>
            </a:r>
            <a:endParaRPr kumimoji="1" lang="en-US" altLang="zh-CN" sz="2200" dirty="0"/>
          </a:p>
          <a:p>
            <a:pPr>
              <a:buFont typeface="Wingdings" charset="2"/>
              <a:buChar char="l"/>
            </a:pPr>
            <a:r>
              <a:rPr kumimoji="1" lang="zh-CN" altLang="en-US" sz="2200" dirty="0" smtClean="0"/>
              <a:t>如果</a:t>
            </a:r>
            <a:r>
              <a:rPr kumimoji="1" lang="zh-CN" altLang="en-US" sz="2200" dirty="0"/>
              <a:t>不是，则首先</a:t>
            </a:r>
            <a:r>
              <a:rPr kumimoji="1" lang="zh-CN" altLang="en-US" sz="2200" dirty="0" smtClean="0"/>
              <a:t>在，</a:t>
            </a:r>
            <a:r>
              <a:rPr kumimoji="1" lang="zh-CN" altLang="en-US" sz="2200" dirty="0"/>
              <a:t>如果有，则向源节点单播</a:t>
            </a:r>
            <a:r>
              <a:rPr kumimoji="1" lang="en-US" altLang="zh-CN" sz="2200" dirty="0"/>
              <a:t>RREP</a:t>
            </a:r>
            <a:r>
              <a:rPr kumimoji="1" lang="zh-CN" altLang="en-US" sz="2200" dirty="0"/>
              <a:t>，否则继续转发</a:t>
            </a:r>
            <a:r>
              <a:rPr kumimoji="1" lang="en-US" altLang="zh-CN" sz="2200" dirty="0"/>
              <a:t>RREQ</a:t>
            </a:r>
            <a:r>
              <a:rPr kumimoji="1" lang="zh-CN" altLang="en-US" sz="2200" dirty="0"/>
              <a:t>进行查找。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RREP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400" dirty="0" smtClean="0">
                <a:latin typeface="+mn-ea"/>
              </a:rPr>
              <a:t>当自己是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中的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，或者拥有到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的有效活跃路由且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err="1" smtClean="0">
                <a:latin typeface="+mn-ea"/>
              </a:rPr>
              <a:t>Seqno</a:t>
            </a:r>
            <a:r>
              <a:rPr kumimoji="1" lang="zh-CN" altLang="en-US" sz="2400" dirty="0" smtClean="0">
                <a:latin typeface="+mn-ea"/>
              </a:rPr>
              <a:t>大于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且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的</a:t>
            </a:r>
            <a:r>
              <a:rPr kumimoji="1" lang="en-US" altLang="zh-CN" sz="2400" dirty="0" smtClean="0">
                <a:latin typeface="+mn-ea"/>
              </a:rPr>
              <a:t>D</a:t>
            </a:r>
            <a:r>
              <a:rPr kumimoji="1" lang="zh-CN" altLang="en-US" sz="2400" dirty="0" smtClean="0">
                <a:latin typeface="+mn-ea"/>
              </a:rPr>
              <a:t>未设，发送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如果是中间节点发起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，并且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的</a:t>
            </a:r>
            <a:r>
              <a:rPr kumimoji="1" lang="en-US" altLang="zh-CN" sz="2400" dirty="0" smtClean="0">
                <a:latin typeface="+mn-ea"/>
              </a:rPr>
              <a:t>G</a:t>
            </a:r>
            <a:r>
              <a:rPr kumimoji="1" lang="zh-CN" altLang="en-US" sz="2400" dirty="0" smtClean="0">
                <a:latin typeface="+mn-ea"/>
              </a:rPr>
              <a:t>未设，还需给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单播一个冗余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中间节点转发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时，通过</a:t>
            </a:r>
            <a:r>
              <a:rPr kumimoji="1" lang="en-US" altLang="zh-CN" sz="2400" dirty="0" smtClean="0">
                <a:latin typeface="+mn-ea"/>
              </a:rPr>
              <a:t>Prefix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err="1" smtClean="0">
                <a:latin typeface="+mn-ea"/>
              </a:rPr>
              <a:t>Sz</a:t>
            </a:r>
            <a:r>
              <a:rPr kumimoji="1" lang="zh-CN" altLang="en-US" sz="2400" dirty="0" smtClean="0">
                <a:latin typeface="+mn-ea"/>
              </a:rPr>
              <a:t>来匹配前一跳，实现中通过反向路由表找到前一跳。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如果转发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时怀疑是单向链路，则请求下一跳收到时返回一个</a:t>
            </a:r>
            <a:r>
              <a:rPr kumimoji="1" lang="en-US" altLang="zh-CN" sz="2400" dirty="0" smtClean="0">
                <a:latin typeface="+mn-ea"/>
              </a:rPr>
              <a:t>ACK</a:t>
            </a:r>
            <a:r>
              <a:rPr kumimoji="1" lang="zh-CN" altLang="en-US" sz="2400" dirty="0" smtClean="0">
                <a:latin typeface="+mn-ea"/>
              </a:rPr>
              <a:t>，</a:t>
            </a:r>
            <a:r>
              <a:rPr kumimoji="1" lang="en-US" altLang="zh-CN" sz="2400" dirty="0" smtClean="0">
                <a:latin typeface="+mn-ea"/>
              </a:rPr>
              <a:t>RREP-ACK</a:t>
            </a:r>
            <a:r>
              <a:rPr kumimoji="1" lang="zh-CN" altLang="en-US" sz="2400" dirty="0" smtClean="0">
                <a:latin typeface="+mn-ea"/>
              </a:rPr>
              <a:t>除了类型不包含具体消息，只是说明链路并非单向</a:t>
            </a:r>
            <a:endParaRPr kumimoji="1" lang="en-US" altLang="zh-CN" sz="2400" dirty="0" smtClean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62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RREP</a:t>
            </a:r>
            <a:r>
              <a:rPr kumimoji="1" lang="zh-CN" altLang="en-US" sz="4000" dirty="0" smtClean="0">
                <a:latin typeface="+mj-ea"/>
              </a:rPr>
              <a:t>处理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 dirty="0" smtClean="0"/>
              <a:t>只更改沿途，目的不做处理</a:t>
            </a:r>
            <a:endParaRPr kumimoji="1" lang="en-US" altLang="zh-CN" sz="2200" dirty="0" smtClean="0"/>
          </a:p>
          <a:p>
            <a:r>
              <a:rPr kumimoji="1" lang="zh-CN" altLang="en-US" sz="2200" dirty="0"/>
              <a:t>创建或者更新路由</a:t>
            </a:r>
            <a:endParaRPr kumimoji="1" lang="en-US" altLang="zh-CN" sz="2200" dirty="0"/>
          </a:p>
          <a:p>
            <a:r>
              <a:rPr kumimoji="1" lang="zh-CN" altLang="en-US" sz="2200" dirty="0"/>
              <a:t>发送</a:t>
            </a:r>
            <a:r>
              <a:rPr kumimoji="1" lang="en-US" altLang="zh-CN" sz="2200" dirty="0" smtClean="0"/>
              <a:t>RREP-ACK</a:t>
            </a:r>
          </a:p>
          <a:p>
            <a:r>
              <a:rPr kumimoji="1" lang="zh-CN" altLang="en-US" sz="2200" dirty="0" smtClean="0"/>
              <a:t>检查</a:t>
            </a:r>
            <a:r>
              <a:rPr kumimoji="1" lang="en-US" altLang="zh-CN" sz="2200" dirty="0" smtClean="0"/>
              <a:t>REPAIR</a:t>
            </a:r>
            <a:r>
              <a:rPr kumimoji="1" lang="zh-CN" altLang="en-US" sz="2200" dirty="0" smtClean="0"/>
              <a:t>标志</a:t>
            </a:r>
            <a:endParaRPr kumimoji="1" lang="en-US" altLang="zh-CN" sz="2200" dirty="0"/>
          </a:p>
          <a:p>
            <a:r>
              <a:rPr kumimoji="1" lang="zh-CN" altLang="en-US" sz="2200" dirty="0"/>
              <a:t>确定是否</a:t>
            </a:r>
            <a:r>
              <a:rPr kumimoji="1" lang="zh-CN" altLang="en-US" sz="2200" dirty="0" smtClean="0"/>
              <a:t>转发</a:t>
            </a: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7057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5914" y="1207785"/>
            <a:ext cx="10421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271~272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是给自己的，不做任何处理。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404963"/>
            <a:ext cx="9690100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630639"/>
            <a:ext cx="9398000" cy="34195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913" y="5103674"/>
            <a:ext cx="10421257" cy="210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323~327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：转发节点已存在路由表仅在这些情况下更新：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路由表项中的序列号被标记为无效；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中的目的端序列号优于节点中的其它目的端序列号的拷贝，并且有效；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序列号相同，但是路由被标记为不活跃；</a:t>
            </a: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序列号相同，但是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New Hop Count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比路由表中的跳数要小。</a:t>
            </a:r>
          </a:p>
          <a:p>
            <a:endParaRPr kumimoji="1" lang="zh-CN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777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8290"/>
            <a:ext cx="10883900" cy="438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114" y="5007429"/>
            <a:ext cx="11001829" cy="110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359~368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：如果配置了网关，需要从扩展部分提取出真正的目的地址，并创建一条到这个目的的路由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370~373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：如果真正目的地址的路由已经存在了，就检查更新条件，进行更新</a:t>
            </a:r>
          </a:p>
        </p:txBody>
      </p:sp>
    </p:spTree>
    <p:extLst>
      <p:ext uri="{BB962C8B-B14F-4D97-AF65-F5344CB8AC3E}">
        <p14:creationId xmlns:p14="http://schemas.microsoft.com/office/powerpoint/2010/main" val="160187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8039"/>
            <a:ext cx="9666515" cy="20820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743" y="2090058"/>
            <a:ext cx="10900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349~350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：如果收到的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a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 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flag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设置了，需要给前一跳回复一个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RREP-ACK</a:t>
            </a:r>
            <a:endParaRPr kumimoji="1" lang="zh-CN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2459390"/>
            <a:ext cx="8633938" cy="36900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743" y="6149456"/>
            <a:ext cx="10900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392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：如果上一次的转发表项的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REPAIR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标志设置了，需要广播一个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7198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RERR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当检测到下一跳的链路断开并且修复不成功，或者得到一个没有活跃路由可达的数据包，或者同时收到一个邻居的一个或多个活跃路由传来的</a:t>
            </a:r>
            <a:r>
              <a:rPr kumimoji="1" lang="en-US" altLang="zh-CN" sz="2400" dirty="0" smtClean="0"/>
              <a:t>RERR</a:t>
            </a:r>
            <a:r>
              <a:rPr kumimoji="1" lang="zh-CN" altLang="en-US" sz="2400" dirty="0" smtClean="0"/>
              <a:t>，建立</a:t>
            </a:r>
            <a:r>
              <a:rPr kumimoji="1" lang="en-US" altLang="zh-CN" sz="2400" dirty="0" smtClean="0"/>
              <a:t>RERR</a:t>
            </a:r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，</a:t>
            </a:r>
            <a:r>
              <a:rPr lang="zh-CN" altLang="en-US" sz="2400" dirty="0"/>
              <a:t>在本地路由建一个不可达列表，把失联邻居全部加进去，以及下一跳是失联邻居的</a:t>
            </a:r>
            <a:r>
              <a:rPr lang="zh-CN" altLang="en-US" sz="2400" dirty="0" smtClean="0"/>
              <a:t>节点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，</a:t>
            </a:r>
            <a:r>
              <a:rPr lang="zh-CN" altLang="en-US" sz="2400" dirty="0"/>
              <a:t>只有一个不可达目的</a:t>
            </a:r>
            <a:r>
              <a:rPr lang="zh-CN" altLang="en-US" sz="2400" dirty="0" smtClean="0"/>
              <a:t>端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，不可达</a:t>
            </a:r>
            <a:r>
              <a:rPr lang="zh-CN" altLang="en-US" sz="2400" dirty="0" smtClean="0"/>
              <a:t>列表</a:t>
            </a:r>
            <a:r>
              <a:rPr lang="zh-CN" altLang="en-US" sz="2400" dirty="0"/>
              <a:t>需要包括本地路由表中将转发</a:t>
            </a:r>
            <a:r>
              <a:rPr lang="en-US" altLang="zh-CN" sz="2400" dirty="0"/>
              <a:t>RERR</a:t>
            </a:r>
            <a:r>
              <a:rPr lang="zh-CN" altLang="en-US" sz="2400" dirty="0"/>
              <a:t>的节点作为下一跳的目的端。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369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7" y="469590"/>
            <a:ext cx="9131300" cy="208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1697" y="2552390"/>
            <a:ext cx="9701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98~105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：循环查找路由表中到每个不可达目的端的表项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251200"/>
            <a:ext cx="107569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594100"/>
            <a:ext cx="10528300" cy="184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6783" y="5593834"/>
            <a:ext cx="9701561" cy="76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126~127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：如果不是标记暂时不要删除，就使路由失效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131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：更新序列号</a:t>
            </a:r>
          </a:p>
        </p:txBody>
      </p:sp>
    </p:spTree>
    <p:extLst>
      <p:ext uri="{BB962C8B-B14F-4D97-AF65-F5344CB8AC3E}">
        <p14:creationId xmlns:p14="http://schemas.microsoft.com/office/powerpoint/2010/main" val="59345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171724"/>
            <a:ext cx="9828251" cy="38966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0475" y="4068336"/>
            <a:ext cx="10080703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136~144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：如果表项有邻居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(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使用它的相邻节点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)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，需要创建一个新的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，标志位需要和收到的一致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144~145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：如果表项只有一个邻居，那么可以得到唯一的下一跳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5200449"/>
            <a:ext cx="10134600" cy="1028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9154" y="6314878"/>
            <a:ext cx="1000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177~178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：之前设置了表项使之失效，这里删除失效路由的所有邻居</a:t>
            </a:r>
          </a:p>
        </p:txBody>
      </p:sp>
    </p:spTree>
    <p:extLst>
      <p:ext uri="{BB962C8B-B14F-4D97-AF65-F5344CB8AC3E}">
        <p14:creationId xmlns:p14="http://schemas.microsoft.com/office/powerpoint/2010/main" val="19065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63" y="255858"/>
            <a:ext cx="8175393" cy="44029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1563" y="4775200"/>
            <a:ext cx="9578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这里要发送之前创建的新的 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189~195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：单播新的 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197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：如果不是单播就进行广播而不是多播，因为其他的链路状态此时并不能立即得知</a:t>
            </a:r>
          </a:p>
        </p:txBody>
      </p:sp>
    </p:spTree>
    <p:extLst>
      <p:ext uri="{BB962C8B-B14F-4D97-AF65-F5344CB8AC3E}">
        <p14:creationId xmlns:p14="http://schemas.microsoft.com/office/powerpoint/2010/main" val="101517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1236002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>Routing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98" y="1650247"/>
            <a:ext cx="7487078" cy="5398408"/>
          </a:xfrm>
        </p:spPr>
      </p:pic>
    </p:spTree>
    <p:extLst>
      <p:ext uri="{BB962C8B-B14F-4D97-AF65-F5344CB8AC3E}">
        <p14:creationId xmlns:p14="http://schemas.microsoft.com/office/powerpoint/2010/main" val="16902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81978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200" dirty="0" smtClean="0">
                <a:latin typeface="+mn-ea"/>
              </a:rPr>
              <a:t>按需（少）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使用双边链路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使用序列号以避免环路，同时作为链路更新程度的标准（每个节点维护，序列号单增，邻居拓扑改变时增长）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en-US" altLang="zh-CN" sz="2200" dirty="0" smtClean="0">
                <a:latin typeface="+mn-ea"/>
              </a:rPr>
              <a:t>Active</a:t>
            </a:r>
            <a:r>
              <a:rPr kumimoji="1" lang="zh-CN" altLang="en-US" sz="2200" dirty="0" smtClean="0">
                <a:latin typeface="+mn-ea"/>
              </a:rPr>
              <a:t>链路的维护（路由存在生命周期，超时丢弃，减少维护）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可使用单播或多播</a:t>
            </a:r>
            <a:endParaRPr kumimoji="1" lang="en-US" altLang="zh-CN" sz="2200" dirty="0" smtClean="0">
              <a:latin typeface="+mn-ea"/>
            </a:endParaRP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2331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you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9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AODV</a:t>
            </a:r>
            <a:r>
              <a:rPr kumimoji="1" lang="zh-CN" altLang="en-US" sz="4000" dirty="0" smtClean="0">
                <a:latin typeface="+mj-ea"/>
              </a:rPr>
              <a:t>路由帧</a:t>
            </a:r>
            <a:endParaRPr kumimoji="1" lang="zh-CN" altLang="en-US" sz="4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RREQ----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由请求帧</a:t>
            </a:r>
          </a:p>
          <a:p>
            <a:r>
              <a:rPr lang="en-US" altLang="zh-CN" sz="2800" dirty="0" smtClean="0">
                <a:latin typeface="+mn-ea"/>
              </a:rPr>
              <a:t>RREP----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由应答帧</a:t>
            </a:r>
          </a:p>
          <a:p>
            <a:r>
              <a:rPr lang="en-US" altLang="zh-CN" sz="2800" dirty="0" smtClean="0">
                <a:latin typeface="+mn-ea"/>
              </a:rPr>
              <a:t>RERR----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由错误帧</a:t>
            </a:r>
          </a:p>
          <a:p>
            <a:r>
              <a:rPr lang="en-US" altLang="zh-CN" sz="2800" dirty="0" smtClean="0">
                <a:latin typeface="+mn-ea"/>
              </a:rPr>
              <a:t>HELLO-</a:t>
            </a:r>
            <a:r>
              <a:rPr lang="en-US" altLang="zh-CN" sz="2800" dirty="0">
                <a:latin typeface="+mn-ea"/>
              </a:rPr>
              <a:t>--</a:t>
            </a:r>
            <a:r>
              <a:rPr lang="zh-CN" altLang="en-US" sz="2800" dirty="0">
                <a:latin typeface="+mn-ea"/>
              </a:rPr>
              <a:t>活跃路由链路检测帧</a:t>
            </a:r>
          </a:p>
        </p:txBody>
      </p:sp>
    </p:spTree>
    <p:extLst>
      <p:ext uri="{BB962C8B-B14F-4D97-AF65-F5344CB8AC3E}">
        <p14:creationId xmlns:p14="http://schemas.microsoft.com/office/powerpoint/2010/main" val="12599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399" y="1115877"/>
            <a:ext cx="4091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latin typeface="+mj-ea"/>
                <a:ea typeface="+mj-ea"/>
              </a:rPr>
              <a:t>AODV</a:t>
            </a:r>
            <a:r>
              <a:rPr kumimoji="1" lang="zh-CN" altLang="en-US" sz="4000" dirty="0" smtClean="0">
                <a:latin typeface="+mj-ea"/>
                <a:ea typeface="+mj-ea"/>
              </a:rPr>
              <a:t>流程图</a:t>
            </a:r>
            <a:endParaRPr kumimoji="1" lang="zh-CN" altLang="en-US" sz="40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0"/>
            <a:ext cx="7698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小组分工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钱辰：</a:t>
            </a:r>
            <a:r>
              <a:rPr kumimoji="1" lang="en-US" altLang="zh-CN" sz="2400" dirty="0" err="1" smtClean="0"/>
              <a:t>rreq</a:t>
            </a:r>
            <a:r>
              <a:rPr kumimoji="1" lang="en-US" altLang="zh-CN" sz="2400" dirty="0" smtClean="0"/>
              <a:t>, neighbor, hello 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张文洁：</a:t>
            </a:r>
            <a:r>
              <a:rPr kumimoji="1" lang="en-US" altLang="zh-CN" sz="2400" dirty="0" err="1" smtClean="0"/>
              <a:t>rrep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rerr</a:t>
            </a:r>
            <a:r>
              <a:rPr kumimoji="1" lang="en-US" altLang="zh-CN" sz="2400" dirty="0" smtClean="0"/>
              <a:t>, routing</a:t>
            </a:r>
            <a:r>
              <a:rPr kumimoji="1" lang="zh-CN" altLang="en-US" sz="2400" dirty="0" smtClean="0"/>
              <a:t> 等相关内容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课下：</a:t>
            </a:r>
            <a:r>
              <a:rPr kumimoji="1" lang="en-US" altLang="zh-CN" sz="2400" dirty="0" err="1" smtClean="0"/>
              <a:t>Github</a:t>
            </a:r>
            <a:r>
              <a:rPr kumimoji="1" lang="zh-CN" altLang="en-US" sz="2400" dirty="0" smtClean="0"/>
              <a:t> 持续更新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课上：上机讨论疑点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9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工作量概述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路由发现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>
                <a:sym typeface="Wingdings"/>
              </a:rPr>
              <a:t>   </a:t>
            </a:r>
            <a:r>
              <a:rPr kumimoji="1" lang="en-US" altLang="zh-CN" sz="2800" dirty="0" err="1" smtClean="0">
                <a:sym typeface="Wingdings"/>
              </a:rPr>
              <a:t>rreq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断裂邻居链路处理</a:t>
            </a:r>
            <a:r>
              <a:rPr kumimoji="1" lang="en-US" altLang="zh-CN" sz="2800" dirty="0" smtClean="0"/>
              <a:t>   </a:t>
            </a:r>
            <a:r>
              <a:rPr kumimoji="1" lang="en-US" altLang="zh-CN" sz="2800" dirty="0" smtClean="0">
                <a:sym typeface="Wingdings"/>
              </a:rPr>
              <a:t>  neighbor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路由维护  </a:t>
            </a:r>
            <a:r>
              <a:rPr kumimoji="1" lang="zh-CN" altLang="en-US" sz="2800" dirty="0" smtClean="0">
                <a:sym typeface="Wingdings"/>
              </a:rPr>
              <a:t></a:t>
            </a:r>
            <a:r>
              <a:rPr kumimoji="1" lang="en-US" altLang="zh-CN" sz="2800" dirty="0" smtClean="0">
                <a:sym typeface="Wingdings"/>
              </a:rPr>
              <a:t>   hello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4000" dirty="0" smtClean="0">
                <a:latin typeface="+mj-ea"/>
              </a:rPr>
              <a:t>RREQ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+mn-ea"/>
              </a:rPr>
              <a:t>当</a:t>
            </a:r>
            <a:r>
              <a:rPr kumimoji="1" lang="en-US" altLang="zh-CN" sz="2400" dirty="0" smtClean="0">
                <a:latin typeface="+mn-ea"/>
              </a:rPr>
              <a:t>S</a:t>
            </a:r>
            <a:r>
              <a:rPr kumimoji="1" lang="zh-CN" altLang="en-US" sz="2400" dirty="0" smtClean="0">
                <a:latin typeface="+mn-ea"/>
              </a:rPr>
              <a:t>没有到</a:t>
            </a:r>
            <a:r>
              <a:rPr kumimoji="1" lang="en-US" altLang="zh-CN" sz="2400" dirty="0" smtClean="0">
                <a:latin typeface="+mn-ea"/>
              </a:rPr>
              <a:t>D</a:t>
            </a:r>
            <a:r>
              <a:rPr kumimoji="1" lang="zh-CN" altLang="en-US" sz="2400" dirty="0" smtClean="0">
                <a:latin typeface="+mn-ea"/>
              </a:rPr>
              <a:t>的路由时，发出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请求。中间节点会更新各自到源节点的路由 </a:t>
            </a:r>
            <a:r>
              <a:rPr kumimoji="1" lang="en-US" altLang="zh-CN" sz="2400" dirty="0" smtClean="0">
                <a:latin typeface="+mn-ea"/>
              </a:rPr>
              <a:t>(</a:t>
            </a:r>
            <a:r>
              <a:rPr kumimoji="1" lang="zh-CN" altLang="en-US" sz="2400" dirty="0" smtClean="0">
                <a:latin typeface="+mn-ea"/>
              </a:rPr>
              <a:t>反向生成</a:t>
            </a:r>
            <a:r>
              <a:rPr kumimoji="1" lang="en-US" altLang="zh-CN" sz="2400" dirty="0" smtClean="0">
                <a:latin typeface="+mn-ea"/>
              </a:rPr>
              <a:t>)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smtClean="0">
                <a:latin typeface="+mn-ea"/>
              </a:rPr>
              <a:t>(</a:t>
            </a:r>
            <a:r>
              <a:rPr kumimoji="1" lang="zh-CN" altLang="en-US" sz="2400" dirty="0" smtClean="0">
                <a:latin typeface="+mn-ea"/>
              </a:rPr>
              <a:t> 已</a:t>
            </a:r>
            <a:r>
              <a:rPr kumimoji="1" lang="zh-CN" altLang="en-US" sz="2400" dirty="0">
                <a:latin typeface="+mn-ea"/>
              </a:rPr>
              <a:t>加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后的源节点序列号</a:t>
            </a:r>
            <a:r>
              <a:rPr kumimoji="1" lang="en-US" altLang="zh-CN" sz="2400" dirty="0" smtClean="0">
                <a:latin typeface="+mn-ea"/>
              </a:rPr>
              <a:t>)</a:t>
            </a:r>
            <a:r>
              <a:rPr kumimoji="1" lang="zh-CN" altLang="en-US" sz="2400" dirty="0" smtClean="0">
                <a:latin typeface="+mn-ea"/>
              </a:rPr>
              <a:t> 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若中间节点到目的节点到序列号大于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请求包中的序列号，则中间节点向源节点发送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（目的节点序列号 </a:t>
            </a:r>
            <a:r>
              <a:rPr kumimoji="1" lang="zh-CN" altLang="en-US" sz="2400" dirty="0" smtClean="0">
                <a:latin typeface="+mn-ea"/>
                <a:sym typeface="Wingdings"/>
              </a:rPr>
              <a:t> </a:t>
            </a:r>
            <a:r>
              <a:rPr kumimoji="1" lang="zh-CN" altLang="en-US" sz="2400" dirty="0" smtClean="0">
                <a:latin typeface="+mn-ea"/>
              </a:rPr>
              <a:t>已知最大）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目的节点向源节点发送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（利用建立的反向路由单播</a:t>
            </a:r>
            <a:r>
              <a:rPr kumimoji="1" lang="zh-CN" altLang="en-US" sz="2400" dirty="0">
                <a:latin typeface="+mn-ea"/>
              </a:rPr>
              <a:t>）</a:t>
            </a:r>
            <a:endParaRPr kumimoji="1" lang="en-US" altLang="zh-CN" sz="2400" dirty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若规定时间内未收到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，则可再发送，并将等待时间设为原时长两倍以避免拥塞。</a:t>
            </a:r>
            <a:endParaRPr kumimoji="1" lang="en-US" altLang="zh-CN" sz="2400" dirty="0" smtClean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邻居节点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邻居添加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邻居链路断裂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1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7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7" id="{9B55E993-63C4-4E9B-9466-30BCDDC6903B}" vid="{C2EC3228-ECB7-4E58-8F51-112F019FC7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轻羽</Template>
  <TotalTime>756</TotalTime>
  <Words>1128</Words>
  <Application>Microsoft Macintosh PowerPoint</Application>
  <PresentationFormat>宽屏</PresentationFormat>
  <Paragraphs>95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Calibri</vt:lpstr>
      <vt:lpstr>Century Schoolbook</vt:lpstr>
      <vt:lpstr>Corbel</vt:lpstr>
      <vt:lpstr>DengXian</vt:lpstr>
      <vt:lpstr>Wingdings</vt:lpstr>
      <vt:lpstr>等线</vt:lpstr>
      <vt:lpstr>华文楷体</vt:lpstr>
      <vt:lpstr>TF10001027</vt:lpstr>
      <vt:lpstr>AODV路由协议代码分析</vt:lpstr>
      <vt:lpstr> AODV简介</vt:lpstr>
      <vt:lpstr> 特点</vt:lpstr>
      <vt:lpstr> AODV路由帧</vt:lpstr>
      <vt:lpstr>PowerPoint 演示文稿</vt:lpstr>
      <vt:lpstr> 小组分工</vt:lpstr>
      <vt:lpstr> 工作量概述</vt:lpstr>
      <vt:lpstr> RREQ</vt:lpstr>
      <vt:lpstr>邻居节点</vt:lpstr>
      <vt:lpstr>51-54   若不存在到该邻居的链路，则创建并插入路由表 57-65   若存在到该邻居的链路且为双向则进行更新              flags为16位，与RT_UNIDIR位与判断单双向</vt:lpstr>
      <vt:lpstr> 邻居链路断裂</vt:lpstr>
      <vt:lpstr>99-106            若此链路表项存在先驱节点且未被修复则产生RERR报文。 若只有一个先驱节点则将此RERR结构的单播目的地设为该节点的前驱节点。       若存在多个先驱节点则保留单播地址为0而不做处理。</vt:lpstr>
      <vt:lpstr>143-153   若没有以断裂链路另一端为目的节点的路由表项，则此处需要为用到断裂链路的路由表项创建一个RERR。否则直接在原RERR后加信息即可。</vt:lpstr>
      <vt:lpstr>183-189   若与断裂链路有关的仅一条路由，则向此单一前驱节点发送RERR报文 192-204   为此断裂链路与多条路由有关的情况 遍历接口，若接口设备为使用状态（1）则从该接口广播RERR报文。 （此处存在可优化之处。应仅在有关于断裂链路的先驱节点的接口上传输RERR而非全部使用接口）    </vt:lpstr>
      <vt:lpstr> Hello</vt:lpstr>
      <vt:lpstr>95-101   从上次收到邻居节点的hello消息到此时，若时间大于ACTIVE_ROUTE_TIMEOUT则视为链路断</vt:lpstr>
      <vt:lpstr>158-163   从该接口根据hello邻居列表发送hello报文的广播</vt:lpstr>
      <vt:lpstr>267-277   只有当其是active链路的一部分时才可使用hello   无论何时，节点收到邻居发送的hello报文时，必须保证有到邻居的active链路（没有可以创造表项----add new entry）</vt:lpstr>
      <vt:lpstr>284-294   若存在到邻居的active链路时，获取hello报文中包括最新目的序列号等表项信息并更新路由表</vt:lpstr>
      <vt:lpstr> RREP</vt:lpstr>
      <vt:lpstr> RREP处理</vt:lpstr>
      <vt:lpstr>PowerPoint 演示文稿</vt:lpstr>
      <vt:lpstr>PowerPoint 演示文稿</vt:lpstr>
      <vt:lpstr>PowerPoint 演示文稿</vt:lpstr>
      <vt:lpstr> RERR</vt:lpstr>
      <vt:lpstr>PowerPoint 演示文稿</vt:lpstr>
      <vt:lpstr>PowerPoint 演示文稿</vt:lpstr>
      <vt:lpstr>PowerPoint 演示文稿</vt:lpstr>
      <vt:lpstr>Routing table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</dc:title>
  <dc:creator>Microsoft Office 用户</dc:creator>
  <cp:lastModifiedBy>张 文洁</cp:lastModifiedBy>
  <cp:revision>38</cp:revision>
  <dcterms:created xsi:type="dcterms:W3CDTF">2018-12-21T20:41:28Z</dcterms:created>
  <dcterms:modified xsi:type="dcterms:W3CDTF">2018-12-27T11:41:45Z</dcterms:modified>
</cp:coreProperties>
</file>