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9" r:id="rId3"/>
    <p:sldId id="293" r:id="rId4"/>
    <p:sldId id="261" r:id="rId5"/>
    <p:sldId id="321" r:id="rId6"/>
    <p:sldId id="288" r:id="rId7"/>
    <p:sldId id="290" r:id="rId8"/>
    <p:sldId id="291" r:id="rId9"/>
    <p:sldId id="328" r:id="rId10"/>
    <p:sldId id="329" r:id="rId11"/>
    <p:sldId id="323" r:id="rId12"/>
    <p:sldId id="324" r:id="rId13"/>
    <p:sldId id="312" r:id="rId14"/>
    <p:sldId id="313" r:id="rId15"/>
    <p:sldId id="322" r:id="rId16"/>
    <p:sldId id="327" r:id="rId17"/>
    <p:sldId id="325" r:id="rId18"/>
    <p:sldId id="318" r:id="rId19"/>
    <p:sldId id="326" r:id="rId20"/>
    <p:sldId id="315" r:id="rId21"/>
    <p:sldId id="316" r:id="rId22"/>
    <p:sldId id="317" r:id="rId23"/>
    <p:sldId id="292" r:id="rId24"/>
    <p:sldId id="294" r:id="rId25"/>
    <p:sldId id="295" r:id="rId26"/>
    <p:sldId id="296" r:id="rId27"/>
    <p:sldId id="298" r:id="rId28"/>
    <p:sldId id="302" r:id="rId29"/>
    <p:sldId id="303" r:id="rId30"/>
    <p:sldId id="320" r:id="rId31"/>
    <p:sldId id="304" r:id="rId32"/>
    <p:sldId id="319" r:id="rId33"/>
    <p:sldId id="305" r:id="rId34"/>
  </p:sldIdLst>
  <p:sldSz cx="9904413" cy="6859588"/>
  <p:notesSz cx="6799263" cy="9802813"/>
  <p:defaultTextStyle>
    <a:defPPr>
      <a:defRPr lang="ko-KR"/>
    </a:defPPr>
    <a:lvl1pPr marL="0" algn="l" defTabSz="95792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63" algn="l" defTabSz="95792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925" algn="l" defTabSz="95792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888" algn="l" defTabSz="95792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851" algn="l" defTabSz="95792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814" algn="l" defTabSz="95792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776" algn="l" defTabSz="95792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739" algn="l" defTabSz="95792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702" algn="l" defTabSz="95792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660"/>
  </p:normalViewPr>
  <p:slideViewPr>
    <p:cSldViewPr>
      <p:cViewPr>
        <p:scale>
          <a:sx n="100" d="100"/>
          <a:sy n="100" d="100"/>
        </p:scale>
        <p:origin x="-924" y="588"/>
      </p:cViewPr>
      <p:guideLst>
        <p:guide orient="horz" pos="663"/>
        <p:guide orient="horz" pos="300"/>
        <p:guide orient="horz" pos="845"/>
        <p:guide orient="horz" pos="1071"/>
        <p:guide orient="horz" pos="4110"/>
        <p:guide pos="3120"/>
        <p:guide pos="216"/>
        <p:guide pos="60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46" cy="4906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998" y="0"/>
            <a:ext cx="2945646" cy="4906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2232B-94F0-4071-8E8B-390F52938649}" type="datetimeFigureOut">
              <a:rPr lang="ko-KR" altLang="en-US" smtClean="0"/>
              <a:t>2014-08-01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10635"/>
            <a:ext cx="2945646" cy="4906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998" y="9310635"/>
            <a:ext cx="2945646" cy="4906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51331-2B10-4E91-8623-2B9C97933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07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347" cy="4901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343" y="1"/>
            <a:ext cx="2946347" cy="4901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5AD26-4E31-4457-A71A-69837924E60A}" type="datetimeFigureOut">
              <a:rPr lang="ko-KR" altLang="en-US" smtClean="0"/>
              <a:pPr/>
              <a:t>2014-08-01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735013"/>
            <a:ext cx="5307013" cy="3675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927" y="4656337"/>
            <a:ext cx="5439410" cy="4411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10972"/>
            <a:ext cx="2946347" cy="4901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343" y="9310972"/>
            <a:ext cx="2946347" cy="4901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A7005-151B-4624-8A37-230C0A6CFE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9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7925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8963" algn="l" defTabSz="957925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7925" algn="l" defTabSz="957925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36888" algn="l" defTabSz="957925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15851" algn="l" defTabSz="957925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94814" algn="l" defTabSz="957925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776" algn="l" defTabSz="957925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739" algn="l" defTabSz="957925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702" algn="l" defTabSz="957925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A7005-151B-4624-8A37-230C0A6CFEA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5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831" y="2130919"/>
            <a:ext cx="8418751" cy="147036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662" y="3887100"/>
            <a:ext cx="69330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B14A-F87A-4133-A8D6-769196C4F4D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PPT Master_Titl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5127"/>
            <a:ext cx="9911827" cy="68544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21" y="274701"/>
            <a:ext cx="8913972" cy="1143265"/>
          </a:xfrm>
          <a:prstGeom prst="rect">
            <a:avLst/>
          </a:prstGeom>
        </p:spPr>
        <p:txBody>
          <a:bodyPr vert="horz" lIns="95793" tIns="47896" rIns="95793" bIns="4789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21" y="1600571"/>
            <a:ext cx="8913972" cy="4527011"/>
          </a:xfrm>
          <a:prstGeom prst="rect">
            <a:avLst/>
          </a:prstGeom>
        </p:spPr>
        <p:txBody>
          <a:bodyPr vert="horz" lIns="95793" tIns="47896" rIns="95793" bIns="4789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21" y="6357822"/>
            <a:ext cx="2311030" cy="365210"/>
          </a:xfrm>
          <a:prstGeom prst="rect">
            <a:avLst/>
          </a:prstGeom>
        </p:spPr>
        <p:txBody>
          <a:bodyPr vert="horz" lIns="95793" tIns="47896" rIns="95793" bIns="4789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008" y="6357822"/>
            <a:ext cx="3136397" cy="365210"/>
          </a:xfrm>
          <a:prstGeom prst="rect">
            <a:avLst/>
          </a:prstGeom>
        </p:spPr>
        <p:txBody>
          <a:bodyPr vert="horz" lIns="95793" tIns="47896" rIns="95793" bIns="4789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163" y="6357822"/>
            <a:ext cx="2311030" cy="365210"/>
          </a:xfrm>
          <a:prstGeom prst="rect">
            <a:avLst/>
          </a:prstGeom>
        </p:spPr>
        <p:txBody>
          <a:bodyPr vert="horz" lIns="95793" tIns="47896" rIns="95793" bIns="4789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0B14A-F87A-4133-A8D6-769196C4F4D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904413" cy="689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그룹 12"/>
          <p:cNvGrpSpPr/>
          <p:nvPr userDrawn="1"/>
        </p:nvGrpSpPr>
        <p:grpSpPr>
          <a:xfrm>
            <a:off x="7741204" y="6522338"/>
            <a:ext cx="1902306" cy="220591"/>
            <a:chOff x="7092280" y="6454029"/>
            <a:chExt cx="1756256" cy="220540"/>
          </a:xfrm>
        </p:grpSpPr>
        <p:pic>
          <p:nvPicPr>
            <p:cNvPr id="10" name="그림 26" descr="네오코아테크1_투명.png"/>
            <p:cNvPicPr>
              <a:picLocks noChangeAspect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092280" y="6520802"/>
              <a:ext cx="963501" cy="153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7988770" y="6454029"/>
              <a:ext cx="8597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  <a:latin typeface="HY헤드라인M" pitchFamily="18" charset="-127"/>
                  <a:ea typeface="HY헤드라인M" pitchFamily="18" charset="-127"/>
                </a:rPr>
                <a:t>Consortium</a:t>
              </a:r>
              <a:endParaRPr lang="ko-KR" altLang="en-US" sz="800" dirty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3620443" y="6524523"/>
            <a:ext cx="2663530" cy="290431"/>
          </a:xfrm>
          <a:prstGeom prst="rect">
            <a:avLst/>
          </a:prstGeom>
        </p:spPr>
        <p:txBody>
          <a:bodyPr lIns="95793" tIns="47896" rIns="95793" bIns="47896"/>
          <a:lstStyle>
            <a:lvl1pPr algn="ctr">
              <a:defRPr/>
            </a:lvl1pPr>
          </a:lstStyle>
          <a:p>
            <a:pPr marL="0" marR="0" lvl="0" indent="0" algn="ctr" defTabSz="95792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E51828-D5D2-492C-8763-056498CEF6A8}" type="slidenum"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57925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</p:sldLayoutIdLst>
  <p:hf sldNum="0" hdr="0" ftr="0" dt="0"/>
  <p:txStyles>
    <p:titleStyle>
      <a:lvl1pPr algn="ctr" defTabSz="957925" rtl="0" eaLnBrk="1" latinLnBrk="1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222" indent="-359222" algn="l" defTabSz="957925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314" indent="-299352" algn="l" defTabSz="957925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407" indent="-239481" algn="l" defTabSz="957925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370" indent="-239481" algn="l" defTabSz="957925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332" indent="-239481" algn="l" defTabSz="957925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295" indent="-239481" algn="l" defTabSz="957925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9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425" y="332733"/>
            <a:ext cx="701966" cy="6482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28429" y="1700607"/>
            <a:ext cx="6540001" cy="2189669"/>
          </a:xfrm>
          <a:effectLst>
            <a:outerShdw dist="35921" dir="2700000" algn="ctr" rotWithShape="0">
              <a:srgbClr val="333333"/>
            </a:outerShdw>
          </a:effectLst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38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화면</a:t>
            </a:r>
            <a:r>
              <a:rPr lang="en-US" altLang="ko-KR" sz="38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38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사용자 인터페이스</a:t>
            </a:r>
            <a:r>
              <a:rPr lang="en-US" altLang="ko-KR" sz="38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38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정의서</a:t>
            </a:r>
            <a:r>
              <a:rPr lang="en-US" altLang="ko-KR" sz="38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/>
            </a:r>
            <a:br>
              <a:rPr lang="en-US" altLang="ko-KR" sz="38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2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r>
              <a:rPr lang="ko-KR" altLang="en-US" sz="2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차세대 운영시스템 개발</a:t>
            </a:r>
            <a:r>
              <a:rPr lang="en-US" altLang="ko-KR" sz="2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-</a:t>
            </a:r>
            <a:endParaRPr lang="en-US" altLang="ko-KR" sz="4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6044153" y="5878286"/>
            <a:ext cx="3308349" cy="389115"/>
          </a:xfrm>
          <a:noFill/>
          <a:effectLst>
            <a:outerShdw dist="17961" dir="2700000" algn="ctr" rotWithShape="0">
              <a:srgbClr val="333333"/>
            </a:outerShdw>
          </a:effectLst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ko-KR" altLang="en-US" sz="19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㈜네오코아테크</a:t>
            </a:r>
            <a:endParaRPr lang="ko-KR" altLang="en-US" sz="19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 Box 70"/>
          <p:cNvSpPr txBox="1">
            <a:spLocks noChangeArrowheads="1"/>
          </p:cNvSpPr>
          <p:nvPr/>
        </p:nvSpPr>
        <p:spPr bwMode="gray">
          <a:xfrm>
            <a:off x="5810164" y="4636207"/>
            <a:ext cx="3411520" cy="102005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5793" tIns="47896" rIns="95793" bIns="47896">
            <a:spAutoFit/>
          </a:bodyPr>
          <a:lstStyle/>
          <a:p>
            <a:pPr algn="r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ko-KR" altLang="en-US" sz="1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문서번호 </a:t>
            </a:r>
            <a:r>
              <a:rPr lang="en-US" altLang="ko-KR" sz="1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:  </a:t>
            </a:r>
            <a:r>
              <a:rPr lang="en-US" altLang="ko-KR" sz="1500" b="1" dirty="0" smtClean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P140217_DS  06 </a:t>
            </a:r>
            <a:endParaRPr lang="en-US" altLang="ko-KR" sz="1500" b="1" dirty="0">
              <a:solidFill>
                <a:srgbClr val="002060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  <a:p>
            <a:pPr algn="r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Version </a:t>
            </a:r>
            <a:r>
              <a:rPr lang="en-US" altLang="ko-KR" sz="1500" b="1" dirty="0" smtClean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2.1</a:t>
            </a:r>
            <a:endParaRPr lang="en-US" altLang="ko-KR" sz="1500" b="1" dirty="0">
              <a:solidFill>
                <a:srgbClr val="002060"/>
              </a:solidFill>
              <a:latin typeface="HY헤드라인M" pitchFamily="18" charset="-127"/>
              <a:ea typeface="HY헤드라인M" pitchFamily="18" charset="-127"/>
              <a:cs typeface="Arial" charset="0"/>
            </a:endParaRPr>
          </a:p>
          <a:p>
            <a:pPr algn="r" eaLnBrk="0" hangingPunct="0">
              <a:spcBef>
                <a:spcPct val="50000"/>
              </a:spcBef>
              <a:buClr>
                <a:srgbClr val="0099CC"/>
              </a:buClr>
              <a:buFont typeface="Webdings" pitchFamily="18" charset="2"/>
              <a:buNone/>
            </a:pPr>
            <a:r>
              <a:rPr lang="en-US" altLang="ko-KR" sz="1500" b="1" dirty="0" smtClean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2014</a:t>
            </a:r>
            <a:r>
              <a:rPr lang="ko-KR" altLang="en-US" sz="1500" b="1" dirty="0" smtClean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 년  </a:t>
            </a:r>
            <a:r>
              <a:rPr lang="en-US" altLang="ko-KR" sz="1500" b="1" dirty="0" smtClean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3 </a:t>
            </a:r>
            <a:r>
              <a:rPr lang="ko-KR" altLang="en-US" sz="1500" b="1" dirty="0" smtClean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월  </a:t>
            </a:r>
            <a:r>
              <a:rPr lang="en-US" altLang="ko-KR" sz="1500" b="1" dirty="0" smtClean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28 </a:t>
            </a:r>
            <a:r>
              <a:rPr lang="ko-KR" altLang="en-US" sz="1500" b="1" dirty="0">
                <a:solidFill>
                  <a:srgbClr val="002060"/>
                </a:solidFill>
                <a:latin typeface="HY헤드라인M" pitchFamily="18" charset="-127"/>
                <a:ea typeface="HY헤드라인M" pitchFamily="18" charset="-127"/>
                <a:cs typeface="Arial" charset="0"/>
              </a:rPr>
              <a:t>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모서리가 둥근 직사각형 139"/>
          <p:cNvSpPr/>
          <p:nvPr/>
        </p:nvSpPr>
        <p:spPr bwMode="auto">
          <a:xfrm>
            <a:off x="1747850" y="2321397"/>
            <a:ext cx="1044116" cy="26898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원격환경 검색</a:t>
            </a:r>
            <a:r>
              <a:rPr lang="ko-KR" altLang="en-US" sz="800" dirty="0" smtClean="0">
                <a:latin typeface="+mn-ea"/>
              </a:rPr>
              <a:t>결과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703734" y="2321397"/>
            <a:ext cx="1044116" cy="268983"/>
          </a:xfrm>
          <a:prstGeom prst="round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원격환</a:t>
            </a:r>
            <a:r>
              <a:rPr lang="ko-KR" altLang="en-US" sz="800" dirty="0">
                <a:latin typeface="+mn-ea"/>
              </a:rPr>
              <a:t>경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조</a:t>
            </a:r>
            <a:r>
              <a:rPr lang="ko-KR" altLang="en-US" sz="800" dirty="0">
                <a:latin typeface="+mn-ea"/>
              </a:rPr>
              <a:t>회</a:t>
            </a:r>
            <a:r>
              <a:rPr lang="ko-KR" altLang="en-US" sz="800" dirty="0" smtClean="0">
                <a:latin typeface="+mn-ea"/>
              </a:rPr>
              <a:t>명령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808068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SCR_AMS_006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3-1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원격환경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 및 변경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Registry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 및 변경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 smtClean="0"/>
              <a:t>1.Registry</a:t>
            </a:r>
            <a:r>
              <a:rPr lang="ko-KR" altLang="en-US" dirty="0" smtClean="0"/>
              <a:t> </a:t>
            </a:r>
            <a:r>
              <a:rPr lang="en-US" altLang="ko-KR" dirty="0"/>
              <a:t>Tab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사업</a:t>
            </a:r>
            <a:r>
              <a:rPr lang="ko-KR" altLang="en-US" dirty="0"/>
              <a:t>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사업부 리스트 검색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사업부에 종속된 지사 리스트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제조사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제조사에 종속된 기종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기기번호 검색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7.BASE KEY </a:t>
            </a:r>
            <a:r>
              <a:rPr lang="ko-KR" altLang="en-US" dirty="0" smtClean="0"/>
              <a:t>경로 선택</a:t>
            </a:r>
            <a:r>
              <a:rPr lang="en-US" altLang="ko-KR" sz="700" dirty="0" smtClean="0"/>
              <a:t>(HKEY_CLASSES_ROOT/HKEY_CURRENT_USER/HKEYLOCAL_MACHINE/HKEY_USERS/HKEY_CURRENT_CONFIG)</a:t>
            </a:r>
          </a:p>
          <a:p>
            <a:endParaRPr lang="en-US" altLang="ko-KR" dirty="0"/>
          </a:p>
          <a:p>
            <a:r>
              <a:rPr lang="en-US" altLang="ko-KR" dirty="0" smtClean="0"/>
              <a:t>8.KEY_PATH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9.KEY_NAME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10. </a:t>
            </a:r>
            <a:r>
              <a:rPr lang="ko-KR" altLang="en-US" dirty="0" smtClean="0"/>
              <a:t>검색 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11. </a:t>
            </a:r>
            <a:r>
              <a:rPr lang="ko-KR" altLang="en-US" dirty="0" smtClean="0"/>
              <a:t>변경대상 기기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12. </a:t>
            </a:r>
            <a:r>
              <a:rPr lang="ko-KR" altLang="en-US" dirty="0" err="1" smtClean="0"/>
              <a:t>변경값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13. </a:t>
            </a:r>
            <a:r>
              <a:rPr lang="ko-KR" altLang="en-US" dirty="0" err="1" smtClean="0"/>
              <a:t>변경값</a:t>
            </a:r>
            <a:r>
              <a:rPr lang="ko-KR" altLang="en-US" dirty="0" smtClean="0"/>
              <a:t> 반영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정상 응답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오류  결과 </a:t>
            </a:r>
            <a:r>
              <a:rPr lang="en-US" altLang="ko-KR" dirty="0" smtClean="0"/>
              <a:t>Alert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sp>
        <p:nvSpPr>
          <p:cNvPr id="56" name="TextBox 55"/>
          <p:cNvSpPr txBox="1"/>
          <p:nvPr/>
        </p:nvSpPr>
        <p:spPr>
          <a:xfrm>
            <a:off x="1639838" y="2174871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703734" y="2565698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77" name="직사각형 176"/>
          <p:cNvSpPr/>
          <p:nvPr/>
        </p:nvSpPr>
        <p:spPr bwMode="auto">
          <a:xfrm>
            <a:off x="703734" y="2565698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조회일자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6317318" y="2605658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조회</a:t>
            </a:r>
          </a:p>
        </p:txBody>
      </p:sp>
      <p:sp>
        <p:nvSpPr>
          <p:cNvPr id="179" name="직사각형 178"/>
          <p:cNvSpPr/>
          <p:nvPr/>
        </p:nvSpPr>
        <p:spPr bwMode="auto">
          <a:xfrm>
            <a:off x="595722" y="3218309"/>
            <a:ext cx="331440" cy="1962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NO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1169690" y="3213770"/>
            <a:ext cx="426311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81" name="직사각형 180"/>
          <p:cNvSpPr/>
          <p:nvPr/>
        </p:nvSpPr>
        <p:spPr bwMode="auto">
          <a:xfrm>
            <a:off x="1588169" y="3213770"/>
            <a:ext cx="411709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>
                <a:latin typeface="+mn-ea"/>
              </a:rPr>
              <a:t>점</a:t>
            </a:r>
            <a:r>
              <a:rPr lang="ko-KR" altLang="en-US" sz="800" dirty="0" err="1" smtClean="0">
                <a:latin typeface="+mn-ea"/>
              </a:rPr>
              <a:t>번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1999878" y="3218309"/>
            <a:ext cx="576064" cy="1962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기관코드</a:t>
            </a:r>
          </a:p>
        </p:txBody>
      </p:sp>
      <p:sp>
        <p:nvSpPr>
          <p:cNvPr id="183" name="직사각형 182"/>
          <p:cNvSpPr/>
          <p:nvPr/>
        </p:nvSpPr>
        <p:spPr bwMode="auto">
          <a:xfrm>
            <a:off x="2575942" y="3213770"/>
            <a:ext cx="655501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제조번호</a:t>
            </a:r>
          </a:p>
        </p:txBody>
      </p:sp>
      <p:sp>
        <p:nvSpPr>
          <p:cNvPr id="184" name="직사각형 183"/>
          <p:cNvSpPr/>
          <p:nvPr/>
        </p:nvSpPr>
        <p:spPr bwMode="auto">
          <a:xfrm>
            <a:off x="595722" y="3413795"/>
            <a:ext cx="331440" cy="196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85" name="직사각형 184"/>
          <p:cNvSpPr/>
          <p:nvPr/>
        </p:nvSpPr>
        <p:spPr bwMode="auto">
          <a:xfrm>
            <a:off x="1169690" y="3414589"/>
            <a:ext cx="42631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86" name="직사각형 185"/>
          <p:cNvSpPr/>
          <p:nvPr/>
        </p:nvSpPr>
        <p:spPr bwMode="auto">
          <a:xfrm>
            <a:off x="1588169" y="3414589"/>
            <a:ext cx="41170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87" name="직사각형 186"/>
          <p:cNvSpPr/>
          <p:nvPr/>
        </p:nvSpPr>
        <p:spPr bwMode="auto">
          <a:xfrm>
            <a:off x="1999878" y="3413795"/>
            <a:ext cx="576064" cy="196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88" name="직사각형 187"/>
          <p:cNvSpPr/>
          <p:nvPr/>
        </p:nvSpPr>
        <p:spPr bwMode="auto">
          <a:xfrm>
            <a:off x="2575942" y="3414589"/>
            <a:ext cx="65550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89" name="직사각형 188"/>
          <p:cNvSpPr/>
          <p:nvPr/>
        </p:nvSpPr>
        <p:spPr bwMode="auto">
          <a:xfrm>
            <a:off x="595722" y="3602732"/>
            <a:ext cx="331440" cy="196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90" name="직사각형 189"/>
          <p:cNvSpPr/>
          <p:nvPr/>
        </p:nvSpPr>
        <p:spPr bwMode="auto">
          <a:xfrm>
            <a:off x="1169690" y="3603526"/>
            <a:ext cx="42631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91" name="직사각형 190"/>
          <p:cNvSpPr/>
          <p:nvPr/>
        </p:nvSpPr>
        <p:spPr bwMode="auto">
          <a:xfrm>
            <a:off x="1588169" y="3603526"/>
            <a:ext cx="41170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1999878" y="3607944"/>
            <a:ext cx="576064" cy="19106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93" name="직사각형 192"/>
          <p:cNvSpPr/>
          <p:nvPr/>
        </p:nvSpPr>
        <p:spPr bwMode="auto">
          <a:xfrm>
            <a:off x="2575942" y="3603526"/>
            <a:ext cx="65550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94" name="직사각형 193"/>
          <p:cNvSpPr/>
          <p:nvPr/>
        </p:nvSpPr>
        <p:spPr bwMode="auto">
          <a:xfrm>
            <a:off x="595722" y="3794373"/>
            <a:ext cx="331440" cy="196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95" name="직사각형 194"/>
          <p:cNvSpPr/>
          <p:nvPr/>
        </p:nvSpPr>
        <p:spPr bwMode="auto">
          <a:xfrm>
            <a:off x="1169690" y="3795167"/>
            <a:ext cx="42631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1588169" y="3795167"/>
            <a:ext cx="41170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97" name="직사각형 196"/>
          <p:cNvSpPr/>
          <p:nvPr/>
        </p:nvSpPr>
        <p:spPr bwMode="auto">
          <a:xfrm>
            <a:off x="1999878" y="3794795"/>
            <a:ext cx="576064" cy="19585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98" name="직사각형 197"/>
          <p:cNvSpPr/>
          <p:nvPr/>
        </p:nvSpPr>
        <p:spPr bwMode="auto">
          <a:xfrm>
            <a:off x="2575942" y="3795167"/>
            <a:ext cx="65550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99" name="직사각형 198"/>
          <p:cNvSpPr/>
          <p:nvPr/>
        </p:nvSpPr>
        <p:spPr bwMode="auto">
          <a:xfrm>
            <a:off x="3224015" y="3213770"/>
            <a:ext cx="432048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제조사</a:t>
            </a:r>
          </a:p>
        </p:txBody>
      </p:sp>
      <p:sp>
        <p:nvSpPr>
          <p:cNvPr id="200" name="직사각형 199"/>
          <p:cNvSpPr/>
          <p:nvPr/>
        </p:nvSpPr>
        <p:spPr bwMode="auto">
          <a:xfrm>
            <a:off x="3224015" y="3414589"/>
            <a:ext cx="43204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01" name="직사각형 200"/>
          <p:cNvSpPr/>
          <p:nvPr/>
        </p:nvSpPr>
        <p:spPr bwMode="auto">
          <a:xfrm>
            <a:off x="3224015" y="3603526"/>
            <a:ext cx="43204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02" name="직사각형 201"/>
          <p:cNvSpPr/>
          <p:nvPr/>
        </p:nvSpPr>
        <p:spPr bwMode="auto">
          <a:xfrm>
            <a:off x="3224015" y="3795167"/>
            <a:ext cx="43204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06" name="직사각형 205"/>
          <p:cNvSpPr/>
          <p:nvPr/>
        </p:nvSpPr>
        <p:spPr bwMode="auto">
          <a:xfrm>
            <a:off x="3656062" y="3216127"/>
            <a:ext cx="417759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기종</a:t>
            </a:r>
          </a:p>
        </p:txBody>
      </p:sp>
      <p:sp>
        <p:nvSpPr>
          <p:cNvPr id="207" name="직사각형 206"/>
          <p:cNvSpPr/>
          <p:nvPr/>
        </p:nvSpPr>
        <p:spPr bwMode="auto">
          <a:xfrm>
            <a:off x="3656062" y="3411613"/>
            <a:ext cx="41775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08" name="직사각형 207"/>
          <p:cNvSpPr/>
          <p:nvPr/>
        </p:nvSpPr>
        <p:spPr bwMode="auto">
          <a:xfrm>
            <a:off x="3656062" y="3600550"/>
            <a:ext cx="41775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09" name="직사각형 208"/>
          <p:cNvSpPr/>
          <p:nvPr/>
        </p:nvSpPr>
        <p:spPr bwMode="auto">
          <a:xfrm>
            <a:off x="3656062" y="3792191"/>
            <a:ext cx="41775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10" name="직사각형 209"/>
          <p:cNvSpPr/>
          <p:nvPr/>
        </p:nvSpPr>
        <p:spPr bwMode="auto">
          <a:xfrm>
            <a:off x="4078585" y="3216127"/>
            <a:ext cx="681980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P/G</a:t>
            </a:r>
            <a:r>
              <a:rPr lang="ko-KR" altLang="en-US" sz="800" dirty="0" smtClean="0">
                <a:latin typeface="+mn-ea"/>
              </a:rPr>
              <a:t>설치일</a:t>
            </a:r>
          </a:p>
        </p:txBody>
      </p:sp>
      <p:sp>
        <p:nvSpPr>
          <p:cNvPr id="211" name="직사각형 210"/>
          <p:cNvSpPr/>
          <p:nvPr/>
        </p:nvSpPr>
        <p:spPr bwMode="auto">
          <a:xfrm>
            <a:off x="4078585" y="3411613"/>
            <a:ext cx="68198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12" name="직사각형 211"/>
          <p:cNvSpPr/>
          <p:nvPr/>
        </p:nvSpPr>
        <p:spPr bwMode="auto">
          <a:xfrm>
            <a:off x="4078585" y="3600550"/>
            <a:ext cx="68198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13" name="직사각형 212"/>
          <p:cNvSpPr/>
          <p:nvPr/>
        </p:nvSpPr>
        <p:spPr bwMode="auto">
          <a:xfrm>
            <a:off x="4078585" y="3792191"/>
            <a:ext cx="68198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14" name="직사각형 213"/>
          <p:cNvSpPr/>
          <p:nvPr/>
        </p:nvSpPr>
        <p:spPr bwMode="auto">
          <a:xfrm>
            <a:off x="5240238" y="3213770"/>
            <a:ext cx="496628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ATM IP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15" name="직사각형 214"/>
          <p:cNvSpPr/>
          <p:nvPr/>
        </p:nvSpPr>
        <p:spPr bwMode="auto">
          <a:xfrm>
            <a:off x="5240238" y="3414589"/>
            <a:ext cx="4966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16" name="직사각형 215"/>
          <p:cNvSpPr/>
          <p:nvPr/>
        </p:nvSpPr>
        <p:spPr bwMode="auto">
          <a:xfrm>
            <a:off x="5240238" y="3603526"/>
            <a:ext cx="4966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17" name="직사각형 216"/>
          <p:cNvSpPr/>
          <p:nvPr/>
        </p:nvSpPr>
        <p:spPr bwMode="auto">
          <a:xfrm>
            <a:off x="5240238" y="3795167"/>
            <a:ext cx="4966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18" name="직사각형 217"/>
          <p:cNvSpPr/>
          <p:nvPr/>
        </p:nvSpPr>
        <p:spPr bwMode="auto">
          <a:xfrm>
            <a:off x="5734769" y="3216127"/>
            <a:ext cx="573023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HOST IP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19" name="직사각형 218"/>
          <p:cNvSpPr/>
          <p:nvPr/>
        </p:nvSpPr>
        <p:spPr bwMode="auto">
          <a:xfrm>
            <a:off x="5734769" y="3411613"/>
            <a:ext cx="573023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20" name="직사각형 219"/>
          <p:cNvSpPr/>
          <p:nvPr/>
        </p:nvSpPr>
        <p:spPr bwMode="auto">
          <a:xfrm>
            <a:off x="5734769" y="3600550"/>
            <a:ext cx="573023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21" name="직사각형 220"/>
          <p:cNvSpPr/>
          <p:nvPr/>
        </p:nvSpPr>
        <p:spPr bwMode="auto">
          <a:xfrm>
            <a:off x="5734769" y="3792191"/>
            <a:ext cx="573023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22" name="직사각형 221"/>
          <p:cNvSpPr/>
          <p:nvPr/>
        </p:nvSpPr>
        <p:spPr bwMode="auto">
          <a:xfrm>
            <a:off x="919758" y="3213770"/>
            <a:ext cx="252028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223" name="직사각형 222"/>
          <p:cNvSpPr/>
          <p:nvPr/>
        </p:nvSpPr>
        <p:spPr bwMode="auto">
          <a:xfrm>
            <a:off x="919758" y="3414589"/>
            <a:ext cx="252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224" name="직사각형 223"/>
          <p:cNvSpPr/>
          <p:nvPr/>
        </p:nvSpPr>
        <p:spPr bwMode="auto">
          <a:xfrm>
            <a:off x="919758" y="3603526"/>
            <a:ext cx="252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225" name="직사각형 224"/>
          <p:cNvSpPr/>
          <p:nvPr/>
        </p:nvSpPr>
        <p:spPr bwMode="auto">
          <a:xfrm>
            <a:off x="919758" y="3795167"/>
            <a:ext cx="252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226" name="직사각형 225"/>
          <p:cNvSpPr/>
          <p:nvPr/>
        </p:nvSpPr>
        <p:spPr bwMode="auto">
          <a:xfrm>
            <a:off x="1008720" y="3270573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27" name="직사각형 226"/>
          <p:cNvSpPr/>
          <p:nvPr/>
        </p:nvSpPr>
        <p:spPr bwMode="auto">
          <a:xfrm>
            <a:off x="1005724" y="3462350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28" name="직사각형 227"/>
          <p:cNvSpPr/>
          <p:nvPr/>
        </p:nvSpPr>
        <p:spPr bwMode="auto">
          <a:xfrm>
            <a:off x="1008720" y="3649799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29" name="직사각형 228"/>
          <p:cNvSpPr/>
          <p:nvPr/>
        </p:nvSpPr>
        <p:spPr bwMode="auto">
          <a:xfrm>
            <a:off x="1005724" y="3846637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37" name="직사각형 236"/>
          <p:cNvSpPr/>
          <p:nvPr/>
        </p:nvSpPr>
        <p:spPr bwMode="auto">
          <a:xfrm>
            <a:off x="772704" y="4252070"/>
            <a:ext cx="165618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변경값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38" name="직사각형 237"/>
          <p:cNvSpPr/>
          <p:nvPr/>
        </p:nvSpPr>
        <p:spPr bwMode="auto">
          <a:xfrm>
            <a:off x="2428888" y="4253138"/>
            <a:ext cx="3420380" cy="2556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39" name="직사각형 238"/>
          <p:cNvSpPr/>
          <p:nvPr/>
        </p:nvSpPr>
        <p:spPr bwMode="auto">
          <a:xfrm>
            <a:off x="5849268" y="4253138"/>
            <a:ext cx="1119162" cy="2556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40" name="직사각형 239"/>
          <p:cNvSpPr/>
          <p:nvPr/>
        </p:nvSpPr>
        <p:spPr bwMode="auto">
          <a:xfrm>
            <a:off x="6173304" y="4293890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실</a:t>
            </a:r>
            <a:r>
              <a:rPr lang="ko-KR" altLang="en-US" sz="1000" dirty="0">
                <a:latin typeface="+mn-ea"/>
              </a:rPr>
              <a:t>행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241" name="직사각형 240"/>
          <p:cNvSpPr/>
          <p:nvPr/>
        </p:nvSpPr>
        <p:spPr bwMode="auto">
          <a:xfrm>
            <a:off x="2544328" y="4292029"/>
            <a:ext cx="3196927" cy="17055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029288" y="4077866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2428888" y="4176291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⑫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063774" y="249369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6104334" y="249369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7" name="직사각형 246"/>
          <p:cNvSpPr/>
          <p:nvPr/>
        </p:nvSpPr>
        <p:spPr bwMode="auto">
          <a:xfrm>
            <a:off x="4736182" y="3216127"/>
            <a:ext cx="504056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P/G</a:t>
            </a:r>
            <a:r>
              <a:rPr lang="ko-KR" altLang="en-US" sz="800" dirty="0" smtClean="0">
                <a:latin typeface="+mn-ea"/>
              </a:rPr>
              <a:t>버</a:t>
            </a:r>
            <a:r>
              <a:rPr lang="ko-KR" altLang="en-US" sz="800" dirty="0">
                <a:latin typeface="+mn-ea"/>
              </a:rPr>
              <a:t>전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48" name="직사각형 247"/>
          <p:cNvSpPr/>
          <p:nvPr/>
        </p:nvSpPr>
        <p:spPr bwMode="auto">
          <a:xfrm>
            <a:off x="4736182" y="3411613"/>
            <a:ext cx="504056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49" name="직사각형 248"/>
          <p:cNvSpPr/>
          <p:nvPr/>
        </p:nvSpPr>
        <p:spPr bwMode="auto">
          <a:xfrm>
            <a:off x="4736182" y="3600550"/>
            <a:ext cx="504056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50" name="직사각형 249"/>
          <p:cNvSpPr/>
          <p:nvPr/>
        </p:nvSpPr>
        <p:spPr bwMode="auto">
          <a:xfrm>
            <a:off x="4736182" y="3792191"/>
            <a:ext cx="504056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51" name="직사각형 250"/>
          <p:cNvSpPr/>
          <p:nvPr/>
        </p:nvSpPr>
        <p:spPr bwMode="auto">
          <a:xfrm>
            <a:off x="6301309" y="3216127"/>
            <a:ext cx="379090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OS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52" name="직사각형 251"/>
          <p:cNvSpPr/>
          <p:nvPr/>
        </p:nvSpPr>
        <p:spPr bwMode="auto">
          <a:xfrm>
            <a:off x="6301309" y="3411613"/>
            <a:ext cx="37909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53" name="직사각형 252"/>
          <p:cNvSpPr/>
          <p:nvPr/>
        </p:nvSpPr>
        <p:spPr bwMode="auto">
          <a:xfrm>
            <a:off x="6301309" y="3600550"/>
            <a:ext cx="37909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54" name="직사각형 253"/>
          <p:cNvSpPr/>
          <p:nvPr/>
        </p:nvSpPr>
        <p:spPr bwMode="auto">
          <a:xfrm>
            <a:off x="6301309" y="3792191"/>
            <a:ext cx="37909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55" name="직사각형 254"/>
          <p:cNvSpPr/>
          <p:nvPr/>
        </p:nvSpPr>
        <p:spPr bwMode="auto">
          <a:xfrm>
            <a:off x="6670872" y="3217615"/>
            <a:ext cx="513581" cy="19697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CPU...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56" name="직사각형 255"/>
          <p:cNvSpPr/>
          <p:nvPr/>
        </p:nvSpPr>
        <p:spPr bwMode="auto">
          <a:xfrm>
            <a:off x="6670872" y="3413101"/>
            <a:ext cx="513581" cy="19697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57" name="직사각형 256"/>
          <p:cNvSpPr/>
          <p:nvPr/>
        </p:nvSpPr>
        <p:spPr bwMode="auto">
          <a:xfrm>
            <a:off x="6670872" y="3602038"/>
            <a:ext cx="513581" cy="19697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58" name="직사각형 257"/>
          <p:cNvSpPr/>
          <p:nvPr/>
        </p:nvSpPr>
        <p:spPr bwMode="auto">
          <a:xfrm>
            <a:off x="6670872" y="3793679"/>
            <a:ext cx="513581" cy="19697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59" name="직사각형 258"/>
          <p:cNvSpPr/>
          <p:nvPr/>
        </p:nvSpPr>
        <p:spPr bwMode="auto">
          <a:xfrm>
            <a:off x="1495822" y="2628181"/>
            <a:ext cx="1675234" cy="18077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dirty="0" smtClean="0">
                <a:latin typeface="+mn-ea"/>
              </a:rPr>
              <a:t>2014-08-01</a:t>
            </a:r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28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383079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SCR_AMS_005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3-2.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원격환경 일괄조회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r>
              <a:rPr lang="ko-KR" altLang="en-US" dirty="0" smtClean="0"/>
              <a:t>환경설정 항목 선택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선택한 항목의 조회대상 </a:t>
            </a:r>
            <a:r>
              <a:rPr lang="ko-KR" altLang="en-US" dirty="0" err="1" smtClean="0"/>
              <a:t>설정값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입력한 환경정보에 맞는 대상 기기 조회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전송할 내용 입력</a:t>
            </a:r>
            <a:r>
              <a:rPr lang="en-US" altLang="ko-KR" dirty="0" smtClean="0"/>
              <a:t>.(</a:t>
            </a:r>
            <a:r>
              <a:rPr lang="ko-KR" altLang="en-US" dirty="0" smtClean="0"/>
              <a:t>출동자명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도착예정시간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5.</a:t>
            </a:r>
            <a:r>
              <a:rPr lang="ko-KR" altLang="en-US" dirty="0" smtClean="0"/>
              <a:t>고객안내문 전송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90" name="직사각형 89"/>
          <p:cNvSpPr/>
          <p:nvPr/>
        </p:nvSpPr>
        <p:spPr bwMode="auto">
          <a:xfrm>
            <a:off x="703734" y="2730624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703734" y="2730624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항목</a:t>
            </a:r>
          </a:p>
        </p:txBody>
      </p:sp>
      <p:sp>
        <p:nvSpPr>
          <p:cNvPr id="92" name="직사각형 91"/>
          <p:cNvSpPr/>
          <p:nvPr/>
        </p:nvSpPr>
        <p:spPr bwMode="auto">
          <a:xfrm>
            <a:off x="6317318" y="2770584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조회</a:t>
            </a:r>
          </a:p>
        </p:txBody>
      </p:sp>
      <p:sp>
        <p:nvSpPr>
          <p:cNvPr id="98" name="직사각형 97"/>
          <p:cNvSpPr/>
          <p:nvPr/>
        </p:nvSpPr>
        <p:spPr bwMode="auto">
          <a:xfrm>
            <a:off x="595722" y="3614464"/>
            <a:ext cx="331440" cy="1962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NO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1169690" y="3609925"/>
            <a:ext cx="426311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1588169" y="3609925"/>
            <a:ext cx="411709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>
                <a:latin typeface="+mn-ea"/>
              </a:rPr>
              <a:t>점</a:t>
            </a:r>
            <a:r>
              <a:rPr lang="ko-KR" altLang="en-US" sz="800" dirty="0" err="1" smtClean="0">
                <a:latin typeface="+mn-ea"/>
              </a:rPr>
              <a:t>번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1999878" y="3614464"/>
            <a:ext cx="576064" cy="1962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기관코드</a:t>
            </a:r>
          </a:p>
        </p:txBody>
      </p:sp>
      <p:sp>
        <p:nvSpPr>
          <p:cNvPr id="105" name="직사각형 104"/>
          <p:cNvSpPr/>
          <p:nvPr/>
        </p:nvSpPr>
        <p:spPr bwMode="auto">
          <a:xfrm>
            <a:off x="2575942" y="3609925"/>
            <a:ext cx="655501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제조번호</a:t>
            </a:r>
          </a:p>
        </p:txBody>
      </p:sp>
      <p:sp>
        <p:nvSpPr>
          <p:cNvPr id="106" name="직사각형 105"/>
          <p:cNvSpPr/>
          <p:nvPr/>
        </p:nvSpPr>
        <p:spPr bwMode="auto">
          <a:xfrm>
            <a:off x="595722" y="3809950"/>
            <a:ext cx="331440" cy="196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1169690" y="3810744"/>
            <a:ext cx="42631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1588169" y="3810744"/>
            <a:ext cx="41170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1999878" y="3809950"/>
            <a:ext cx="576064" cy="196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2575942" y="3810744"/>
            <a:ext cx="65550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595722" y="3998887"/>
            <a:ext cx="331440" cy="196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1169690" y="3999681"/>
            <a:ext cx="42631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1588169" y="3999681"/>
            <a:ext cx="41170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1999878" y="4004099"/>
            <a:ext cx="576064" cy="19106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2575942" y="3999681"/>
            <a:ext cx="65550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595722" y="4190528"/>
            <a:ext cx="331440" cy="196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1169690" y="4191322"/>
            <a:ext cx="42631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1588169" y="4191322"/>
            <a:ext cx="41170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1999878" y="4190950"/>
            <a:ext cx="576064" cy="19585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2575942" y="4191322"/>
            <a:ext cx="65550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3224015" y="3609925"/>
            <a:ext cx="432048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제조사</a:t>
            </a:r>
          </a:p>
        </p:txBody>
      </p:sp>
      <p:sp>
        <p:nvSpPr>
          <p:cNvPr id="127" name="직사각형 126"/>
          <p:cNvSpPr/>
          <p:nvPr/>
        </p:nvSpPr>
        <p:spPr bwMode="auto">
          <a:xfrm>
            <a:off x="3224015" y="3810744"/>
            <a:ext cx="43204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3224015" y="3999681"/>
            <a:ext cx="43204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3224015" y="4191322"/>
            <a:ext cx="43204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5816302" y="3347070"/>
            <a:ext cx="1296144" cy="2095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 재전송</a:t>
            </a:r>
          </a:p>
        </p:txBody>
      </p:sp>
      <p:sp>
        <p:nvSpPr>
          <p:cNvPr id="131" name="직사각형 130"/>
          <p:cNvSpPr/>
          <p:nvPr/>
        </p:nvSpPr>
        <p:spPr bwMode="auto">
          <a:xfrm>
            <a:off x="3224014" y="2730624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설정값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3925044" y="2793107"/>
            <a:ext cx="1675234" cy="18077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3656062" y="3612282"/>
            <a:ext cx="417759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기종</a:t>
            </a:r>
          </a:p>
        </p:txBody>
      </p:sp>
      <p:sp>
        <p:nvSpPr>
          <p:cNvPr id="134" name="직사각형 133"/>
          <p:cNvSpPr/>
          <p:nvPr/>
        </p:nvSpPr>
        <p:spPr bwMode="auto">
          <a:xfrm>
            <a:off x="3656062" y="3807768"/>
            <a:ext cx="41775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3656062" y="3996705"/>
            <a:ext cx="41775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3656062" y="4188346"/>
            <a:ext cx="41775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4078585" y="3612282"/>
            <a:ext cx="681980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P/G</a:t>
            </a:r>
            <a:r>
              <a:rPr lang="ko-KR" altLang="en-US" sz="800" dirty="0" smtClean="0">
                <a:latin typeface="+mn-ea"/>
              </a:rPr>
              <a:t>설치일</a:t>
            </a:r>
          </a:p>
        </p:txBody>
      </p:sp>
      <p:sp>
        <p:nvSpPr>
          <p:cNvPr id="138" name="직사각형 137"/>
          <p:cNvSpPr/>
          <p:nvPr/>
        </p:nvSpPr>
        <p:spPr bwMode="auto">
          <a:xfrm>
            <a:off x="4078585" y="3807768"/>
            <a:ext cx="68198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4078585" y="3996705"/>
            <a:ext cx="68198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4078585" y="4188346"/>
            <a:ext cx="68198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5240238" y="3609925"/>
            <a:ext cx="496628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ATM IP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5240238" y="3810744"/>
            <a:ext cx="4966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5240238" y="3999681"/>
            <a:ext cx="4966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5240238" y="4191322"/>
            <a:ext cx="4966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5734769" y="3612282"/>
            <a:ext cx="573023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HOST IP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5734769" y="3807768"/>
            <a:ext cx="573023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5734769" y="3996705"/>
            <a:ext cx="573023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5734769" y="4188346"/>
            <a:ext cx="573023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919758" y="3609925"/>
            <a:ext cx="252028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919758" y="3810744"/>
            <a:ext cx="252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919758" y="3999681"/>
            <a:ext cx="252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919758" y="4191322"/>
            <a:ext cx="252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1008720" y="3666728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1005724" y="3858505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1008720" y="4045954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60" name="직사각형 159"/>
          <p:cNvSpPr/>
          <p:nvPr/>
        </p:nvSpPr>
        <p:spPr bwMode="auto">
          <a:xfrm>
            <a:off x="1005724" y="4242792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61" name="직사각형 160"/>
          <p:cNvSpPr/>
          <p:nvPr/>
        </p:nvSpPr>
        <p:spPr bwMode="auto">
          <a:xfrm>
            <a:off x="1423814" y="2786436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선택</a:t>
            </a:r>
          </a:p>
        </p:txBody>
      </p:sp>
      <p:sp>
        <p:nvSpPr>
          <p:cNvPr id="162" name="직사각형 161"/>
          <p:cNvSpPr/>
          <p:nvPr/>
        </p:nvSpPr>
        <p:spPr bwMode="auto">
          <a:xfrm>
            <a:off x="1423814" y="2973885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HOST IP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1423814" y="3154663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HOST Port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1423814" y="3333925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dirty="0" smtClean="0">
                <a:latin typeface="+mn-ea"/>
              </a:rPr>
              <a:t>: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2935982" y="2786436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66" name="순서도: 병합 165"/>
          <p:cNvSpPr/>
          <p:nvPr/>
        </p:nvSpPr>
        <p:spPr bwMode="auto">
          <a:xfrm>
            <a:off x="2989988" y="2835345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600278" y="3137991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703734" y="5209084"/>
            <a:ext cx="165618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변경값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2359918" y="5210152"/>
            <a:ext cx="3420380" cy="2556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1" name="직사각형 170"/>
          <p:cNvSpPr/>
          <p:nvPr/>
        </p:nvSpPr>
        <p:spPr bwMode="auto">
          <a:xfrm>
            <a:off x="5780298" y="5210152"/>
            <a:ext cx="1119162" cy="2556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6104334" y="5250904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실</a:t>
            </a:r>
            <a:r>
              <a:rPr lang="ko-KR" altLang="en-US" sz="1000" dirty="0">
                <a:latin typeface="+mn-ea"/>
              </a:rPr>
              <a:t>행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173" name="직사각형 172"/>
          <p:cNvSpPr/>
          <p:nvPr/>
        </p:nvSpPr>
        <p:spPr bwMode="auto">
          <a:xfrm>
            <a:off x="2475358" y="5249043"/>
            <a:ext cx="3196927" cy="17055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960318" y="503488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359918" y="5133305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⑫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63774" y="2658616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584054" y="2658616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104334" y="2658616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736182" y="3612282"/>
            <a:ext cx="504056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P/G</a:t>
            </a:r>
            <a:r>
              <a:rPr lang="ko-KR" altLang="en-US" sz="800" dirty="0" smtClean="0">
                <a:latin typeface="+mn-ea"/>
              </a:rPr>
              <a:t>버</a:t>
            </a:r>
            <a:r>
              <a:rPr lang="ko-KR" altLang="en-US" sz="800" dirty="0">
                <a:latin typeface="+mn-ea"/>
              </a:rPr>
              <a:t>전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4736182" y="3807768"/>
            <a:ext cx="504056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4736182" y="3996705"/>
            <a:ext cx="504056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736182" y="4188346"/>
            <a:ext cx="504056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6301309" y="3612282"/>
            <a:ext cx="379090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OS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6301309" y="3807768"/>
            <a:ext cx="37909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6301309" y="3996705"/>
            <a:ext cx="37909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6301309" y="4188346"/>
            <a:ext cx="37909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6670872" y="3613770"/>
            <a:ext cx="513581" cy="19697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CPU...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6670872" y="3809256"/>
            <a:ext cx="513581" cy="19697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6670872" y="3998193"/>
            <a:ext cx="513581" cy="19697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6670872" y="4189834"/>
            <a:ext cx="513581" cy="19697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2056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95389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SCR_AMS_005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3-3.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원격환경 일괄조회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사이트명으로</a:t>
            </a:r>
            <a:r>
              <a:rPr lang="ko-KR" altLang="en-US" dirty="0" smtClean="0"/>
              <a:t> 기기 조회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err="1" smtClean="0"/>
              <a:t>기번으로</a:t>
            </a:r>
            <a:r>
              <a:rPr lang="ko-KR" altLang="en-US" dirty="0" smtClean="0"/>
              <a:t> 기기 조회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안내문 전송을 원하는 </a:t>
            </a:r>
            <a:r>
              <a:rPr lang="ko-KR" altLang="en-US" dirty="0" err="1" smtClean="0"/>
              <a:t>기번</a:t>
            </a:r>
            <a:r>
              <a:rPr lang="ko-KR" altLang="en-US" dirty="0" smtClean="0"/>
              <a:t> 우측 </a:t>
            </a:r>
            <a:r>
              <a:rPr lang="en-US" altLang="ko-KR" dirty="0" smtClean="0"/>
              <a:t>Check</a:t>
            </a:r>
          </a:p>
          <a:p>
            <a:endParaRPr lang="en-US" altLang="ko-KR" dirty="0" smtClean="0"/>
          </a:p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전송할 내용 입력</a:t>
            </a:r>
            <a:r>
              <a:rPr lang="en-US" altLang="ko-KR" dirty="0" smtClean="0"/>
              <a:t>.(</a:t>
            </a:r>
            <a:r>
              <a:rPr lang="ko-KR" altLang="en-US" dirty="0" smtClean="0"/>
              <a:t>출동자명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도착예정시간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5.</a:t>
            </a:r>
            <a:r>
              <a:rPr lang="ko-KR" altLang="en-US" dirty="0" smtClean="0"/>
              <a:t>고객안내문 전송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90" name="직사각형 89"/>
          <p:cNvSpPr/>
          <p:nvPr/>
        </p:nvSpPr>
        <p:spPr bwMode="auto">
          <a:xfrm>
            <a:off x="703734" y="2349674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703734" y="2349674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항목</a:t>
            </a:r>
          </a:p>
        </p:txBody>
      </p:sp>
      <p:sp>
        <p:nvSpPr>
          <p:cNvPr id="92" name="직사각형 91"/>
          <p:cNvSpPr/>
          <p:nvPr/>
        </p:nvSpPr>
        <p:spPr bwMode="auto">
          <a:xfrm>
            <a:off x="6317318" y="2389634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조회</a:t>
            </a:r>
          </a:p>
        </p:txBody>
      </p:sp>
      <p:sp>
        <p:nvSpPr>
          <p:cNvPr id="98" name="직사각형 97"/>
          <p:cNvSpPr/>
          <p:nvPr/>
        </p:nvSpPr>
        <p:spPr bwMode="auto">
          <a:xfrm>
            <a:off x="595722" y="3233514"/>
            <a:ext cx="331440" cy="1962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NO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923802" y="3228975"/>
            <a:ext cx="426311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1342281" y="3228975"/>
            <a:ext cx="549585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제조사</a:t>
            </a:r>
          </a:p>
        </p:txBody>
      </p:sp>
      <p:sp>
        <p:nvSpPr>
          <p:cNvPr id="104" name="직사각형 103"/>
          <p:cNvSpPr/>
          <p:nvPr/>
        </p:nvSpPr>
        <p:spPr bwMode="auto">
          <a:xfrm>
            <a:off x="1891866" y="3228975"/>
            <a:ext cx="720080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기종</a:t>
            </a:r>
          </a:p>
        </p:txBody>
      </p:sp>
      <p:sp>
        <p:nvSpPr>
          <p:cNvPr id="105" name="직사각형 104"/>
          <p:cNvSpPr/>
          <p:nvPr/>
        </p:nvSpPr>
        <p:spPr bwMode="auto">
          <a:xfrm>
            <a:off x="2611946" y="3228975"/>
            <a:ext cx="655501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</a:t>
            </a:r>
            <a:r>
              <a:rPr lang="ko-KR" altLang="en-US" sz="800" dirty="0" err="1">
                <a:latin typeface="+mn-ea"/>
              </a:rPr>
              <a:t>기</a:t>
            </a:r>
            <a:r>
              <a:rPr lang="ko-KR" altLang="en-US" sz="800" dirty="0" err="1" smtClean="0">
                <a:latin typeface="+mn-ea"/>
              </a:rPr>
              <a:t>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595722" y="3429000"/>
            <a:ext cx="331440" cy="196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923802" y="3429794"/>
            <a:ext cx="42631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1342281" y="3429794"/>
            <a:ext cx="549585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1891866" y="3429794"/>
            <a:ext cx="720080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2611946" y="3429794"/>
            <a:ext cx="65550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595722" y="3617937"/>
            <a:ext cx="331440" cy="196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923802" y="3618731"/>
            <a:ext cx="42631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1342281" y="3618731"/>
            <a:ext cx="549585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1891866" y="3618731"/>
            <a:ext cx="720080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2611946" y="3618731"/>
            <a:ext cx="65550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595722" y="3809578"/>
            <a:ext cx="331440" cy="196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923802" y="3810372"/>
            <a:ext cx="42631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1342281" y="3810372"/>
            <a:ext cx="549585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1891866" y="3810372"/>
            <a:ext cx="720080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2611946" y="3810372"/>
            <a:ext cx="65550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3260018" y="3228975"/>
            <a:ext cx="603591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지</a:t>
            </a:r>
            <a:r>
              <a:rPr lang="ko-KR" altLang="en-US" sz="800" dirty="0">
                <a:latin typeface="+mn-ea"/>
              </a:rPr>
              <a:t>사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3260018" y="3429794"/>
            <a:ext cx="60359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3260018" y="3618731"/>
            <a:ext cx="60359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3260018" y="3810372"/>
            <a:ext cx="60359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5816302" y="2966120"/>
            <a:ext cx="1296144" cy="2095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 재전송</a:t>
            </a:r>
          </a:p>
        </p:txBody>
      </p:sp>
      <p:sp>
        <p:nvSpPr>
          <p:cNvPr id="131" name="직사각형 130"/>
          <p:cNvSpPr/>
          <p:nvPr/>
        </p:nvSpPr>
        <p:spPr bwMode="auto">
          <a:xfrm>
            <a:off x="3224014" y="2349674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설정값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3925044" y="2412157"/>
            <a:ext cx="1675234" cy="18077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3862561" y="3231332"/>
            <a:ext cx="1126790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주소</a:t>
            </a:r>
          </a:p>
        </p:txBody>
      </p:sp>
      <p:sp>
        <p:nvSpPr>
          <p:cNvPr id="134" name="직사각형 133"/>
          <p:cNvSpPr/>
          <p:nvPr/>
        </p:nvSpPr>
        <p:spPr bwMode="auto">
          <a:xfrm>
            <a:off x="3862561" y="3426818"/>
            <a:ext cx="112679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3862561" y="3615755"/>
            <a:ext cx="112679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3862561" y="3807396"/>
            <a:ext cx="112679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4988210" y="3231332"/>
            <a:ext cx="681980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브랜드제휴</a:t>
            </a:r>
          </a:p>
        </p:txBody>
      </p:sp>
      <p:sp>
        <p:nvSpPr>
          <p:cNvPr id="138" name="직사각형 137"/>
          <p:cNvSpPr/>
          <p:nvPr/>
        </p:nvSpPr>
        <p:spPr bwMode="auto">
          <a:xfrm>
            <a:off x="4988210" y="3426818"/>
            <a:ext cx="68198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4988210" y="3615755"/>
            <a:ext cx="68198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4988210" y="3807396"/>
            <a:ext cx="68198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5670189" y="3228975"/>
            <a:ext cx="604639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배포버전</a:t>
            </a:r>
          </a:p>
        </p:txBody>
      </p:sp>
      <p:sp>
        <p:nvSpPr>
          <p:cNvPr id="142" name="직사각형 141"/>
          <p:cNvSpPr/>
          <p:nvPr/>
        </p:nvSpPr>
        <p:spPr bwMode="auto">
          <a:xfrm>
            <a:off x="5670189" y="3429794"/>
            <a:ext cx="60463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5670189" y="3618731"/>
            <a:ext cx="60463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5670189" y="3810372"/>
            <a:ext cx="60463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6274829" y="3231332"/>
            <a:ext cx="585589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기기버전</a:t>
            </a:r>
          </a:p>
        </p:txBody>
      </p:sp>
      <p:sp>
        <p:nvSpPr>
          <p:cNvPr id="146" name="직사각형 145"/>
          <p:cNvSpPr/>
          <p:nvPr/>
        </p:nvSpPr>
        <p:spPr bwMode="auto">
          <a:xfrm>
            <a:off x="6274829" y="3426818"/>
            <a:ext cx="58558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6274829" y="3615755"/>
            <a:ext cx="58558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6274829" y="3807396"/>
            <a:ext cx="58558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6860418" y="3228975"/>
            <a:ext cx="252028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6860418" y="3429794"/>
            <a:ext cx="252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6860418" y="3618731"/>
            <a:ext cx="252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6860418" y="3810372"/>
            <a:ext cx="252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6949380" y="3285778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6946384" y="3477555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6949380" y="3665004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60" name="직사각형 159"/>
          <p:cNvSpPr/>
          <p:nvPr/>
        </p:nvSpPr>
        <p:spPr bwMode="auto">
          <a:xfrm>
            <a:off x="6946384" y="3861842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61" name="직사각형 160"/>
          <p:cNvSpPr/>
          <p:nvPr/>
        </p:nvSpPr>
        <p:spPr bwMode="auto">
          <a:xfrm>
            <a:off x="1423814" y="2405486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선택</a:t>
            </a:r>
          </a:p>
        </p:txBody>
      </p:sp>
      <p:sp>
        <p:nvSpPr>
          <p:cNvPr id="162" name="직사각형 161"/>
          <p:cNvSpPr/>
          <p:nvPr/>
        </p:nvSpPr>
        <p:spPr bwMode="auto">
          <a:xfrm>
            <a:off x="1423814" y="2592935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HOST IP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1423814" y="2773713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HOST Port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1423814" y="2952975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dirty="0" smtClean="0">
                <a:latin typeface="+mn-ea"/>
              </a:rPr>
              <a:t>: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2935982" y="2405486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66" name="순서도: 병합 165"/>
          <p:cNvSpPr/>
          <p:nvPr/>
        </p:nvSpPr>
        <p:spPr bwMode="auto">
          <a:xfrm>
            <a:off x="2989988" y="2454395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600278" y="2757041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703734" y="4828134"/>
            <a:ext cx="165618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변경값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2359918" y="4829202"/>
            <a:ext cx="3420380" cy="2556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1" name="직사각형 170"/>
          <p:cNvSpPr/>
          <p:nvPr/>
        </p:nvSpPr>
        <p:spPr bwMode="auto">
          <a:xfrm>
            <a:off x="5780298" y="4829202"/>
            <a:ext cx="1119162" cy="2556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6104334" y="4869954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실</a:t>
            </a:r>
            <a:r>
              <a:rPr lang="ko-KR" altLang="en-US" sz="1000" dirty="0">
                <a:latin typeface="+mn-ea"/>
              </a:rPr>
              <a:t>행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173" name="직사각형 172"/>
          <p:cNvSpPr/>
          <p:nvPr/>
        </p:nvSpPr>
        <p:spPr bwMode="auto">
          <a:xfrm>
            <a:off x="2475358" y="4868093"/>
            <a:ext cx="3196927" cy="17055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960318" y="465393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359918" y="4752355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⑫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9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28814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SCR_AMS_005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고객안내문 전송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사이트명으로</a:t>
            </a:r>
            <a:r>
              <a:rPr lang="ko-KR" altLang="en-US" dirty="0" smtClean="0"/>
              <a:t> 기기 조회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err="1" smtClean="0"/>
              <a:t>기번으로</a:t>
            </a:r>
            <a:r>
              <a:rPr lang="ko-KR" altLang="en-US" dirty="0" smtClean="0"/>
              <a:t> 기기 조회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안내문 전송을 원하는 </a:t>
            </a:r>
            <a:r>
              <a:rPr lang="ko-KR" altLang="en-US" dirty="0" err="1" smtClean="0"/>
              <a:t>기번</a:t>
            </a:r>
            <a:r>
              <a:rPr lang="ko-KR" altLang="en-US" dirty="0" smtClean="0"/>
              <a:t> 우측 </a:t>
            </a:r>
            <a:r>
              <a:rPr lang="en-US" altLang="ko-KR" dirty="0" smtClean="0"/>
              <a:t>Check</a:t>
            </a:r>
          </a:p>
          <a:p>
            <a:endParaRPr lang="en-US" altLang="ko-KR" dirty="0" smtClean="0"/>
          </a:p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전송할 내용 입력</a:t>
            </a:r>
            <a:r>
              <a:rPr lang="en-US" altLang="ko-KR" dirty="0" smtClean="0"/>
              <a:t>.(</a:t>
            </a:r>
            <a:r>
              <a:rPr lang="ko-KR" altLang="en-US" dirty="0" smtClean="0"/>
              <a:t>출동자명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도착예정시간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5.</a:t>
            </a:r>
            <a:r>
              <a:rPr lang="ko-KR" altLang="en-US" dirty="0" smtClean="0"/>
              <a:t>고객안내문 전송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703734" y="2349674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3734" y="2349674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사이트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6317318" y="2389634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조회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595722" y="3233514"/>
            <a:ext cx="331440" cy="1962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NO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923802" y="3228975"/>
            <a:ext cx="426311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342281" y="3228975"/>
            <a:ext cx="549585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제조사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1891866" y="3228975"/>
            <a:ext cx="720080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기종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2611946" y="3228975"/>
            <a:ext cx="655501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</a:t>
            </a:r>
            <a:r>
              <a:rPr lang="ko-KR" altLang="en-US" sz="800" dirty="0" err="1">
                <a:latin typeface="+mn-ea"/>
              </a:rPr>
              <a:t>기</a:t>
            </a:r>
            <a:r>
              <a:rPr lang="ko-KR" altLang="en-US" sz="800" dirty="0" err="1" smtClean="0">
                <a:latin typeface="+mn-ea"/>
              </a:rPr>
              <a:t>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595722" y="3429000"/>
            <a:ext cx="331440" cy="196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923802" y="3429794"/>
            <a:ext cx="42631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342281" y="3429794"/>
            <a:ext cx="549585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891866" y="3429794"/>
            <a:ext cx="720080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611946" y="3429794"/>
            <a:ext cx="65550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95722" y="3617937"/>
            <a:ext cx="331440" cy="196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923802" y="3618731"/>
            <a:ext cx="42631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342281" y="3618731"/>
            <a:ext cx="549585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891866" y="3618731"/>
            <a:ext cx="720080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2611946" y="3618731"/>
            <a:ext cx="65550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595722" y="3809578"/>
            <a:ext cx="331440" cy="196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923802" y="3810372"/>
            <a:ext cx="42631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1342281" y="3810372"/>
            <a:ext cx="549585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891866" y="3810372"/>
            <a:ext cx="720080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611946" y="3810372"/>
            <a:ext cx="65550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3260018" y="3228975"/>
            <a:ext cx="603591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사이트</a:t>
            </a:r>
          </a:p>
        </p:txBody>
      </p:sp>
      <p:sp>
        <p:nvSpPr>
          <p:cNvPr id="151" name="직사각형 150"/>
          <p:cNvSpPr/>
          <p:nvPr/>
        </p:nvSpPr>
        <p:spPr bwMode="auto">
          <a:xfrm>
            <a:off x="3260018" y="3429794"/>
            <a:ext cx="60359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3260018" y="3618731"/>
            <a:ext cx="60359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3260018" y="3810372"/>
            <a:ext cx="60359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5816302" y="2966120"/>
            <a:ext cx="1044116" cy="2095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 전송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3224014" y="2349674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3925044" y="2412157"/>
            <a:ext cx="756084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3862561" y="3228975"/>
            <a:ext cx="1521694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주소</a:t>
            </a:r>
          </a:p>
        </p:txBody>
      </p:sp>
      <p:sp>
        <p:nvSpPr>
          <p:cNvPr id="94" name="직사각형 93"/>
          <p:cNvSpPr/>
          <p:nvPr/>
        </p:nvSpPr>
        <p:spPr bwMode="auto">
          <a:xfrm>
            <a:off x="3862561" y="3429794"/>
            <a:ext cx="1521694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3862561" y="3618731"/>
            <a:ext cx="1521694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3862561" y="3810372"/>
            <a:ext cx="1521694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5384254" y="3231332"/>
            <a:ext cx="681980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브랜드제휴</a:t>
            </a:r>
          </a:p>
        </p:txBody>
      </p:sp>
      <p:sp>
        <p:nvSpPr>
          <p:cNvPr id="102" name="직사각형 101"/>
          <p:cNvSpPr/>
          <p:nvPr/>
        </p:nvSpPr>
        <p:spPr bwMode="auto">
          <a:xfrm>
            <a:off x="5384254" y="3426818"/>
            <a:ext cx="68198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5384254" y="3615755"/>
            <a:ext cx="68198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5384254" y="3807396"/>
            <a:ext cx="68198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6066233" y="3228975"/>
            <a:ext cx="604639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</a:t>
            </a:r>
            <a:r>
              <a:rPr lang="ko-KR" altLang="en-US" sz="800" dirty="0">
                <a:latin typeface="+mn-ea"/>
              </a:rPr>
              <a:t>기</a:t>
            </a:r>
            <a:r>
              <a:rPr lang="ko-KR" altLang="en-US" sz="800" dirty="0" smtClean="0">
                <a:latin typeface="+mn-ea"/>
              </a:rPr>
              <a:t>버전</a:t>
            </a:r>
          </a:p>
        </p:txBody>
      </p:sp>
      <p:sp>
        <p:nvSpPr>
          <p:cNvPr id="116" name="직사각형 115"/>
          <p:cNvSpPr/>
          <p:nvPr/>
        </p:nvSpPr>
        <p:spPr bwMode="auto">
          <a:xfrm>
            <a:off x="6066233" y="3429794"/>
            <a:ext cx="60463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6066233" y="3618731"/>
            <a:ext cx="60463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6066233" y="3810372"/>
            <a:ext cx="60463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1423814" y="2405486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631726" y="4293890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31726" y="4293890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출동자명</a:t>
            </a:r>
          </a:p>
        </p:txBody>
      </p:sp>
      <p:sp>
        <p:nvSpPr>
          <p:cNvPr id="71" name="직사각형 70"/>
          <p:cNvSpPr/>
          <p:nvPr/>
        </p:nvSpPr>
        <p:spPr bwMode="auto">
          <a:xfrm>
            <a:off x="2647950" y="4293890"/>
            <a:ext cx="100811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출동자</a:t>
            </a:r>
            <a:r>
              <a:rPr lang="ko-KR" altLang="en-US" sz="800" dirty="0" smtClean="0">
                <a:latin typeface="+mn-ea"/>
              </a:rPr>
              <a:t> 연락처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1567830" y="4349701"/>
            <a:ext cx="1044116" cy="1845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김영</a:t>
            </a:r>
            <a:r>
              <a:rPr lang="ko-KR" altLang="en-US" sz="800" dirty="0">
                <a:latin typeface="+mn-ea"/>
              </a:rPr>
              <a:t>민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3728069" y="4346847"/>
            <a:ext cx="1008111" cy="1874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010-1111-2222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4808190" y="4293890"/>
            <a:ext cx="801614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도착예정시간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5672286" y="4346847"/>
            <a:ext cx="1080120" cy="1874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err="1" smtClean="0">
                <a:latin typeface="+mn-ea"/>
              </a:rPr>
              <a:t>hhmmss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6634868" y="3228975"/>
            <a:ext cx="252028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6634868" y="3429794"/>
            <a:ext cx="252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6634868" y="3618731"/>
            <a:ext cx="252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6634868" y="3810372"/>
            <a:ext cx="252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6723830" y="3285778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6720834" y="3477555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6723830" y="3665004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6720834" y="3861842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26257" y="2122253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28070" y="213365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04334" y="213365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680398" y="3069754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5702" y="4125193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00278" y="278172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16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모서리가 둥근 직사각형 108"/>
          <p:cNvSpPr/>
          <p:nvPr/>
        </p:nvSpPr>
        <p:spPr bwMode="auto">
          <a:xfrm>
            <a:off x="2503934" y="2321099"/>
            <a:ext cx="900100" cy="268983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Registry </a:t>
            </a:r>
            <a:r>
              <a:rPr lang="ko-KR" altLang="en-US" sz="800" dirty="0" smtClean="0">
                <a:latin typeface="+mn-ea"/>
              </a:rPr>
              <a:t>설정</a:t>
            </a:r>
          </a:p>
        </p:txBody>
      </p:sp>
      <p:sp>
        <p:nvSpPr>
          <p:cNvPr id="140" name="모서리가 둥근 직사각형 139"/>
          <p:cNvSpPr/>
          <p:nvPr/>
        </p:nvSpPr>
        <p:spPr bwMode="auto">
          <a:xfrm>
            <a:off x="1603834" y="2321397"/>
            <a:ext cx="900100" cy="268983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Registry </a:t>
            </a:r>
            <a:r>
              <a:rPr lang="ko-KR" altLang="en-US" sz="800" dirty="0" smtClean="0">
                <a:latin typeface="+mn-ea"/>
              </a:rPr>
              <a:t>검</a:t>
            </a:r>
            <a:r>
              <a:rPr lang="ko-KR" altLang="en-US" sz="800" dirty="0">
                <a:latin typeface="+mn-ea"/>
              </a:rPr>
              <a:t>색</a:t>
            </a:r>
            <a:r>
              <a:rPr lang="ko-KR" altLang="en-US" sz="800" dirty="0" smtClean="0">
                <a:latin typeface="+mn-ea"/>
              </a:rPr>
              <a:t>결과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703734" y="2321397"/>
            <a:ext cx="900100" cy="26898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Registry </a:t>
            </a:r>
            <a:r>
              <a:rPr lang="ko-KR" altLang="en-US" sz="800" dirty="0" smtClean="0">
                <a:latin typeface="+mn-ea"/>
              </a:rPr>
              <a:t>검색명령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653269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SCR_AMS_006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7-1. Registry/INI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 및 변경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Registry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 및 변경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 smtClean="0"/>
              <a:t>1.Registry</a:t>
            </a:r>
            <a:r>
              <a:rPr lang="ko-KR" altLang="en-US" dirty="0" smtClean="0"/>
              <a:t> </a:t>
            </a:r>
            <a:r>
              <a:rPr lang="en-US" altLang="ko-KR" dirty="0"/>
              <a:t>Tab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사업</a:t>
            </a:r>
            <a:r>
              <a:rPr lang="ko-KR" altLang="en-US" dirty="0"/>
              <a:t>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사업부 리스트 검색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사업부에 종속된 지사 리스트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제조사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제조사에 종속된 기종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기기번호 검색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7.BASE KEY </a:t>
            </a:r>
            <a:r>
              <a:rPr lang="ko-KR" altLang="en-US" dirty="0" smtClean="0"/>
              <a:t>경로 선택</a:t>
            </a:r>
            <a:r>
              <a:rPr lang="en-US" altLang="ko-KR" sz="700" dirty="0" smtClean="0"/>
              <a:t>(HKEY_CLASSES_ROOT/HKEY_CURRENT_USER/HKEYLOCAL_MACHINE/HKEY_USERS/HKEY_CURRENT_CONFIG)</a:t>
            </a:r>
          </a:p>
          <a:p>
            <a:endParaRPr lang="en-US" altLang="ko-KR" dirty="0"/>
          </a:p>
          <a:p>
            <a:r>
              <a:rPr lang="en-US" altLang="ko-KR" dirty="0" smtClean="0"/>
              <a:t>8.KEY_PATH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9.KEY_NAME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10. </a:t>
            </a:r>
            <a:r>
              <a:rPr lang="ko-KR" altLang="en-US" dirty="0" smtClean="0"/>
              <a:t>검색 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11. </a:t>
            </a:r>
            <a:r>
              <a:rPr lang="ko-KR" altLang="en-US" dirty="0" smtClean="0"/>
              <a:t>변경대상 기기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12. </a:t>
            </a:r>
            <a:r>
              <a:rPr lang="ko-KR" altLang="en-US" dirty="0" err="1" smtClean="0"/>
              <a:t>변경값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13. </a:t>
            </a:r>
            <a:r>
              <a:rPr lang="ko-KR" altLang="en-US" dirty="0" err="1" smtClean="0"/>
              <a:t>변경값</a:t>
            </a:r>
            <a:r>
              <a:rPr lang="ko-KR" altLang="en-US" dirty="0" smtClean="0"/>
              <a:t> 반영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정상 응답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오류  결과 </a:t>
            </a:r>
            <a:r>
              <a:rPr lang="en-US" altLang="ko-KR" dirty="0" smtClean="0"/>
              <a:t>Alert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703734" y="2565698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3734" y="2565698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사업부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6317318" y="2277666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검색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3368030" y="2565698"/>
            <a:ext cx="81009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지사</a:t>
            </a:r>
          </a:p>
        </p:txBody>
      </p:sp>
      <p:sp>
        <p:nvSpPr>
          <p:cNvPr id="99" name="직사각형 98"/>
          <p:cNvSpPr/>
          <p:nvPr/>
        </p:nvSpPr>
        <p:spPr bwMode="auto">
          <a:xfrm>
            <a:off x="1639838" y="2621509"/>
            <a:ext cx="1440160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3079998" y="2621510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6" name="순서도: 병합 105"/>
          <p:cNvSpPr/>
          <p:nvPr/>
        </p:nvSpPr>
        <p:spPr bwMode="auto">
          <a:xfrm>
            <a:off x="3134004" y="2670419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03734" y="3141762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232126" y="2618656"/>
            <a:ext cx="1440160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5672286" y="2618657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3" name="순서도: 병합 72"/>
          <p:cNvSpPr/>
          <p:nvPr/>
        </p:nvSpPr>
        <p:spPr bwMode="auto">
          <a:xfrm>
            <a:off x="5726292" y="2667566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703734" y="2853730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03734" y="2853730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제조사</a:t>
            </a:r>
          </a:p>
        </p:txBody>
      </p:sp>
      <p:sp>
        <p:nvSpPr>
          <p:cNvPr id="76" name="직사각형 75"/>
          <p:cNvSpPr/>
          <p:nvPr/>
        </p:nvSpPr>
        <p:spPr bwMode="auto">
          <a:xfrm>
            <a:off x="3368030" y="2853730"/>
            <a:ext cx="81009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기종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1639838" y="2909541"/>
            <a:ext cx="828092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431926" y="2909542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9" name="순서도: 병합 78"/>
          <p:cNvSpPr/>
          <p:nvPr/>
        </p:nvSpPr>
        <p:spPr bwMode="auto">
          <a:xfrm>
            <a:off x="2485932" y="2958451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4232126" y="2906687"/>
            <a:ext cx="720080" cy="19030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4952206" y="2906689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2" name="순서도: 병합 81"/>
          <p:cNvSpPr/>
          <p:nvPr/>
        </p:nvSpPr>
        <p:spPr bwMode="auto">
          <a:xfrm>
            <a:off x="5006212" y="2955598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703734" y="3141762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112" name="직사각형 111"/>
          <p:cNvSpPr/>
          <p:nvPr/>
        </p:nvSpPr>
        <p:spPr bwMode="auto">
          <a:xfrm>
            <a:off x="1639838" y="3194720"/>
            <a:ext cx="5184574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1, </a:t>
            </a: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2, </a:t>
            </a: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3, </a:t>
            </a: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4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705830" y="3717826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705830" y="3717826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KEY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PATH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1641934" y="3770784"/>
            <a:ext cx="5184574" cy="20114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705830" y="4005858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705830" y="4005858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KEY NAME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1641934" y="4058816"/>
            <a:ext cx="5184574" cy="19885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711163" y="3429794"/>
            <a:ext cx="6187355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704850" y="3429794"/>
            <a:ext cx="870409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BASE KEY </a:t>
            </a:r>
            <a:r>
              <a:rPr lang="ko-KR" altLang="en-US" sz="800" dirty="0" smtClean="0">
                <a:latin typeface="+mn-ea"/>
              </a:rPr>
              <a:t>경로</a:t>
            </a:r>
          </a:p>
        </p:txBody>
      </p:sp>
      <p:sp>
        <p:nvSpPr>
          <p:cNvPr id="144" name="직사각형 143"/>
          <p:cNvSpPr/>
          <p:nvPr/>
        </p:nvSpPr>
        <p:spPr bwMode="auto">
          <a:xfrm>
            <a:off x="1647267" y="3482752"/>
            <a:ext cx="4923598" cy="18400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HKEY_CLASSES_ROOT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1997224" y="4844083"/>
            <a:ext cx="362694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NO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2359918" y="4844083"/>
            <a:ext cx="936104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148" name="직사각형 147"/>
          <p:cNvSpPr/>
          <p:nvPr/>
        </p:nvSpPr>
        <p:spPr bwMode="auto">
          <a:xfrm>
            <a:off x="3296022" y="4844804"/>
            <a:ext cx="1980220" cy="1958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기기</a:t>
            </a:r>
            <a:r>
              <a:rPr lang="ko-KR" altLang="en-US" sz="800" dirty="0" err="1">
                <a:latin typeface="+mn-ea"/>
              </a:rPr>
              <a:t>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1997224" y="5039568"/>
            <a:ext cx="36269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2359918" y="5039568"/>
            <a:ext cx="93610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3296022" y="5040635"/>
            <a:ext cx="1980220" cy="26136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9072" y="2174871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1726" y="249267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96022" y="249610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1726" y="278172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96022" y="278172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1726" y="3069754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1726" y="3357786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04334" y="206164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5240238" y="4844083"/>
            <a:ext cx="506152" cy="19655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5240238" y="5039673"/>
            <a:ext cx="506152" cy="2623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437212" y="4881017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5446737" y="5106566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b="1" dirty="0" smtClean="0">
                <a:latin typeface="+mn-ea"/>
              </a:rPr>
              <a:t>V</a:t>
            </a:r>
            <a:endParaRPr lang="ko-KR" altLang="en-US" sz="1000" b="1" dirty="0" smtClean="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997224" y="5298184"/>
            <a:ext cx="362694" cy="26297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2359918" y="5298184"/>
            <a:ext cx="936104" cy="26297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3296022" y="5298183"/>
            <a:ext cx="1980220" cy="26625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5240238" y="5298183"/>
            <a:ext cx="506152" cy="2662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446737" y="5369000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b="1" dirty="0" smtClean="0">
                <a:latin typeface="+mn-ea"/>
              </a:rPr>
              <a:t>V</a:t>
            </a:r>
            <a:endParaRPr lang="ko-KR" altLang="en-US" sz="1000" b="1" dirty="0" smtClean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1997224" y="5543624"/>
            <a:ext cx="36269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2359918" y="5543624"/>
            <a:ext cx="93610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3296022" y="5544691"/>
            <a:ext cx="1980220" cy="26136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5240238" y="5543729"/>
            <a:ext cx="506152" cy="2623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5446737" y="5610622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6536382" y="3477419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0" name="순서도: 병합 99"/>
          <p:cNvSpPr/>
          <p:nvPr/>
        </p:nvSpPr>
        <p:spPr bwMode="auto">
          <a:xfrm>
            <a:off x="6590388" y="3526328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31726" y="3645818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⑧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1726" y="393385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5960319" y="2903215"/>
            <a:ext cx="792088" cy="19092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err="1" smtClean="0">
                <a:latin typeface="+mn-ea"/>
              </a:rPr>
              <a:t>기번조회</a:t>
            </a:r>
            <a:endParaRPr lang="ko-KR" altLang="en-US" sz="1000" dirty="0" smtClean="0">
              <a:latin typeface="+mn-ea"/>
            </a:endParaRPr>
          </a:p>
        </p:txBody>
      </p:sp>
      <p:cxnSp>
        <p:nvCxnSpPr>
          <p:cNvPr id="19" name="직선 화살표 연결선 18"/>
          <p:cNvCxnSpPr>
            <a:stCxn id="95" idx="2"/>
          </p:cNvCxnSpPr>
          <p:nvPr/>
        </p:nvCxnSpPr>
        <p:spPr>
          <a:xfrm flipH="1">
            <a:off x="4664174" y="3094138"/>
            <a:ext cx="1692189" cy="15945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 bwMode="auto">
          <a:xfrm>
            <a:off x="1999878" y="4706888"/>
            <a:ext cx="3746512" cy="1440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cxnSp>
        <p:nvCxnSpPr>
          <p:cNvPr id="21" name="직선 화살표 연결선 20"/>
          <p:cNvCxnSpPr>
            <a:stCxn id="156" idx="0"/>
          </p:cNvCxnSpPr>
          <p:nvPr/>
        </p:nvCxnSpPr>
        <p:spPr>
          <a:xfrm flipH="1" flipV="1">
            <a:off x="2647950" y="3357786"/>
            <a:ext cx="180020" cy="16817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 bwMode="auto">
          <a:xfrm>
            <a:off x="5600278" y="4706888"/>
            <a:ext cx="144016" cy="1440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36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200" dirty="0" smtClean="0">
                <a:latin typeface="+mn-ea"/>
              </a:rPr>
              <a:t>X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528270" y="4634719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⑪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73864" y="4688656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2503934" y="5042545"/>
            <a:ext cx="702078" cy="835521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200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모서리가 둥근 직사각형 108"/>
          <p:cNvSpPr/>
          <p:nvPr/>
        </p:nvSpPr>
        <p:spPr bwMode="auto">
          <a:xfrm>
            <a:off x="2503934" y="2321099"/>
            <a:ext cx="900100" cy="268983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Registry </a:t>
            </a:r>
            <a:r>
              <a:rPr lang="ko-KR" altLang="en-US" sz="800" dirty="0" smtClean="0">
                <a:latin typeface="+mn-ea"/>
              </a:rPr>
              <a:t>설정</a:t>
            </a:r>
          </a:p>
        </p:txBody>
      </p:sp>
      <p:sp>
        <p:nvSpPr>
          <p:cNvPr id="140" name="모서리가 둥근 직사각형 139"/>
          <p:cNvSpPr/>
          <p:nvPr/>
        </p:nvSpPr>
        <p:spPr bwMode="auto">
          <a:xfrm>
            <a:off x="1603834" y="2321397"/>
            <a:ext cx="900100" cy="26898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Registry </a:t>
            </a:r>
            <a:r>
              <a:rPr lang="ko-KR" altLang="en-US" sz="800" dirty="0" smtClean="0">
                <a:latin typeface="+mn-ea"/>
              </a:rPr>
              <a:t>검색</a:t>
            </a:r>
            <a:r>
              <a:rPr lang="ko-KR" altLang="en-US" sz="800" dirty="0" smtClean="0">
                <a:latin typeface="+mn-ea"/>
              </a:rPr>
              <a:t>결과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703734" y="2321397"/>
            <a:ext cx="900100" cy="268983"/>
          </a:xfrm>
          <a:prstGeom prst="round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Registry </a:t>
            </a:r>
            <a:r>
              <a:rPr lang="ko-KR" altLang="en-US" sz="800" dirty="0" smtClean="0">
                <a:latin typeface="+mn-ea"/>
              </a:rPr>
              <a:t>검색명령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466824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SCR_AMS_006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7-1. Registry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 및 변경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Registry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 및 변경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 smtClean="0"/>
              <a:t>1.Registry</a:t>
            </a:r>
            <a:r>
              <a:rPr lang="ko-KR" altLang="en-US" dirty="0" smtClean="0"/>
              <a:t> </a:t>
            </a:r>
            <a:r>
              <a:rPr lang="en-US" altLang="ko-KR" dirty="0"/>
              <a:t>Tab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사업</a:t>
            </a:r>
            <a:r>
              <a:rPr lang="ko-KR" altLang="en-US" dirty="0"/>
              <a:t>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사업부 리스트 검색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사업부에 종속된 지사 리스트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제조사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제조사에 종속된 기종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기기번호 검색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7.BASE KEY </a:t>
            </a:r>
            <a:r>
              <a:rPr lang="ko-KR" altLang="en-US" dirty="0" smtClean="0"/>
              <a:t>경로 선택</a:t>
            </a:r>
            <a:r>
              <a:rPr lang="en-US" altLang="ko-KR" sz="700" dirty="0" smtClean="0"/>
              <a:t>(HKEY_CLASSES_ROOT/HKEY_CURRENT_USER/HKEYLOCAL_MACHINE/HKEY_USERS/HKEY_CURRENT_CONFIG)</a:t>
            </a:r>
          </a:p>
          <a:p>
            <a:endParaRPr lang="en-US" altLang="ko-KR" dirty="0"/>
          </a:p>
          <a:p>
            <a:r>
              <a:rPr lang="en-US" altLang="ko-KR" dirty="0" smtClean="0"/>
              <a:t>8.KEY_PATH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9.KEY_NAME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10. </a:t>
            </a:r>
            <a:r>
              <a:rPr lang="ko-KR" altLang="en-US" dirty="0" smtClean="0"/>
              <a:t>검색 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11. </a:t>
            </a:r>
            <a:r>
              <a:rPr lang="ko-KR" altLang="en-US" dirty="0" smtClean="0"/>
              <a:t>변경대상 기기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12. </a:t>
            </a:r>
            <a:r>
              <a:rPr lang="ko-KR" altLang="en-US" dirty="0" err="1" smtClean="0"/>
              <a:t>변경값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13. </a:t>
            </a:r>
            <a:r>
              <a:rPr lang="ko-KR" altLang="en-US" dirty="0" err="1" smtClean="0"/>
              <a:t>변경값</a:t>
            </a:r>
            <a:r>
              <a:rPr lang="ko-KR" altLang="en-US" dirty="0" smtClean="0"/>
              <a:t> 반영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정상 응답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오류  결과 </a:t>
            </a:r>
            <a:r>
              <a:rPr lang="en-US" altLang="ko-KR" dirty="0" smtClean="0"/>
              <a:t>Alert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703734" y="2565698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3734" y="2565698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일</a:t>
            </a:r>
            <a:r>
              <a:rPr lang="ko-KR" altLang="en-US" sz="800" dirty="0">
                <a:latin typeface="+mn-ea"/>
              </a:rPr>
              <a:t>자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317318" y="2618656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조회</a:t>
            </a:r>
          </a:p>
        </p:txBody>
      </p:sp>
      <p:sp>
        <p:nvSpPr>
          <p:cNvPr id="99" name="직사각형 98"/>
          <p:cNvSpPr/>
          <p:nvPr/>
        </p:nvSpPr>
        <p:spPr bwMode="auto">
          <a:xfrm>
            <a:off x="1639838" y="2621509"/>
            <a:ext cx="1440160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2014-08-01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703734" y="3140572"/>
            <a:ext cx="720080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NO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1423814" y="3140572"/>
            <a:ext cx="936104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148" name="직사각형 147"/>
          <p:cNvSpPr/>
          <p:nvPr/>
        </p:nvSpPr>
        <p:spPr bwMode="auto">
          <a:xfrm>
            <a:off x="2359918" y="3141293"/>
            <a:ext cx="1980220" cy="1958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KEY NAME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4340138" y="3141293"/>
            <a:ext cx="2052228" cy="1958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KEY VALUE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03734" y="3336057"/>
            <a:ext cx="720080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1423814" y="3336057"/>
            <a:ext cx="93610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2359918" y="3337124"/>
            <a:ext cx="1980220" cy="26136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4340138" y="3337124"/>
            <a:ext cx="2052228" cy="26136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9072" y="2174871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1726" y="249267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04334" y="240263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6392366" y="3140572"/>
            <a:ext cx="506152" cy="19655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6392366" y="3336163"/>
            <a:ext cx="506152" cy="25851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589340" y="3177506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6598865" y="3403055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b="1" dirty="0" smtClean="0">
                <a:latin typeface="+mn-ea"/>
              </a:rPr>
              <a:t>V</a:t>
            </a:r>
            <a:endParaRPr lang="ko-KR" altLang="en-US" sz="1000" b="1" dirty="0" smtClean="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703734" y="3594673"/>
            <a:ext cx="720080" cy="26297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1423814" y="3594673"/>
            <a:ext cx="936104" cy="26297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2359918" y="3594672"/>
            <a:ext cx="1980220" cy="26625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4340138" y="3594672"/>
            <a:ext cx="2052228" cy="26625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6392366" y="3594672"/>
            <a:ext cx="506152" cy="2662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6598865" y="3665489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b="1" dirty="0" smtClean="0">
                <a:latin typeface="+mn-ea"/>
              </a:rPr>
              <a:t>V</a:t>
            </a:r>
            <a:endParaRPr lang="ko-KR" altLang="en-US" sz="1000" b="1" dirty="0" smtClean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703734" y="3840113"/>
            <a:ext cx="720080" cy="26243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1423814" y="3840113"/>
            <a:ext cx="936104" cy="26243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2359918" y="3841180"/>
            <a:ext cx="1980220" cy="26136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4340138" y="3841180"/>
            <a:ext cx="2052228" cy="26136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6392366" y="3840218"/>
            <a:ext cx="506152" cy="2623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6598865" y="3907111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703734" y="4585693"/>
            <a:ext cx="165618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변경값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2359918" y="4586761"/>
            <a:ext cx="3420380" cy="2556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5780298" y="4586761"/>
            <a:ext cx="1119162" cy="2556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6104334" y="4627513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실</a:t>
            </a:r>
            <a:r>
              <a:rPr lang="ko-KR" altLang="en-US" sz="1000" dirty="0">
                <a:latin typeface="+mn-ea"/>
              </a:rPr>
              <a:t>행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60318" y="4411489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2475358" y="4625652"/>
            <a:ext cx="3196927" cy="17055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1726" y="2925738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536382" y="2950419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⑪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359918" y="4509914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⑫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41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모서리가 둥근 직사각형 108"/>
          <p:cNvSpPr/>
          <p:nvPr/>
        </p:nvSpPr>
        <p:spPr bwMode="auto">
          <a:xfrm>
            <a:off x="2503934" y="2321099"/>
            <a:ext cx="900100" cy="26898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Registry </a:t>
            </a:r>
            <a:r>
              <a:rPr lang="ko-KR" altLang="en-US" sz="800" dirty="0" smtClean="0">
                <a:latin typeface="+mn-ea"/>
              </a:rPr>
              <a:t>설정</a:t>
            </a:r>
          </a:p>
        </p:txBody>
      </p:sp>
      <p:sp>
        <p:nvSpPr>
          <p:cNvPr id="140" name="모서리가 둥근 직사각형 139"/>
          <p:cNvSpPr/>
          <p:nvPr/>
        </p:nvSpPr>
        <p:spPr bwMode="auto">
          <a:xfrm>
            <a:off x="1603834" y="2321397"/>
            <a:ext cx="900100" cy="268983"/>
          </a:xfrm>
          <a:prstGeom prst="round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Registry </a:t>
            </a:r>
            <a:r>
              <a:rPr lang="ko-KR" altLang="en-US" sz="800" dirty="0" smtClean="0">
                <a:latin typeface="+mn-ea"/>
              </a:rPr>
              <a:t>검색</a:t>
            </a:r>
            <a:r>
              <a:rPr lang="ko-KR" altLang="en-US" sz="800" dirty="0" smtClean="0">
                <a:latin typeface="+mn-ea"/>
              </a:rPr>
              <a:t>결과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703734" y="2321397"/>
            <a:ext cx="900100" cy="268983"/>
          </a:xfrm>
          <a:prstGeom prst="round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Registry </a:t>
            </a:r>
            <a:r>
              <a:rPr lang="ko-KR" altLang="en-US" sz="800" dirty="0" smtClean="0">
                <a:latin typeface="+mn-ea"/>
              </a:rPr>
              <a:t>검색명령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813459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SCR_AMS_006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7-1. Registry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 및 변경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Registry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 및 변경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 smtClean="0"/>
              <a:t>1.Registry</a:t>
            </a:r>
            <a:r>
              <a:rPr lang="ko-KR" altLang="en-US" dirty="0" smtClean="0"/>
              <a:t> </a:t>
            </a:r>
            <a:r>
              <a:rPr lang="en-US" altLang="ko-KR" dirty="0"/>
              <a:t>Tab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사업</a:t>
            </a:r>
            <a:r>
              <a:rPr lang="ko-KR" altLang="en-US" dirty="0"/>
              <a:t>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사업부 리스트 검색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사업부에 종속된 지사 리스트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제조사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제조사에 종속된 기종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기기번호 검색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7.BASE KEY </a:t>
            </a:r>
            <a:r>
              <a:rPr lang="ko-KR" altLang="en-US" dirty="0" smtClean="0"/>
              <a:t>경로 선택</a:t>
            </a:r>
            <a:r>
              <a:rPr lang="en-US" altLang="ko-KR" sz="700" dirty="0" smtClean="0"/>
              <a:t>(HKEY_CLASSES_ROOT/HKEY_CURRENT_USER/HKEYLOCAL_MACHINE/HKEY_USERS/HKEY_CURRENT_CONFIG)</a:t>
            </a:r>
          </a:p>
          <a:p>
            <a:endParaRPr lang="en-US" altLang="ko-KR" dirty="0"/>
          </a:p>
          <a:p>
            <a:r>
              <a:rPr lang="en-US" altLang="ko-KR" dirty="0" smtClean="0"/>
              <a:t>8.KEY_PATH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9.KEY_NAME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10. </a:t>
            </a:r>
            <a:r>
              <a:rPr lang="ko-KR" altLang="en-US" dirty="0" smtClean="0"/>
              <a:t>검색 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11. </a:t>
            </a:r>
            <a:r>
              <a:rPr lang="ko-KR" altLang="en-US" dirty="0" smtClean="0"/>
              <a:t>변경대상 기기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12. </a:t>
            </a:r>
            <a:r>
              <a:rPr lang="ko-KR" altLang="en-US" dirty="0" err="1" smtClean="0"/>
              <a:t>변경값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13. </a:t>
            </a:r>
            <a:r>
              <a:rPr lang="ko-KR" altLang="en-US" dirty="0" err="1" smtClean="0"/>
              <a:t>변경값</a:t>
            </a:r>
            <a:r>
              <a:rPr lang="ko-KR" altLang="en-US" dirty="0" smtClean="0"/>
              <a:t> 반영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정상 응답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오류  결과 </a:t>
            </a:r>
            <a:r>
              <a:rPr lang="en-US" altLang="ko-KR" dirty="0" smtClean="0"/>
              <a:t>Alert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703734" y="2565698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3734" y="2565698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사업부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6317318" y="2277666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조회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3368030" y="2565698"/>
            <a:ext cx="81009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지사</a:t>
            </a:r>
          </a:p>
        </p:txBody>
      </p:sp>
      <p:sp>
        <p:nvSpPr>
          <p:cNvPr id="99" name="직사각형 98"/>
          <p:cNvSpPr/>
          <p:nvPr/>
        </p:nvSpPr>
        <p:spPr bwMode="auto">
          <a:xfrm>
            <a:off x="1639838" y="2621509"/>
            <a:ext cx="1440160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3079998" y="2621510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6" name="순서도: 병합 105"/>
          <p:cNvSpPr/>
          <p:nvPr/>
        </p:nvSpPr>
        <p:spPr bwMode="auto">
          <a:xfrm>
            <a:off x="3134004" y="2670419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03734" y="3141762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232126" y="2618656"/>
            <a:ext cx="1440160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5672286" y="2618657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3" name="순서도: 병합 72"/>
          <p:cNvSpPr/>
          <p:nvPr/>
        </p:nvSpPr>
        <p:spPr bwMode="auto">
          <a:xfrm>
            <a:off x="5726292" y="2667566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703734" y="2853730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03734" y="2853730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제조사</a:t>
            </a:r>
          </a:p>
        </p:txBody>
      </p:sp>
      <p:sp>
        <p:nvSpPr>
          <p:cNvPr id="76" name="직사각형 75"/>
          <p:cNvSpPr/>
          <p:nvPr/>
        </p:nvSpPr>
        <p:spPr bwMode="auto">
          <a:xfrm>
            <a:off x="3368030" y="2853730"/>
            <a:ext cx="81009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기종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1639838" y="2909541"/>
            <a:ext cx="828092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431926" y="2909542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9" name="순서도: 병합 78"/>
          <p:cNvSpPr/>
          <p:nvPr/>
        </p:nvSpPr>
        <p:spPr bwMode="auto">
          <a:xfrm>
            <a:off x="2485932" y="2958451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4232126" y="2906687"/>
            <a:ext cx="720080" cy="19030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4952206" y="2906689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2" name="순서도: 병합 81"/>
          <p:cNvSpPr/>
          <p:nvPr/>
        </p:nvSpPr>
        <p:spPr bwMode="auto">
          <a:xfrm>
            <a:off x="5006212" y="2955598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703734" y="3141762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112" name="직사각형 111"/>
          <p:cNvSpPr/>
          <p:nvPr/>
        </p:nvSpPr>
        <p:spPr bwMode="auto">
          <a:xfrm>
            <a:off x="1639838" y="3194720"/>
            <a:ext cx="5184574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1, </a:t>
            </a: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2, </a:t>
            </a: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3, </a:t>
            </a: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4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705830" y="3717826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705830" y="3717826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KEY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PATH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1641934" y="3770784"/>
            <a:ext cx="5184574" cy="20114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705830" y="4005858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705830" y="4005858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KEY NAME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1641934" y="4058816"/>
            <a:ext cx="5184574" cy="19885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711163" y="3429794"/>
            <a:ext cx="6187355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704850" y="3429794"/>
            <a:ext cx="870409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BASE KEY </a:t>
            </a:r>
            <a:r>
              <a:rPr lang="ko-KR" altLang="en-US" sz="800" dirty="0" smtClean="0">
                <a:latin typeface="+mn-ea"/>
              </a:rPr>
              <a:t>경로</a:t>
            </a:r>
          </a:p>
        </p:txBody>
      </p:sp>
      <p:sp>
        <p:nvSpPr>
          <p:cNvPr id="144" name="직사각형 143"/>
          <p:cNvSpPr/>
          <p:nvPr/>
        </p:nvSpPr>
        <p:spPr bwMode="auto">
          <a:xfrm>
            <a:off x="1647267" y="3482752"/>
            <a:ext cx="4923598" cy="18400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HKEY_CLASSES_ROOT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703734" y="4556051"/>
            <a:ext cx="720080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NO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1423814" y="4556051"/>
            <a:ext cx="936104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148" name="직사각형 147"/>
          <p:cNvSpPr/>
          <p:nvPr/>
        </p:nvSpPr>
        <p:spPr bwMode="auto">
          <a:xfrm>
            <a:off x="2359918" y="4556772"/>
            <a:ext cx="1980220" cy="1958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KEY NAME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4340138" y="4556772"/>
            <a:ext cx="2052228" cy="1958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KEY VALUE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03734" y="4751536"/>
            <a:ext cx="720080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1423814" y="4751536"/>
            <a:ext cx="93610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2359918" y="4752603"/>
            <a:ext cx="1980220" cy="26136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4340138" y="4752603"/>
            <a:ext cx="2052228" cy="26136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9072" y="2174871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1726" y="249267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96022" y="249610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1726" y="278172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96022" y="278172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1726" y="3069754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1726" y="3357786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04334" y="206164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6392366" y="4556051"/>
            <a:ext cx="506152" cy="19655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6392366" y="4751641"/>
            <a:ext cx="506152" cy="2623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589340" y="4592985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6598865" y="4818534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b="1" dirty="0" smtClean="0">
                <a:latin typeface="+mn-ea"/>
              </a:rPr>
              <a:t>V</a:t>
            </a:r>
            <a:endParaRPr lang="ko-KR" altLang="en-US" sz="1000" b="1" dirty="0" smtClean="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703734" y="5013970"/>
            <a:ext cx="720080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1423814" y="5013970"/>
            <a:ext cx="93610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2359918" y="5010151"/>
            <a:ext cx="1980220" cy="26625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4340138" y="5010151"/>
            <a:ext cx="2052228" cy="26625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6392366" y="5014075"/>
            <a:ext cx="506152" cy="2623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6598865" y="5080968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b="1" dirty="0" smtClean="0">
                <a:latin typeface="+mn-ea"/>
              </a:rPr>
              <a:t>V</a:t>
            </a:r>
            <a:endParaRPr lang="ko-KR" altLang="en-US" sz="1000" b="1" dirty="0" smtClean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703734" y="5255592"/>
            <a:ext cx="720080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1423814" y="5255592"/>
            <a:ext cx="93610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2359918" y="5256659"/>
            <a:ext cx="1980220" cy="26136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4340138" y="5256659"/>
            <a:ext cx="2052228" cy="26136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6392366" y="5255697"/>
            <a:ext cx="506152" cy="2623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6598865" y="5322590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703734" y="6001172"/>
            <a:ext cx="165618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변경값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2359918" y="6002240"/>
            <a:ext cx="3420380" cy="2556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5780298" y="6002240"/>
            <a:ext cx="1119162" cy="2556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6104334" y="6042992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실</a:t>
            </a:r>
            <a:r>
              <a:rPr lang="ko-KR" altLang="en-US" sz="1000" dirty="0">
                <a:latin typeface="+mn-ea"/>
              </a:rPr>
              <a:t>행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60318" y="5826968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2475358" y="6041131"/>
            <a:ext cx="3196927" cy="17055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6536382" y="3477419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0" name="순서도: 병합 99"/>
          <p:cNvSpPr/>
          <p:nvPr/>
        </p:nvSpPr>
        <p:spPr bwMode="auto">
          <a:xfrm>
            <a:off x="6590388" y="3526328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31726" y="3645818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⑧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1726" y="393385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1726" y="4341217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536382" y="4365898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⑪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359918" y="5925393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⑫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686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모서리가 둥근 직사각형 117"/>
          <p:cNvSpPr/>
          <p:nvPr/>
        </p:nvSpPr>
        <p:spPr bwMode="auto">
          <a:xfrm>
            <a:off x="2503934" y="2321099"/>
            <a:ext cx="900100" cy="268983"/>
          </a:xfrm>
          <a:prstGeom prst="round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INI </a:t>
            </a:r>
            <a:r>
              <a:rPr lang="ko-KR" altLang="en-US" sz="800" dirty="0" smtClean="0">
                <a:latin typeface="+mn-ea"/>
              </a:rPr>
              <a:t>설정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0" name="모서리가 둥근 직사각형 139"/>
          <p:cNvSpPr/>
          <p:nvPr/>
        </p:nvSpPr>
        <p:spPr bwMode="auto">
          <a:xfrm>
            <a:off x="1603834" y="2321397"/>
            <a:ext cx="900100" cy="268983"/>
          </a:xfrm>
          <a:prstGeom prst="round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INI </a:t>
            </a:r>
            <a:r>
              <a:rPr lang="ko-KR" altLang="en-US" sz="800" dirty="0" smtClean="0">
                <a:latin typeface="+mn-ea"/>
              </a:rPr>
              <a:t>검색결과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703734" y="2321397"/>
            <a:ext cx="900100" cy="26898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INI </a:t>
            </a:r>
            <a:r>
              <a:rPr lang="ko-KR" altLang="en-US" sz="800" dirty="0" smtClean="0">
                <a:latin typeface="+mn-ea"/>
              </a:rPr>
              <a:t>검색명령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87141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SCR_AMS_007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7-2. Registry/INI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 및 변경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 및 변경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 smtClean="0"/>
              <a:t>1.INI</a:t>
            </a:r>
            <a:r>
              <a:rPr lang="ko-KR" altLang="en-US" dirty="0" smtClean="0"/>
              <a:t> </a:t>
            </a:r>
            <a:r>
              <a:rPr lang="en-US" altLang="ko-KR" dirty="0"/>
              <a:t>Tab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사업부 </a:t>
            </a:r>
            <a:r>
              <a:rPr lang="ko-KR" altLang="en-US" dirty="0" err="1"/>
              <a:t>선택시</a:t>
            </a:r>
            <a:r>
              <a:rPr lang="ko-KR" altLang="en-US" dirty="0"/>
              <a:t> 사업부 리스트 검색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사업부에 종속된 지사 리스트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제조사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제조사에 종속된 기종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</a:t>
            </a:r>
            <a:r>
              <a:rPr lang="ko-KR" altLang="en-US" dirty="0"/>
              <a:t>기기번호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7.</a:t>
            </a:r>
            <a:r>
              <a:rPr lang="ko-KR" altLang="en-US" dirty="0" smtClean="0"/>
              <a:t>파일경로 선택</a:t>
            </a:r>
            <a:r>
              <a:rPr lang="en-US" altLang="ko-KR" dirty="0" smtClean="0"/>
              <a:t>(ATM</a:t>
            </a:r>
            <a:r>
              <a:rPr lang="ko-KR" altLang="en-US" dirty="0" smtClean="0"/>
              <a:t>상의 경로</a:t>
            </a:r>
            <a:r>
              <a:rPr lang="en-US" altLang="ko-KR" dirty="0" smtClean="0"/>
              <a:t>)</a:t>
            </a:r>
            <a:endParaRPr lang="en-US" altLang="ko-KR" sz="100" dirty="0"/>
          </a:p>
          <a:p>
            <a:endParaRPr lang="en-US" altLang="ko-KR" dirty="0" smtClean="0"/>
          </a:p>
          <a:p>
            <a:r>
              <a:rPr lang="en-US" altLang="ko-KR" dirty="0" smtClean="0"/>
              <a:t>8.</a:t>
            </a:r>
            <a:r>
              <a:rPr lang="ko-KR" altLang="en-US" dirty="0" err="1" smtClean="0"/>
              <a:t>섹션명</a:t>
            </a:r>
            <a:r>
              <a:rPr lang="en-US" altLang="ko-KR" dirty="0" smtClean="0"/>
              <a:t> </a:t>
            </a:r>
            <a:r>
              <a:rPr lang="ko-KR" altLang="en-US" dirty="0"/>
              <a:t>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9.KEY NAME </a:t>
            </a:r>
            <a:r>
              <a:rPr lang="ko-KR" altLang="en-US" dirty="0"/>
              <a:t>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10. </a:t>
            </a:r>
            <a:r>
              <a:rPr lang="ko-KR" altLang="en-US" dirty="0"/>
              <a:t>검색 결과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11. </a:t>
            </a:r>
            <a:r>
              <a:rPr lang="ko-KR" altLang="en-US" dirty="0"/>
              <a:t>변경대상 기기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12. </a:t>
            </a:r>
            <a:r>
              <a:rPr lang="ko-KR" altLang="en-US" dirty="0" err="1"/>
              <a:t>변경값</a:t>
            </a:r>
            <a:r>
              <a:rPr lang="ko-KR" altLang="en-US" dirty="0"/>
              <a:t> 입력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13. </a:t>
            </a:r>
            <a:r>
              <a:rPr lang="ko-KR" altLang="en-US" dirty="0" err="1"/>
              <a:t>변경값</a:t>
            </a:r>
            <a:r>
              <a:rPr lang="ko-KR" altLang="en-US" dirty="0"/>
              <a:t> 반영</a:t>
            </a:r>
            <a:r>
              <a:rPr lang="en-US" altLang="ko-KR" dirty="0"/>
              <a:t>(</a:t>
            </a:r>
            <a:r>
              <a:rPr lang="ko-KR" altLang="en-US" dirty="0"/>
              <a:t>정상 응답</a:t>
            </a:r>
            <a:r>
              <a:rPr lang="en-US" altLang="ko-KR" dirty="0"/>
              <a:t>/</a:t>
            </a:r>
            <a:r>
              <a:rPr lang="ko-KR" altLang="en-US" dirty="0"/>
              <a:t>오류  결과 </a:t>
            </a:r>
            <a:r>
              <a:rPr lang="en-US" altLang="ko-KR" dirty="0"/>
              <a:t>Alert 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703734" y="2565698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3734" y="2565698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사업부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6317318" y="2277666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조회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3368030" y="2565698"/>
            <a:ext cx="81009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지사</a:t>
            </a:r>
          </a:p>
        </p:txBody>
      </p:sp>
      <p:sp>
        <p:nvSpPr>
          <p:cNvPr id="99" name="직사각형 98"/>
          <p:cNvSpPr/>
          <p:nvPr/>
        </p:nvSpPr>
        <p:spPr bwMode="auto">
          <a:xfrm>
            <a:off x="1639838" y="2621509"/>
            <a:ext cx="1440160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3079998" y="2621510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6" name="순서도: 병합 105"/>
          <p:cNvSpPr/>
          <p:nvPr/>
        </p:nvSpPr>
        <p:spPr bwMode="auto">
          <a:xfrm>
            <a:off x="3134004" y="2670419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03734" y="3141762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232126" y="2618656"/>
            <a:ext cx="1440160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5672286" y="2618657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3" name="순서도: 병합 72"/>
          <p:cNvSpPr/>
          <p:nvPr/>
        </p:nvSpPr>
        <p:spPr bwMode="auto">
          <a:xfrm>
            <a:off x="5726292" y="2667566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703734" y="2853730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03734" y="2853730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제조사</a:t>
            </a:r>
          </a:p>
        </p:txBody>
      </p:sp>
      <p:sp>
        <p:nvSpPr>
          <p:cNvPr id="76" name="직사각형 75"/>
          <p:cNvSpPr/>
          <p:nvPr/>
        </p:nvSpPr>
        <p:spPr bwMode="auto">
          <a:xfrm>
            <a:off x="3368030" y="2853730"/>
            <a:ext cx="81009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기종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1639838" y="2909541"/>
            <a:ext cx="828092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431926" y="2909542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9" name="순서도: 병합 78"/>
          <p:cNvSpPr/>
          <p:nvPr/>
        </p:nvSpPr>
        <p:spPr bwMode="auto">
          <a:xfrm>
            <a:off x="2485932" y="2958451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4232126" y="2906687"/>
            <a:ext cx="720080" cy="19030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4952206" y="2906689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2" name="순서도: 병합 81"/>
          <p:cNvSpPr/>
          <p:nvPr/>
        </p:nvSpPr>
        <p:spPr bwMode="auto">
          <a:xfrm>
            <a:off x="5006212" y="2955598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703734" y="3141762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112" name="직사각형 111"/>
          <p:cNvSpPr/>
          <p:nvPr/>
        </p:nvSpPr>
        <p:spPr bwMode="auto">
          <a:xfrm>
            <a:off x="1639838" y="3194720"/>
            <a:ext cx="5184574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1, </a:t>
            </a: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2, </a:t>
            </a: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3, </a:t>
            </a: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4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705830" y="3717826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705830" y="3717826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섹션</a:t>
            </a:r>
            <a:r>
              <a:rPr lang="ko-KR" altLang="en-US" sz="800" dirty="0" err="1">
                <a:latin typeface="+mn-ea"/>
              </a:rPr>
              <a:t>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1641934" y="3770784"/>
            <a:ext cx="5184574" cy="20114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705830" y="4005858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705830" y="4005858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KEY NAME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1641934" y="4058816"/>
            <a:ext cx="5184574" cy="19885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711163" y="3429794"/>
            <a:ext cx="6187355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704850" y="3429794"/>
            <a:ext cx="870409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파</a:t>
            </a:r>
            <a:r>
              <a:rPr lang="ko-KR" altLang="en-US" sz="800" dirty="0">
                <a:latin typeface="+mn-ea"/>
              </a:rPr>
              <a:t>일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경로</a:t>
            </a:r>
          </a:p>
        </p:txBody>
      </p:sp>
      <p:sp>
        <p:nvSpPr>
          <p:cNvPr id="144" name="직사각형 143"/>
          <p:cNvSpPr/>
          <p:nvPr/>
        </p:nvSpPr>
        <p:spPr bwMode="auto">
          <a:xfrm>
            <a:off x="1647267" y="3482752"/>
            <a:ext cx="5184574" cy="18400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703734" y="4556051"/>
            <a:ext cx="720080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NO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1423814" y="4556051"/>
            <a:ext cx="936104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148" name="직사각형 147"/>
          <p:cNvSpPr/>
          <p:nvPr/>
        </p:nvSpPr>
        <p:spPr bwMode="auto">
          <a:xfrm>
            <a:off x="2359918" y="4556772"/>
            <a:ext cx="1980220" cy="1958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KEY NAME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4340138" y="4556772"/>
            <a:ext cx="2052228" cy="1958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KEY VALUE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03734" y="4751536"/>
            <a:ext cx="720080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1423814" y="4751536"/>
            <a:ext cx="93610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2359918" y="4752603"/>
            <a:ext cx="1980220" cy="26136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4340138" y="4752603"/>
            <a:ext cx="2052228" cy="26136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6392366" y="4556051"/>
            <a:ext cx="506152" cy="19655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6392366" y="4751641"/>
            <a:ext cx="506152" cy="2623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589340" y="4592985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6598865" y="4818534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b="1" dirty="0" smtClean="0">
                <a:latin typeface="+mn-ea"/>
              </a:rPr>
              <a:t>V</a:t>
            </a:r>
            <a:endParaRPr lang="ko-KR" altLang="en-US" sz="1000" b="1" dirty="0" smtClean="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703734" y="5013970"/>
            <a:ext cx="720080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1423814" y="5013970"/>
            <a:ext cx="93610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2359918" y="5010151"/>
            <a:ext cx="1980220" cy="26625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4340138" y="5010151"/>
            <a:ext cx="2052228" cy="26625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6392366" y="5014075"/>
            <a:ext cx="506152" cy="2623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6598865" y="5080968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b="1" dirty="0" smtClean="0">
                <a:latin typeface="+mn-ea"/>
              </a:rPr>
              <a:t>V</a:t>
            </a:r>
            <a:endParaRPr lang="ko-KR" altLang="en-US" sz="1000" b="1" dirty="0" smtClean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703734" y="5255592"/>
            <a:ext cx="720080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1423814" y="5255592"/>
            <a:ext cx="93610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2359918" y="5256659"/>
            <a:ext cx="1980220" cy="26136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4340138" y="5256659"/>
            <a:ext cx="2052228" cy="26136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6392366" y="5255697"/>
            <a:ext cx="506152" cy="2623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6598865" y="5322590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703734" y="6001172"/>
            <a:ext cx="165618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변경값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2359918" y="6002240"/>
            <a:ext cx="3420380" cy="2556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5780298" y="6002240"/>
            <a:ext cx="1119162" cy="2556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6104334" y="6042992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실</a:t>
            </a:r>
            <a:r>
              <a:rPr lang="ko-KR" altLang="en-US" sz="1000" dirty="0">
                <a:latin typeface="+mn-ea"/>
              </a:rPr>
              <a:t>행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2475358" y="6041131"/>
            <a:ext cx="3196927" cy="17055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1726" y="2174871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1726" y="249267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96022" y="249610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1726" y="278172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96022" y="278172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31726" y="3069754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31726" y="3357786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104334" y="206164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60318" y="5826968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31726" y="3645818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⑧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31726" y="393385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31726" y="4341217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536382" y="4365898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⑪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359918" y="5925393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⑫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5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모서리가 둥근 직사각형 117"/>
          <p:cNvSpPr/>
          <p:nvPr/>
        </p:nvSpPr>
        <p:spPr bwMode="auto">
          <a:xfrm>
            <a:off x="2503934" y="2321099"/>
            <a:ext cx="900100" cy="268983"/>
          </a:xfrm>
          <a:prstGeom prst="round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INI </a:t>
            </a:r>
            <a:r>
              <a:rPr lang="ko-KR" altLang="en-US" sz="800" dirty="0" smtClean="0">
                <a:latin typeface="+mn-ea"/>
              </a:rPr>
              <a:t>설정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0" name="모서리가 둥근 직사각형 139"/>
          <p:cNvSpPr/>
          <p:nvPr/>
        </p:nvSpPr>
        <p:spPr bwMode="auto">
          <a:xfrm>
            <a:off x="1603834" y="2321397"/>
            <a:ext cx="900100" cy="26898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INI </a:t>
            </a:r>
            <a:r>
              <a:rPr lang="ko-KR" altLang="en-US" sz="800" dirty="0" smtClean="0">
                <a:latin typeface="+mn-ea"/>
              </a:rPr>
              <a:t>검색결</a:t>
            </a:r>
            <a:r>
              <a:rPr lang="ko-KR" altLang="en-US" sz="800" dirty="0">
                <a:latin typeface="+mn-ea"/>
              </a:rPr>
              <a:t>과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703734" y="2321397"/>
            <a:ext cx="900100" cy="268983"/>
          </a:xfrm>
          <a:prstGeom prst="round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INI </a:t>
            </a:r>
            <a:r>
              <a:rPr lang="ko-KR" altLang="en-US" sz="800" dirty="0" smtClean="0">
                <a:latin typeface="+mn-ea"/>
              </a:rPr>
              <a:t>검색명령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244660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SCR_AMS_007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7-2. Registry/INI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 및 변경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 및 변경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 smtClean="0"/>
              <a:t>1.INI</a:t>
            </a:r>
            <a:r>
              <a:rPr lang="ko-KR" altLang="en-US" dirty="0" smtClean="0"/>
              <a:t> </a:t>
            </a:r>
            <a:r>
              <a:rPr lang="en-US" altLang="ko-KR" dirty="0"/>
              <a:t>Tab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사업부 </a:t>
            </a:r>
            <a:r>
              <a:rPr lang="ko-KR" altLang="en-US" dirty="0" err="1"/>
              <a:t>선택시</a:t>
            </a:r>
            <a:r>
              <a:rPr lang="ko-KR" altLang="en-US" dirty="0"/>
              <a:t> 사업부 리스트 검색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사업부에 종속된 지사 리스트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제조사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제조사에 종속된 기종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</a:t>
            </a:r>
            <a:r>
              <a:rPr lang="ko-KR" altLang="en-US" dirty="0"/>
              <a:t>기기번호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7.</a:t>
            </a:r>
            <a:r>
              <a:rPr lang="ko-KR" altLang="en-US" dirty="0" smtClean="0"/>
              <a:t>파일경로 선택</a:t>
            </a:r>
            <a:r>
              <a:rPr lang="en-US" altLang="ko-KR" dirty="0" smtClean="0"/>
              <a:t>(ATM</a:t>
            </a:r>
            <a:r>
              <a:rPr lang="ko-KR" altLang="en-US" dirty="0" smtClean="0"/>
              <a:t>상의 경로</a:t>
            </a:r>
            <a:r>
              <a:rPr lang="en-US" altLang="ko-KR" dirty="0" smtClean="0"/>
              <a:t>)</a:t>
            </a:r>
            <a:endParaRPr lang="en-US" altLang="ko-KR" sz="100" dirty="0"/>
          </a:p>
          <a:p>
            <a:endParaRPr lang="en-US" altLang="ko-KR" dirty="0" smtClean="0"/>
          </a:p>
          <a:p>
            <a:r>
              <a:rPr lang="en-US" altLang="ko-KR" dirty="0" smtClean="0"/>
              <a:t>8.</a:t>
            </a:r>
            <a:r>
              <a:rPr lang="ko-KR" altLang="en-US" dirty="0" err="1" smtClean="0"/>
              <a:t>섹션명</a:t>
            </a:r>
            <a:r>
              <a:rPr lang="en-US" altLang="ko-KR" dirty="0" smtClean="0"/>
              <a:t> </a:t>
            </a:r>
            <a:r>
              <a:rPr lang="ko-KR" altLang="en-US" dirty="0"/>
              <a:t>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9.KEY NAME </a:t>
            </a:r>
            <a:r>
              <a:rPr lang="ko-KR" altLang="en-US" dirty="0"/>
              <a:t>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10. </a:t>
            </a:r>
            <a:r>
              <a:rPr lang="ko-KR" altLang="en-US" dirty="0"/>
              <a:t>검색 결과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11. </a:t>
            </a:r>
            <a:r>
              <a:rPr lang="ko-KR" altLang="en-US" dirty="0"/>
              <a:t>변경대상 기기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12. </a:t>
            </a:r>
            <a:r>
              <a:rPr lang="ko-KR" altLang="en-US" dirty="0" err="1"/>
              <a:t>변경값</a:t>
            </a:r>
            <a:r>
              <a:rPr lang="ko-KR" altLang="en-US" dirty="0"/>
              <a:t> 입력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13. </a:t>
            </a:r>
            <a:r>
              <a:rPr lang="ko-KR" altLang="en-US" dirty="0" err="1"/>
              <a:t>변경값</a:t>
            </a:r>
            <a:r>
              <a:rPr lang="ko-KR" altLang="en-US" dirty="0"/>
              <a:t> 반영</a:t>
            </a:r>
            <a:r>
              <a:rPr lang="en-US" altLang="ko-KR" dirty="0"/>
              <a:t>(</a:t>
            </a:r>
            <a:r>
              <a:rPr lang="ko-KR" altLang="en-US" dirty="0"/>
              <a:t>정상 응답</a:t>
            </a:r>
            <a:r>
              <a:rPr lang="en-US" altLang="ko-KR" dirty="0"/>
              <a:t>/</a:t>
            </a:r>
            <a:r>
              <a:rPr lang="ko-KR" altLang="en-US" dirty="0"/>
              <a:t>오류  결과 </a:t>
            </a:r>
            <a:r>
              <a:rPr lang="en-US" altLang="ko-KR" dirty="0"/>
              <a:t>Alert 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703734" y="2565698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3734" y="2565698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사업부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6317318" y="2277666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조회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3368030" y="2565698"/>
            <a:ext cx="81009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지사</a:t>
            </a:r>
          </a:p>
        </p:txBody>
      </p:sp>
      <p:sp>
        <p:nvSpPr>
          <p:cNvPr id="99" name="직사각형 98"/>
          <p:cNvSpPr/>
          <p:nvPr/>
        </p:nvSpPr>
        <p:spPr bwMode="auto">
          <a:xfrm>
            <a:off x="1639838" y="2621509"/>
            <a:ext cx="1440160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3079998" y="2621510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6" name="순서도: 병합 105"/>
          <p:cNvSpPr/>
          <p:nvPr/>
        </p:nvSpPr>
        <p:spPr bwMode="auto">
          <a:xfrm>
            <a:off x="3134004" y="2670419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03734" y="3141762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232126" y="2618656"/>
            <a:ext cx="1440160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5672286" y="2618657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3" name="순서도: 병합 72"/>
          <p:cNvSpPr/>
          <p:nvPr/>
        </p:nvSpPr>
        <p:spPr bwMode="auto">
          <a:xfrm>
            <a:off x="5726292" y="2667566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703734" y="2853730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03734" y="2853730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제조사</a:t>
            </a:r>
          </a:p>
        </p:txBody>
      </p:sp>
      <p:sp>
        <p:nvSpPr>
          <p:cNvPr id="76" name="직사각형 75"/>
          <p:cNvSpPr/>
          <p:nvPr/>
        </p:nvSpPr>
        <p:spPr bwMode="auto">
          <a:xfrm>
            <a:off x="3368030" y="2853730"/>
            <a:ext cx="81009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기종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1639838" y="2909541"/>
            <a:ext cx="828092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431926" y="2909542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9" name="순서도: 병합 78"/>
          <p:cNvSpPr/>
          <p:nvPr/>
        </p:nvSpPr>
        <p:spPr bwMode="auto">
          <a:xfrm>
            <a:off x="2485932" y="2958451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4232126" y="2906687"/>
            <a:ext cx="720080" cy="19030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4952206" y="2906689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2" name="순서도: 병합 81"/>
          <p:cNvSpPr/>
          <p:nvPr/>
        </p:nvSpPr>
        <p:spPr bwMode="auto">
          <a:xfrm>
            <a:off x="5006212" y="2955598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703734" y="3141762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112" name="직사각형 111"/>
          <p:cNvSpPr/>
          <p:nvPr/>
        </p:nvSpPr>
        <p:spPr bwMode="auto">
          <a:xfrm>
            <a:off x="1639838" y="3194720"/>
            <a:ext cx="5184574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1, </a:t>
            </a: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2, </a:t>
            </a: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3, </a:t>
            </a: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4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705830" y="3717826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705830" y="3717826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섹션</a:t>
            </a:r>
            <a:r>
              <a:rPr lang="ko-KR" altLang="en-US" sz="800" dirty="0" err="1">
                <a:latin typeface="+mn-ea"/>
              </a:rPr>
              <a:t>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1641934" y="3770784"/>
            <a:ext cx="5184574" cy="20114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705830" y="4005858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705830" y="4005858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KEY NAME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1641934" y="4058816"/>
            <a:ext cx="5184574" cy="19885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711163" y="3429794"/>
            <a:ext cx="6187355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704850" y="3429794"/>
            <a:ext cx="870409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파</a:t>
            </a:r>
            <a:r>
              <a:rPr lang="ko-KR" altLang="en-US" sz="800" dirty="0">
                <a:latin typeface="+mn-ea"/>
              </a:rPr>
              <a:t>일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경로</a:t>
            </a:r>
          </a:p>
        </p:txBody>
      </p:sp>
      <p:sp>
        <p:nvSpPr>
          <p:cNvPr id="144" name="직사각형 143"/>
          <p:cNvSpPr/>
          <p:nvPr/>
        </p:nvSpPr>
        <p:spPr bwMode="auto">
          <a:xfrm>
            <a:off x="1647267" y="3482752"/>
            <a:ext cx="5184574" cy="18400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703734" y="4556051"/>
            <a:ext cx="720080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NO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1423814" y="4556051"/>
            <a:ext cx="936104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148" name="직사각형 147"/>
          <p:cNvSpPr/>
          <p:nvPr/>
        </p:nvSpPr>
        <p:spPr bwMode="auto">
          <a:xfrm>
            <a:off x="2359918" y="4556772"/>
            <a:ext cx="1980220" cy="1958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KEY NAME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4340138" y="4556772"/>
            <a:ext cx="2052228" cy="1958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KEY VALUE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03734" y="4751536"/>
            <a:ext cx="720080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1423814" y="4751536"/>
            <a:ext cx="93610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2359918" y="4752603"/>
            <a:ext cx="1980220" cy="26136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4340138" y="4752603"/>
            <a:ext cx="2052228" cy="26136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6392366" y="4556051"/>
            <a:ext cx="506152" cy="19655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6392366" y="4751641"/>
            <a:ext cx="506152" cy="2623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589340" y="4592985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6598865" y="4818534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b="1" dirty="0" smtClean="0">
                <a:latin typeface="+mn-ea"/>
              </a:rPr>
              <a:t>V</a:t>
            </a:r>
            <a:endParaRPr lang="ko-KR" altLang="en-US" sz="1000" b="1" dirty="0" smtClean="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703734" y="5013970"/>
            <a:ext cx="720080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1423814" y="5013970"/>
            <a:ext cx="93610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2359918" y="5010151"/>
            <a:ext cx="1980220" cy="26625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4340138" y="5010151"/>
            <a:ext cx="2052228" cy="26625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6392366" y="5014075"/>
            <a:ext cx="506152" cy="2623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6598865" y="5080968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b="1" dirty="0" smtClean="0">
                <a:latin typeface="+mn-ea"/>
              </a:rPr>
              <a:t>V</a:t>
            </a:r>
            <a:endParaRPr lang="ko-KR" altLang="en-US" sz="1000" b="1" dirty="0" smtClean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703734" y="5255592"/>
            <a:ext cx="720080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1423814" y="5255592"/>
            <a:ext cx="93610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2359918" y="5256659"/>
            <a:ext cx="1980220" cy="26136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4340138" y="5256659"/>
            <a:ext cx="2052228" cy="26136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6392366" y="5255697"/>
            <a:ext cx="506152" cy="2623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6598865" y="5322590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703734" y="6001172"/>
            <a:ext cx="165618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변경값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2359918" y="6002240"/>
            <a:ext cx="3420380" cy="2556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5780298" y="6002240"/>
            <a:ext cx="1119162" cy="2556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6104334" y="6042992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실</a:t>
            </a:r>
            <a:r>
              <a:rPr lang="ko-KR" altLang="en-US" sz="1000" dirty="0">
                <a:latin typeface="+mn-ea"/>
              </a:rPr>
              <a:t>행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2475358" y="6041131"/>
            <a:ext cx="3196927" cy="17055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639838" y="2174871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1726" y="249267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96022" y="249610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1726" y="278172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96022" y="278172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31726" y="3069754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31726" y="3357786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104334" y="206164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60318" y="5826968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31726" y="3645818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⑧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31726" y="393385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31726" y="4341217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536382" y="4365898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⑪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359918" y="5925393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⑫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85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모서리가 둥근 직사각형 117"/>
          <p:cNvSpPr/>
          <p:nvPr/>
        </p:nvSpPr>
        <p:spPr bwMode="auto">
          <a:xfrm>
            <a:off x="2503934" y="2321099"/>
            <a:ext cx="900100" cy="26898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INI </a:t>
            </a:r>
            <a:r>
              <a:rPr lang="ko-KR" altLang="en-US" sz="800" dirty="0" smtClean="0">
                <a:latin typeface="+mn-ea"/>
              </a:rPr>
              <a:t>설정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0" name="모서리가 둥근 직사각형 139"/>
          <p:cNvSpPr/>
          <p:nvPr/>
        </p:nvSpPr>
        <p:spPr bwMode="auto">
          <a:xfrm>
            <a:off x="1603834" y="2321397"/>
            <a:ext cx="900100" cy="268983"/>
          </a:xfrm>
          <a:prstGeom prst="round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INI </a:t>
            </a:r>
            <a:r>
              <a:rPr lang="ko-KR" altLang="en-US" sz="800" dirty="0" smtClean="0">
                <a:latin typeface="+mn-ea"/>
              </a:rPr>
              <a:t>검색결과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703734" y="2321397"/>
            <a:ext cx="900100" cy="268983"/>
          </a:xfrm>
          <a:prstGeom prst="round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INI </a:t>
            </a:r>
            <a:r>
              <a:rPr lang="ko-KR" altLang="en-US" sz="800" dirty="0" smtClean="0">
                <a:latin typeface="+mn-ea"/>
              </a:rPr>
              <a:t>검색명령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380590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SCR_AMS_007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7-2. Registry/INI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 및 변경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 및 변경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 smtClean="0"/>
              <a:t>1.INI</a:t>
            </a:r>
            <a:r>
              <a:rPr lang="ko-KR" altLang="en-US" dirty="0" smtClean="0"/>
              <a:t> </a:t>
            </a:r>
            <a:r>
              <a:rPr lang="en-US" altLang="ko-KR" dirty="0"/>
              <a:t>Tab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사업부 </a:t>
            </a:r>
            <a:r>
              <a:rPr lang="ko-KR" altLang="en-US" dirty="0" err="1"/>
              <a:t>선택시</a:t>
            </a:r>
            <a:r>
              <a:rPr lang="ko-KR" altLang="en-US" dirty="0"/>
              <a:t> 사업부 리스트 검색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사업부에 종속된 지사 리스트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제조사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제조사에 종속된 기종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</a:t>
            </a:r>
            <a:r>
              <a:rPr lang="ko-KR" altLang="en-US" dirty="0"/>
              <a:t>기기번호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7.</a:t>
            </a:r>
            <a:r>
              <a:rPr lang="ko-KR" altLang="en-US" dirty="0" smtClean="0"/>
              <a:t>파일경로 선택</a:t>
            </a:r>
            <a:r>
              <a:rPr lang="en-US" altLang="ko-KR" dirty="0" smtClean="0"/>
              <a:t>(ATM</a:t>
            </a:r>
            <a:r>
              <a:rPr lang="ko-KR" altLang="en-US" dirty="0" smtClean="0"/>
              <a:t>상의 경로</a:t>
            </a:r>
            <a:r>
              <a:rPr lang="en-US" altLang="ko-KR" dirty="0" smtClean="0"/>
              <a:t>)</a:t>
            </a:r>
            <a:endParaRPr lang="en-US" altLang="ko-KR" sz="100" dirty="0"/>
          </a:p>
          <a:p>
            <a:endParaRPr lang="en-US" altLang="ko-KR" dirty="0" smtClean="0"/>
          </a:p>
          <a:p>
            <a:r>
              <a:rPr lang="en-US" altLang="ko-KR" dirty="0" smtClean="0"/>
              <a:t>8.</a:t>
            </a:r>
            <a:r>
              <a:rPr lang="ko-KR" altLang="en-US" dirty="0" err="1" smtClean="0"/>
              <a:t>섹션명</a:t>
            </a:r>
            <a:r>
              <a:rPr lang="en-US" altLang="ko-KR" dirty="0" smtClean="0"/>
              <a:t> </a:t>
            </a:r>
            <a:r>
              <a:rPr lang="ko-KR" altLang="en-US" dirty="0"/>
              <a:t>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9.KEY NAME </a:t>
            </a:r>
            <a:r>
              <a:rPr lang="ko-KR" altLang="en-US" dirty="0"/>
              <a:t>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10. </a:t>
            </a:r>
            <a:r>
              <a:rPr lang="ko-KR" altLang="en-US" dirty="0"/>
              <a:t>검색 결과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11. </a:t>
            </a:r>
            <a:r>
              <a:rPr lang="ko-KR" altLang="en-US" dirty="0"/>
              <a:t>변경대상 기기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12. </a:t>
            </a:r>
            <a:r>
              <a:rPr lang="ko-KR" altLang="en-US" dirty="0" err="1"/>
              <a:t>변경값</a:t>
            </a:r>
            <a:r>
              <a:rPr lang="ko-KR" altLang="en-US" dirty="0"/>
              <a:t> 입력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13. </a:t>
            </a:r>
            <a:r>
              <a:rPr lang="ko-KR" altLang="en-US" dirty="0" err="1"/>
              <a:t>변경값</a:t>
            </a:r>
            <a:r>
              <a:rPr lang="ko-KR" altLang="en-US" dirty="0"/>
              <a:t> 반영</a:t>
            </a:r>
            <a:r>
              <a:rPr lang="en-US" altLang="ko-KR" dirty="0"/>
              <a:t>(</a:t>
            </a:r>
            <a:r>
              <a:rPr lang="ko-KR" altLang="en-US" dirty="0"/>
              <a:t>정상 응답</a:t>
            </a:r>
            <a:r>
              <a:rPr lang="en-US" altLang="ko-KR" dirty="0"/>
              <a:t>/</a:t>
            </a:r>
            <a:r>
              <a:rPr lang="ko-KR" altLang="en-US" dirty="0"/>
              <a:t>오류  결과 </a:t>
            </a:r>
            <a:r>
              <a:rPr lang="en-US" altLang="ko-KR" dirty="0"/>
              <a:t>Alert 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703734" y="2565698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3734" y="2565698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사업부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6317318" y="2277666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조회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3368030" y="2565698"/>
            <a:ext cx="81009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지사</a:t>
            </a:r>
          </a:p>
        </p:txBody>
      </p:sp>
      <p:sp>
        <p:nvSpPr>
          <p:cNvPr id="99" name="직사각형 98"/>
          <p:cNvSpPr/>
          <p:nvPr/>
        </p:nvSpPr>
        <p:spPr bwMode="auto">
          <a:xfrm>
            <a:off x="1639838" y="2621509"/>
            <a:ext cx="1440160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3079998" y="2621510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6" name="순서도: 병합 105"/>
          <p:cNvSpPr/>
          <p:nvPr/>
        </p:nvSpPr>
        <p:spPr bwMode="auto">
          <a:xfrm>
            <a:off x="3134004" y="2670419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03734" y="3141762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232126" y="2618656"/>
            <a:ext cx="1440160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5672286" y="2618657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3" name="순서도: 병합 72"/>
          <p:cNvSpPr/>
          <p:nvPr/>
        </p:nvSpPr>
        <p:spPr bwMode="auto">
          <a:xfrm>
            <a:off x="5726292" y="2667566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703734" y="2853730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03734" y="2853730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제조사</a:t>
            </a:r>
          </a:p>
        </p:txBody>
      </p:sp>
      <p:sp>
        <p:nvSpPr>
          <p:cNvPr id="76" name="직사각형 75"/>
          <p:cNvSpPr/>
          <p:nvPr/>
        </p:nvSpPr>
        <p:spPr bwMode="auto">
          <a:xfrm>
            <a:off x="3368030" y="2853730"/>
            <a:ext cx="81009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기종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1639838" y="2909541"/>
            <a:ext cx="828092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431926" y="2909542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9" name="순서도: 병합 78"/>
          <p:cNvSpPr/>
          <p:nvPr/>
        </p:nvSpPr>
        <p:spPr bwMode="auto">
          <a:xfrm>
            <a:off x="2485932" y="2958451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4232126" y="2906687"/>
            <a:ext cx="720080" cy="19030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4952206" y="2906689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2" name="순서도: 병합 81"/>
          <p:cNvSpPr/>
          <p:nvPr/>
        </p:nvSpPr>
        <p:spPr bwMode="auto">
          <a:xfrm>
            <a:off x="5006212" y="2955598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703734" y="3141762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112" name="직사각형 111"/>
          <p:cNvSpPr/>
          <p:nvPr/>
        </p:nvSpPr>
        <p:spPr bwMode="auto">
          <a:xfrm>
            <a:off x="1639838" y="3194720"/>
            <a:ext cx="5184574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1, </a:t>
            </a: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2, </a:t>
            </a: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3, </a:t>
            </a: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4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705830" y="3717826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705830" y="3717826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섹션</a:t>
            </a:r>
            <a:r>
              <a:rPr lang="ko-KR" altLang="en-US" sz="800" dirty="0" err="1">
                <a:latin typeface="+mn-ea"/>
              </a:rPr>
              <a:t>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1641934" y="3770784"/>
            <a:ext cx="5184574" cy="20114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705830" y="4005858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705830" y="4005858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KEY NAME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1641934" y="4058816"/>
            <a:ext cx="5184574" cy="19885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711163" y="3429794"/>
            <a:ext cx="6187355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704850" y="3429794"/>
            <a:ext cx="870409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파</a:t>
            </a:r>
            <a:r>
              <a:rPr lang="ko-KR" altLang="en-US" sz="800" dirty="0">
                <a:latin typeface="+mn-ea"/>
              </a:rPr>
              <a:t>일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경로</a:t>
            </a:r>
          </a:p>
        </p:txBody>
      </p:sp>
      <p:sp>
        <p:nvSpPr>
          <p:cNvPr id="144" name="직사각형 143"/>
          <p:cNvSpPr/>
          <p:nvPr/>
        </p:nvSpPr>
        <p:spPr bwMode="auto">
          <a:xfrm>
            <a:off x="1647267" y="3482752"/>
            <a:ext cx="5184574" cy="18400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703734" y="4556051"/>
            <a:ext cx="720080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NO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1423814" y="4556051"/>
            <a:ext cx="936104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148" name="직사각형 147"/>
          <p:cNvSpPr/>
          <p:nvPr/>
        </p:nvSpPr>
        <p:spPr bwMode="auto">
          <a:xfrm>
            <a:off x="2359918" y="4556772"/>
            <a:ext cx="1980220" cy="1958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KEY NAME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4340138" y="4556772"/>
            <a:ext cx="2052228" cy="1958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KEY VALUE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03734" y="4751536"/>
            <a:ext cx="720080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1423814" y="4751536"/>
            <a:ext cx="93610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2359918" y="4752603"/>
            <a:ext cx="1980220" cy="26136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4340138" y="4752603"/>
            <a:ext cx="2052228" cy="26136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6392366" y="4556051"/>
            <a:ext cx="506152" cy="19655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6392366" y="4751641"/>
            <a:ext cx="506152" cy="2623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589340" y="4592985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6598865" y="4818534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b="1" dirty="0" smtClean="0">
                <a:latin typeface="+mn-ea"/>
              </a:rPr>
              <a:t>V</a:t>
            </a:r>
            <a:endParaRPr lang="ko-KR" altLang="en-US" sz="1000" b="1" dirty="0" smtClean="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703734" y="5013970"/>
            <a:ext cx="720080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1423814" y="5013970"/>
            <a:ext cx="93610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2359918" y="5010151"/>
            <a:ext cx="1980220" cy="26625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4340138" y="5010151"/>
            <a:ext cx="2052228" cy="26625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6392366" y="5014075"/>
            <a:ext cx="506152" cy="2623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6598865" y="5080968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b="1" dirty="0" smtClean="0">
                <a:latin typeface="+mn-ea"/>
              </a:rPr>
              <a:t>V</a:t>
            </a:r>
            <a:endParaRPr lang="ko-KR" altLang="en-US" sz="1000" b="1" dirty="0" smtClean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703734" y="5255592"/>
            <a:ext cx="720080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1423814" y="5255592"/>
            <a:ext cx="93610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2359918" y="5256659"/>
            <a:ext cx="1980220" cy="26136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4340138" y="5256659"/>
            <a:ext cx="2052228" cy="26136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6392366" y="5255697"/>
            <a:ext cx="506152" cy="2623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6598865" y="5322590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703734" y="6001172"/>
            <a:ext cx="165618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변경값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2359918" y="6002240"/>
            <a:ext cx="3420380" cy="2556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5780298" y="6002240"/>
            <a:ext cx="1119162" cy="2556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6104334" y="6042992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실</a:t>
            </a:r>
            <a:r>
              <a:rPr lang="ko-KR" altLang="en-US" sz="1000" dirty="0">
                <a:latin typeface="+mn-ea"/>
              </a:rPr>
              <a:t>행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2475358" y="6041131"/>
            <a:ext cx="3196927" cy="17055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31926" y="2174871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31726" y="249267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96022" y="249610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1726" y="278172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96022" y="278172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31726" y="3069754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31726" y="3357786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104334" y="206164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60318" y="5826968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31726" y="3645818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⑧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31726" y="393385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31726" y="4341217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536382" y="4365898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⑪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359918" y="5925393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⑫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95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roup 1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404282"/>
              </p:ext>
            </p:extLst>
          </p:nvPr>
        </p:nvGraphicFramePr>
        <p:xfrm>
          <a:off x="586356" y="1178198"/>
          <a:ext cx="8733637" cy="4810594"/>
        </p:xfrm>
        <a:graphic>
          <a:graphicData uri="http://schemas.openxmlformats.org/drawingml/2006/table">
            <a:tbl>
              <a:tblPr/>
              <a:tblGrid>
                <a:gridCol w="923434"/>
                <a:gridCol w="4144383"/>
                <a:gridCol w="1091946"/>
                <a:gridCol w="1247939"/>
                <a:gridCol w="1325935"/>
              </a:tblGrid>
              <a:tr h="3556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개정번호</a:t>
                      </a:r>
                    </a:p>
                  </a:txBody>
                  <a:tcPr marL="99044" marR="99044" marT="45731" marB="457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개정내용요약</a:t>
                      </a:r>
                    </a:p>
                  </a:txBody>
                  <a:tcPr marL="99044" marR="99044"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직위</a:t>
                      </a:r>
                    </a:p>
                  </a:txBody>
                  <a:tcPr marL="99044" marR="99044"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작성자</a:t>
                      </a:r>
                    </a:p>
                  </a:txBody>
                  <a:tcPr marL="99044" marR="99044"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시행일자</a:t>
                      </a:r>
                    </a:p>
                  </a:txBody>
                  <a:tcPr marL="99044" marR="99044" marT="45731" marB="457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8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0.9</a:t>
                      </a:r>
                    </a:p>
                  </a:txBody>
                  <a:tcPr marL="99044" marR="99044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화면정의서 신규 작성 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1.0 </a:t>
                      </a:r>
                    </a:p>
                  </a:txBody>
                  <a:tcPr marL="99044" marR="99044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내용 보완</a:t>
                      </a: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1.1</a:t>
                      </a:r>
                    </a:p>
                  </a:txBody>
                  <a:tcPr marL="99044" marR="99044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화면목록 재정의</a:t>
                      </a: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차장</a:t>
                      </a: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박필성</a:t>
                      </a: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2014.05.10</a:t>
                      </a: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2.0</a:t>
                      </a: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2014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06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25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일 업무회의 결과 반영</a:t>
                      </a: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차장</a:t>
                      </a: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박필성</a:t>
                      </a: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2014.06.26</a:t>
                      </a: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2.1</a:t>
                      </a: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2014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07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09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일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수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) Review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결과 반영</a:t>
                      </a: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차장</a:t>
                      </a: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박필성</a:t>
                      </a: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2014.07.09</a:t>
                      </a: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2.2</a:t>
                      </a: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2014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07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17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일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목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) Review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결과 반영</a:t>
                      </a: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차장</a:t>
                      </a: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박필성</a:t>
                      </a: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 Unicode MS" pitchFamily="50" charset="-127"/>
                        </a:rPr>
                        <a:t>2014.07.17</a:t>
                      </a: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4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 Unicode MS" pitchFamily="50" charset="-127"/>
                      </a:endParaRPr>
                    </a:p>
                  </a:txBody>
                  <a:tcPr marL="99044" marR="99044"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1147" y="115915"/>
            <a:ext cx="8913972" cy="792345"/>
          </a:xfrm>
          <a:effectLst>
            <a:outerShdw dist="35921" dir="2700000" algn="ctr" rotWithShape="0">
              <a:schemeClr val="tx2"/>
            </a:outerShdw>
          </a:effectLst>
        </p:spPr>
        <p:txBody>
          <a:bodyPr/>
          <a:lstStyle/>
          <a:p>
            <a:r>
              <a:rPr lang="ko-KR" altLang="en-US" sz="25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제정 및 개정이력</a:t>
            </a:r>
            <a:endParaRPr lang="ko-KR" altLang="en-US" sz="2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모서리가 둥근 직사각형 140"/>
          <p:cNvSpPr/>
          <p:nvPr/>
        </p:nvSpPr>
        <p:spPr bwMode="auto">
          <a:xfrm>
            <a:off x="2503934" y="2340149"/>
            <a:ext cx="900100" cy="268983"/>
          </a:xfrm>
          <a:prstGeom prst="round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</a:pPr>
            <a:r>
              <a:rPr lang="ko-KR" altLang="en-US" sz="800" dirty="0" smtClean="0">
                <a:latin typeface="+mn-ea"/>
              </a:rPr>
              <a:t>업로드파일 조회</a:t>
            </a:r>
            <a:endParaRPr lang="ko-KR" altLang="en-US" sz="800" dirty="0">
              <a:latin typeface="+mn-ea"/>
            </a:endParaRPr>
          </a:p>
        </p:txBody>
      </p:sp>
      <p:sp>
        <p:nvSpPr>
          <p:cNvPr id="140" name="모서리가 둥근 직사각형 139"/>
          <p:cNvSpPr/>
          <p:nvPr/>
        </p:nvSpPr>
        <p:spPr bwMode="auto">
          <a:xfrm>
            <a:off x="1603834" y="2340149"/>
            <a:ext cx="900100" cy="268983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다운</a:t>
            </a:r>
            <a:r>
              <a:rPr lang="ko-KR" altLang="en-US" sz="800" dirty="0">
                <a:latin typeface="+mn-ea"/>
              </a:rPr>
              <a:t>로</a:t>
            </a:r>
            <a:r>
              <a:rPr lang="ko-KR" altLang="en-US" sz="800" dirty="0" smtClean="0">
                <a:latin typeface="+mn-ea"/>
              </a:rPr>
              <a:t>드</a:t>
            </a: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703734" y="2340149"/>
            <a:ext cx="900100" cy="26898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업로</a:t>
            </a:r>
            <a:r>
              <a:rPr lang="ko-KR" altLang="en-US" sz="800" dirty="0">
                <a:latin typeface="+mn-ea"/>
              </a:rPr>
              <a:t>드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930015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SCR_AMS_008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8-1.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특정파일 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다운로드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특정파일 업로드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(ATM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AMS)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/>
              <a:t>1.</a:t>
            </a:r>
            <a:r>
              <a:rPr lang="ko-KR" altLang="en-US" dirty="0"/>
              <a:t>사업부 </a:t>
            </a:r>
            <a:r>
              <a:rPr lang="ko-KR" altLang="en-US" dirty="0" err="1"/>
              <a:t>선택시</a:t>
            </a:r>
            <a:r>
              <a:rPr lang="ko-KR" altLang="en-US" dirty="0"/>
              <a:t> 사업부 리스트 검색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사업부에 종속된 지사 리스트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제조사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제조사에 종속된 기종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기기번호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6.</a:t>
            </a:r>
            <a:r>
              <a:rPr lang="ko-KR" altLang="en-US" dirty="0" smtClean="0"/>
              <a:t>기기 검색 리스트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7.</a:t>
            </a:r>
            <a:r>
              <a:rPr lang="ko-KR" altLang="en-US" dirty="0" smtClean="0"/>
              <a:t>적용 원하는 </a:t>
            </a:r>
            <a:r>
              <a:rPr lang="ko-KR" altLang="en-US" dirty="0" err="1" smtClean="0"/>
              <a:t>기번에</a:t>
            </a:r>
            <a:r>
              <a:rPr lang="ko-KR" altLang="en-US" dirty="0" smtClean="0"/>
              <a:t> 대해서 </a:t>
            </a:r>
            <a:r>
              <a:rPr lang="en-US" altLang="ko-KR" dirty="0" smtClean="0"/>
              <a:t>Check</a:t>
            </a:r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en-US" altLang="ko-KR" dirty="0" smtClean="0"/>
              <a:t>.</a:t>
            </a:r>
            <a:r>
              <a:rPr lang="ko-KR" altLang="en-US" dirty="0" smtClean="0"/>
              <a:t>업로드 </a:t>
            </a:r>
            <a:r>
              <a:rPr lang="en-US" altLang="ko-KR" dirty="0" smtClean="0"/>
              <a:t>TAB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9.ATM</a:t>
            </a:r>
            <a:r>
              <a:rPr lang="ko-KR" altLang="en-US" dirty="0" smtClean="0"/>
              <a:t>상의 경로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10.</a:t>
            </a:r>
            <a:r>
              <a:rPr lang="ko-KR" altLang="en-US" dirty="0" smtClean="0"/>
              <a:t>업로드 원하는 파일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포함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11.</a:t>
            </a:r>
            <a:r>
              <a:rPr lang="ko-KR" altLang="en-US" dirty="0" smtClean="0"/>
              <a:t>업로드 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결과는 업로드파일 조회에서 확인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703734" y="2565698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3734" y="2565698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사업부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6317318" y="2277666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조회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3368030" y="2565698"/>
            <a:ext cx="81009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지사</a:t>
            </a:r>
          </a:p>
        </p:txBody>
      </p:sp>
      <p:sp>
        <p:nvSpPr>
          <p:cNvPr id="99" name="직사각형 98"/>
          <p:cNvSpPr/>
          <p:nvPr/>
        </p:nvSpPr>
        <p:spPr bwMode="auto">
          <a:xfrm>
            <a:off x="1639838" y="2621509"/>
            <a:ext cx="1440160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3079998" y="2621510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6" name="순서도: 병합 105"/>
          <p:cNvSpPr/>
          <p:nvPr/>
        </p:nvSpPr>
        <p:spPr bwMode="auto">
          <a:xfrm>
            <a:off x="3134004" y="2670419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03734" y="3141762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232126" y="2618656"/>
            <a:ext cx="1440160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5672286" y="2618657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3" name="순서도: 병합 72"/>
          <p:cNvSpPr/>
          <p:nvPr/>
        </p:nvSpPr>
        <p:spPr bwMode="auto">
          <a:xfrm>
            <a:off x="5726292" y="2667566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703734" y="2853730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03734" y="2853730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제조사</a:t>
            </a:r>
          </a:p>
        </p:txBody>
      </p:sp>
      <p:sp>
        <p:nvSpPr>
          <p:cNvPr id="76" name="직사각형 75"/>
          <p:cNvSpPr/>
          <p:nvPr/>
        </p:nvSpPr>
        <p:spPr bwMode="auto">
          <a:xfrm>
            <a:off x="2719958" y="2853730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기종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1639838" y="2909541"/>
            <a:ext cx="828092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431926" y="2909542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9" name="순서도: 병합 78"/>
          <p:cNvSpPr/>
          <p:nvPr/>
        </p:nvSpPr>
        <p:spPr bwMode="auto">
          <a:xfrm>
            <a:off x="2485932" y="2958451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512046" y="2906687"/>
            <a:ext cx="720080" cy="19030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4232126" y="2906689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2" name="순서도: 병합 81"/>
          <p:cNvSpPr/>
          <p:nvPr/>
        </p:nvSpPr>
        <p:spPr bwMode="auto">
          <a:xfrm>
            <a:off x="4286132" y="2955598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4880198" y="2853730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110" name="직사각형 109"/>
          <p:cNvSpPr/>
          <p:nvPr/>
        </p:nvSpPr>
        <p:spPr bwMode="auto">
          <a:xfrm>
            <a:off x="5600278" y="2906687"/>
            <a:ext cx="720080" cy="19030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703734" y="3141762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112" name="직사각형 111"/>
          <p:cNvSpPr/>
          <p:nvPr/>
        </p:nvSpPr>
        <p:spPr bwMode="auto">
          <a:xfrm>
            <a:off x="1639838" y="3194720"/>
            <a:ext cx="5184574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1, </a:t>
            </a: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2, </a:t>
            </a: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3, </a:t>
            </a: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4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351806" y="2349674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016102" y="2349674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351806" y="2685033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016102" y="2709714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351806" y="2973065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104334" y="206164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03734" y="5044069"/>
            <a:ext cx="6123719" cy="54596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69808" y="5197609"/>
            <a:ext cx="2016224" cy="2236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파일경로정보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5742" y="521152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ATM </a:t>
            </a:r>
            <a:r>
              <a:rPr lang="ko-KR" altLang="en-US" sz="800" dirty="0" smtClean="0"/>
              <a:t>경로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 bwMode="auto">
          <a:xfrm>
            <a:off x="3962096" y="5197609"/>
            <a:ext cx="2016224" cy="2236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File Name.</a:t>
            </a:r>
            <a:r>
              <a:rPr lang="ko-KR" altLang="en-US" sz="800" dirty="0" err="1" smtClean="0">
                <a:latin typeface="+mn-ea"/>
              </a:rPr>
              <a:t>확장자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368030" y="521152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파일</a:t>
            </a:r>
            <a:r>
              <a:rPr lang="ko-KR" altLang="en-US" sz="800" dirty="0"/>
              <a:t>명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18964" y="217862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⑧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07790" y="5085978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90088" y="5085978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703734" y="3619947"/>
            <a:ext cx="720080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NO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423814" y="3619947"/>
            <a:ext cx="936104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2359918" y="3622154"/>
            <a:ext cx="1405675" cy="19434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제조사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3764074" y="3622154"/>
            <a:ext cx="1440160" cy="19434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기종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703734" y="3815432"/>
            <a:ext cx="720080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423814" y="3815432"/>
            <a:ext cx="93610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359918" y="3818482"/>
            <a:ext cx="1405675" cy="25938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764074" y="3818482"/>
            <a:ext cx="1440160" cy="25938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6392366" y="3619947"/>
            <a:ext cx="506152" cy="19655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6392366" y="3815537"/>
            <a:ext cx="506152" cy="2623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6589340" y="3656881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6598865" y="3882430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b="1" dirty="0" smtClean="0">
                <a:latin typeface="+mn-ea"/>
              </a:rPr>
              <a:t>V</a:t>
            </a:r>
            <a:endParaRPr lang="ko-KR" altLang="en-US" sz="1000" b="1" dirty="0" smtClean="0"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703734" y="4077866"/>
            <a:ext cx="720080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1423814" y="4077866"/>
            <a:ext cx="93610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359918" y="4076067"/>
            <a:ext cx="1405675" cy="26423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764074" y="4076067"/>
            <a:ext cx="1440160" cy="26423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6392366" y="4077971"/>
            <a:ext cx="506152" cy="2623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6598865" y="4144864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b="1" dirty="0" smtClean="0">
                <a:latin typeface="+mn-ea"/>
              </a:rPr>
              <a:t>V</a:t>
            </a:r>
            <a:endParaRPr lang="ko-KR" altLang="en-US" sz="1000" b="1" dirty="0" smtClean="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703734" y="4319488"/>
            <a:ext cx="720080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1423814" y="4319488"/>
            <a:ext cx="93610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2359918" y="4322538"/>
            <a:ext cx="1405675" cy="25938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764074" y="4322538"/>
            <a:ext cx="1440160" cy="25938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6392366" y="4319593"/>
            <a:ext cx="506152" cy="2623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6598865" y="4386486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1726" y="3405113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36382" y="3429794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5204234" y="3622154"/>
            <a:ext cx="1188132" cy="19434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기기명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5204234" y="3818482"/>
            <a:ext cx="1188132" cy="25938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5204234" y="4076067"/>
            <a:ext cx="1188132" cy="26423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5204234" y="4322538"/>
            <a:ext cx="1188132" cy="25938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6176342" y="5210944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실행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960318" y="499492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⑪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242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모서리가 둥근 직사각형 140"/>
          <p:cNvSpPr/>
          <p:nvPr/>
        </p:nvSpPr>
        <p:spPr bwMode="auto">
          <a:xfrm>
            <a:off x="2503934" y="2330624"/>
            <a:ext cx="900100" cy="268983"/>
          </a:xfrm>
          <a:prstGeom prst="round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</a:pPr>
            <a:r>
              <a:rPr lang="ko-KR" altLang="en-US" sz="800" dirty="0" smtClean="0">
                <a:latin typeface="+mn-ea"/>
              </a:rPr>
              <a:t>업로드파일 조회</a:t>
            </a:r>
            <a:endParaRPr lang="ko-KR" altLang="en-US" sz="800" dirty="0">
              <a:latin typeface="+mn-ea"/>
            </a:endParaRPr>
          </a:p>
        </p:txBody>
      </p:sp>
      <p:sp>
        <p:nvSpPr>
          <p:cNvPr id="140" name="모서리가 둥근 직사각형 139"/>
          <p:cNvSpPr/>
          <p:nvPr/>
        </p:nvSpPr>
        <p:spPr bwMode="auto">
          <a:xfrm>
            <a:off x="1603834" y="2330624"/>
            <a:ext cx="900100" cy="26898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다운로드</a:t>
            </a: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703734" y="2330624"/>
            <a:ext cx="900100" cy="268983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업로드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84448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SCR_AMS_009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8-2.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특정파일 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다운로드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특정파일 다운로드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(AMS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ATM)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/>
              <a:t>1.</a:t>
            </a:r>
            <a:r>
              <a:rPr lang="ko-KR" altLang="en-US" dirty="0"/>
              <a:t>사업부 </a:t>
            </a:r>
            <a:r>
              <a:rPr lang="ko-KR" altLang="en-US" dirty="0" err="1"/>
              <a:t>선택시</a:t>
            </a:r>
            <a:r>
              <a:rPr lang="ko-KR" altLang="en-US" dirty="0"/>
              <a:t> 사업부 리스트 검색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사업부에 종속된 지사 리스트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제조사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제조사에 종속된 기종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기기번호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6.</a:t>
            </a:r>
            <a:r>
              <a:rPr lang="ko-KR" altLang="en-US" dirty="0" smtClean="0"/>
              <a:t>다</a:t>
            </a:r>
            <a:r>
              <a:rPr lang="ko-KR" altLang="en-US" dirty="0"/>
              <a:t>운</a:t>
            </a:r>
            <a:r>
              <a:rPr lang="ko-KR" altLang="en-US" dirty="0" smtClean="0"/>
              <a:t>로드 원하는 파일 등록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7.</a:t>
            </a:r>
            <a:r>
              <a:rPr lang="ko-KR" altLang="en-US" dirty="0" smtClean="0"/>
              <a:t>적용 원하는 </a:t>
            </a:r>
            <a:r>
              <a:rPr lang="ko-KR" altLang="en-US" dirty="0" err="1" smtClean="0"/>
              <a:t>기번에</a:t>
            </a:r>
            <a:r>
              <a:rPr lang="ko-KR" altLang="en-US" dirty="0" smtClean="0"/>
              <a:t> 대해서 </a:t>
            </a:r>
            <a:r>
              <a:rPr lang="en-US" altLang="ko-KR" dirty="0" smtClean="0"/>
              <a:t>Check</a:t>
            </a:r>
          </a:p>
          <a:p>
            <a:endParaRPr lang="en-US" altLang="ko-KR" dirty="0"/>
          </a:p>
          <a:p>
            <a:r>
              <a:rPr lang="en-US" altLang="ko-KR" dirty="0" smtClean="0"/>
              <a:t>7-1. Check</a:t>
            </a:r>
            <a:r>
              <a:rPr lang="ko-KR" altLang="en-US" dirty="0" smtClean="0"/>
              <a:t>된 </a:t>
            </a:r>
            <a:r>
              <a:rPr lang="ko-KR" altLang="en-US" dirty="0" err="1" smtClean="0"/>
              <a:t>기번에</a:t>
            </a:r>
            <a:r>
              <a:rPr lang="ko-KR" altLang="en-US" dirty="0" smtClean="0"/>
              <a:t> 대해서 등록된 파일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Download </a:t>
            </a:r>
            <a:r>
              <a:rPr lang="ko-KR" altLang="en-US" dirty="0" smtClean="0"/>
              <a:t>요청 처리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703734" y="2565698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3734" y="2565698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사업부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6317318" y="2277666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조회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3368030" y="2565698"/>
            <a:ext cx="81009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지사</a:t>
            </a:r>
          </a:p>
        </p:txBody>
      </p:sp>
      <p:sp>
        <p:nvSpPr>
          <p:cNvPr id="99" name="직사각형 98"/>
          <p:cNvSpPr/>
          <p:nvPr/>
        </p:nvSpPr>
        <p:spPr bwMode="auto">
          <a:xfrm>
            <a:off x="1639838" y="2621509"/>
            <a:ext cx="1440160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3079998" y="2621510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6" name="순서도: 병합 105"/>
          <p:cNvSpPr/>
          <p:nvPr/>
        </p:nvSpPr>
        <p:spPr bwMode="auto">
          <a:xfrm>
            <a:off x="3134004" y="2670419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03734" y="3141762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232126" y="2618656"/>
            <a:ext cx="1440160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5672286" y="2618657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3" name="순서도: 병합 72"/>
          <p:cNvSpPr/>
          <p:nvPr/>
        </p:nvSpPr>
        <p:spPr bwMode="auto">
          <a:xfrm>
            <a:off x="5726292" y="2667566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703734" y="2853730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03734" y="2853730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제조사</a:t>
            </a:r>
          </a:p>
        </p:txBody>
      </p:sp>
      <p:sp>
        <p:nvSpPr>
          <p:cNvPr id="76" name="직사각형 75"/>
          <p:cNvSpPr/>
          <p:nvPr/>
        </p:nvSpPr>
        <p:spPr bwMode="auto">
          <a:xfrm>
            <a:off x="2719958" y="2853730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기종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1639838" y="2909541"/>
            <a:ext cx="828092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431926" y="2909542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9" name="순서도: 병합 78"/>
          <p:cNvSpPr/>
          <p:nvPr/>
        </p:nvSpPr>
        <p:spPr bwMode="auto">
          <a:xfrm>
            <a:off x="2485932" y="2958451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512046" y="2906687"/>
            <a:ext cx="720080" cy="19030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4232126" y="2906689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2" name="순서도: 병합 81"/>
          <p:cNvSpPr/>
          <p:nvPr/>
        </p:nvSpPr>
        <p:spPr bwMode="auto">
          <a:xfrm>
            <a:off x="4286132" y="2955598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4880198" y="2853730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110" name="직사각형 109"/>
          <p:cNvSpPr/>
          <p:nvPr/>
        </p:nvSpPr>
        <p:spPr bwMode="auto">
          <a:xfrm>
            <a:off x="5600278" y="2906687"/>
            <a:ext cx="720080" cy="19030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703734" y="3141762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112" name="직사각형 111"/>
          <p:cNvSpPr/>
          <p:nvPr/>
        </p:nvSpPr>
        <p:spPr bwMode="auto">
          <a:xfrm>
            <a:off x="1639838" y="3194720"/>
            <a:ext cx="5184574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1, </a:t>
            </a: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2, </a:t>
            </a: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3, </a:t>
            </a: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4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351806" y="2349674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016102" y="2349674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351806" y="2685033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016102" y="2709714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351806" y="2973065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104334" y="206164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03734" y="5037187"/>
            <a:ext cx="6192688" cy="35202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1279798" y="5105028"/>
            <a:ext cx="1674186" cy="2216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파일경로정보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85732" y="5118943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ATM </a:t>
            </a:r>
            <a:r>
              <a:rPr lang="ko-KR" altLang="en-US" sz="800" dirty="0" smtClean="0"/>
              <a:t>경로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 bwMode="auto">
          <a:xfrm>
            <a:off x="3458040" y="5105028"/>
            <a:ext cx="1422158" cy="2216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File Name.</a:t>
            </a:r>
            <a:r>
              <a:rPr lang="ko-KR" altLang="en-US" sz="800" dirty="0" err="1" smtClean="0">
                <a:latin typeface="+mn-ea"/>
              </a:rPr>
              <a:t>확장자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007990" y="5118943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파일</a:t>
            </a:r>
            <a:r>
              <a:rPr lang="ko-KR" altLang="en-US" sz="800" dirty="0"/>
              <a:t>명</a:t>
            </a:r>
          </a:p>
        </p:txBody>
      </p:sp>
      <p:sp>
        <p:nvSpPr>
          <p:cNvPr id="124" name="직사각형 123"/>
          <p:cNvSpPr/>
          <p:nvPr/>
        </p:nvSpPr>
        <p:spPr bwMode="auto">
          <a:xfrm>
            <a:off x="5240238" y="5155679"/>
            <a:ext cx="651111" cy="14632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파일선택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024214" y="494196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703734" y="3619947"/>
            <a:ext cx="720080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NO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1423814" y="3619947"/>
            <a:ext cx="936104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159" name="직사각형 158"/>
          <p:cNvSpPr/>
          <p:nvPr/>
        </p:nvSpPr>
        <p:spPr bwMode="auto">
          <a:xfrm>
            <a:off x="2359918" y="3622154"/>
            <a:ext cx="1405675" cy="19434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제조사</a:t>
            </a:r>
          </a:p>
        </p:txBody>
      </p:sp>
      <p:sp>
        <p:nvSpPr>
          <p:cNvPr id="160" name="직사각형 159"/>
          <p:cNvSpPr/>
          <p:nvPr/>
        </p:nvSpPr>
        <p:spPr bwMode="auto">
          <a:xfrm>
            <a:off x="3764074" y="3622154"/>
            <a:ext cx="1440160" cy="19434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기종</a:t>
            </a:r>
          </a:p>
        </p:txBody>
      </p:sp>
      <p:sp>
        <p:nvSpPr>
          <p:cNvPr id="161" name="직사각형 160"/>
          <p:cNvSpPr/>
          <p:nvPr/>
        </p:nvSpPr>
        <p:spPr bwMode="auto">
          <a:xfrm>
            <a:off x="703734" y="3815432"/>
            <a:ext cx="720080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1423814" y="3815432"/>
            <a:ext cx="93610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2359918" y="3818482"/>
            <a:ext cx="1405675" cy="25938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3764074" y="3818482"/>
            <a:ext cx="1440160" cy="25938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6392366" y="3619947"/>
            <a:ext cx="506152" cy="19655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6392366" y="3815537"/>
            <a:ext cx="506152" cy="2623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6589340" y="3656881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68" name="직사각형 167"/>
          <p:cNvSpPr/>
          <p:nvPr/>
        </p:nvSpPr>
        <p:spPr bwMode="auto">
          <a:xfrm>
            <a:off x="6598865" y="3882430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b="1" dirty="0" smtClean="0">
                <a:latin typeface="+mn-ea"/>
              </a:rPr>
              <a:t>V</a:t>
            </a:r>
            <a:endParaRPr lang="ko-KR" altLang="en-US" sz="1000" b="1" dirty="0" smtClean="0">
              <a:latin typeface="+mn-ea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703734" y="4077866"/>
            <a:ext cx="720080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1423814" y="4077866"/>
            <a:ext cx="93610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71" name="직사각형 170"/>
          <p:cNvSpPr/>
          <p:nvPr/>
        </p:nvSpPr>
        <p:spPr bwMode="auto">
          <a:xfrm>
            <a:off x="2359918" y="4076067"/>
            <a:ext cx="1405675" cy="26423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3764074" y="4076067"/>
            <a:ext cx="1440160" cy="26423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3" name="직사각형 172"/>
          <p:cNvSpPr/>
          <p:nvPr/>
        </p:nvSpPr>
        <p:spPr bwMode="auto">
          <a:xfrm>
            <a:off x="6392366" y="4077971"/>
            <a:ext cx="506152" cy="2623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4" name="직사각형 173"/>
          <p:cNvSpPr/>
          <p:nvPr/>
        </p:nvSpPr>
        <p:spPr bwMode="auto">
          <a:xfrm>
            <a:off x="6598865" y="4144864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b="1" dirty="0" smtClean="0">
                <a:latin typeface="+mn-ea"/>
              </a:rPr>
              <a:t>V</a:t>
            </a:r>
            <a:endParaRPr lang="ko-KR" altLang="en-US" sz="1000" b="1" dirty="0" smtClean="0">
              <a:latin typeface="+mn-ea"/>
            </a:endParaRPr>
          </a:p>
        </p:txBody>
      </p:sp>
      <p:sp>
        <p:nvSpPr>
          <p:cNvPr id="175" name="직사각형 174"/>
          <p:cNvSpPr/>
          <p:nvPr/>
        </p:nvSpPr>
        <p:spPr bwMode="auto">
          <a:xfrm>
            <a:off x="703734" y="4319488"/>
            <a:ext cx="720080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77" name="직사각형 176"/>
          <p:cNvSpPr/>
          <p:nvPr/>
        </p:nvSpPr>
        <p:spPr bwMode="auto">
          <a:xfrm>
            <a:off x="1423814" y="4319488"/>
            <a:ext cx="93610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2359918" y="4322538"/>
            <a:ext cx="1405675" cy="25938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3764074" y="4322538"/>
            <a:ext cx="1440160" cy="25938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6392366" y="4319593"/>
            <a:ext cx="506152" cy="2623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81" name="직사각형 180"/>
          <p:cNvSpPr/>
          <p:nvPr/>
        </p:nvSpPr>
        <p:spPr bwMode="auto">
          <a:xfrm>
            <a:off x="6598865" y="4386486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631726" y="3405113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536382" y="3429794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5204234" y="3622154"/>
            <a:ext cx="1188132" cy="19434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기기명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85" name="직사각형 184"/>
          <p:cNvSpPr/>
          <p:nvPr/>
        </p:nvSpPr>
        <p:spPr bwMode="auto">
          <a:xfrm>
            <a:off x="5204234" y="3818482"/>
            <a:ext cx="1188132" cy="25938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86" name="직사각형 185"/>
          <p:cNvSpPr/>
          <p:nvPr/>
        </p:nvSpPr>
        <p:spPr bwMode="auto">
          <a:xfrm>
            <a:off x="5204234" y="4076067"/>
            <a:ext cx="1188132" cy="26423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87" name="직사각형 186"/>
          <p:cNvSpPr/>
          <p:nvPr/>
        </p:nvSpPr>
        <p:spPr bwMode="auto">
          <a:xfrm>
            <a:off x="5204234" y="4322538"/>
            <a:ext cx="1188132" cy="25938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6173303" y="5116413"/>
            <a:ext cx="651110" cy="18558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smtClean="0">
                <a:latin typeface="+mn-ea"/>
              </a:rPr>
              <a:t>다운로드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957279" y="4900389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⑦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02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모서리가 둥근 직사각형 140"/>
          <p:cNvSpPr/>
          <p:nvPr/>
        </p:nvSpPr>
        <p:spPr bwMode="auto">
          <a:xfrm>
            <a:off x="2503934" y="2325290"/>
            <a:ext cx="900100" cy="26898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업로드파일 조회</a:t>
            </a:r>
          </a:p>
        </p:txBody>
      </p:sp>
      <p:sp>
        <p:nvSpPr>
          <p:cNvPr id="140" name="모서리가 둥근 직사각형 139"/>
          <p:cNvSpPr/>
          <p:nvPr/>
        </p:nvSpPr>
        <p:spPr bwMode="auto">
          <a:xfrm>
            <a:off x="1603834" y="2325290"/>
            <a:ext cx="900100" cy="268983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다운로드</a:t>
            </a: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703734" y="2325290"/>
            <a:ext cx="900100" cy="268983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업로드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40162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SCR_AMS_010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8-3.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특정파일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다운로드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AMS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서버에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업로드된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ATM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특정파일을 운영자 개인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다운로드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/>
              <a:t>1.</a:t>
            </a:r>
            <a:r>
              <a:rPr lang="ko-KR" altLang="en-US" dirty="0"/>
              <a:t>사업부 </a:t>
            </a:r>
            <a:r>
              <a:rPr lang="ko-KR" altLang="en-US" dirty="0" err="1"/>
              <a:t>선택시</a:t>
            </a:r>
            <a:r>
              <a:rPr lang="ko-KR" altLang="en-US" dirty="0"/>
              <a:t> 사업부 리스트 검색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사업부에 종속된 지사 리스트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제조사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제조사에 종속된 기종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기기번호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6.</a:t>
            </a:r>
            <a:r>
              <a:rPr lang="ko-KR" altLang="en-US" dirty="0" err="1" smtClean="0"/>
              <a:t>업로드된</a:t>
            </a:r>
            <a:r>
              <a:rPr lang="ko-KR" altLang="en-US" dirty="0" smtClean="0"/>
              <a:t> 파일명 클릭하여 운영자 개인</a:t>
            </a:r>
            <a:r>
              <a:rPr lang="en-US" altLang="ko-KR" dirty="0" smtClean="0"/>
              <a:t>PC</a:t>
            </a:r>
            <a:r>
              <a:rPr lang="ko-KR" altLang="en-US" dirty="0" smtClean="0"/>
              <a:t>환경에 파일 </a:t>
            </a:r>
            <a:r>
              <a:rPr lang="en-US" altLang="ko-KR" dirty="0" smtClean="0"/>
              <a:t>Download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7.</a:t>
            </a:r>
            <a:r>
              <a:rPr lang="ko-KR" altLang="en-US" dirty="0" smtClean="0"/>
              <a:t>파일 삭제 원하는 </a:t>
            </a:r>
            <a:r>
              <a:rPr lang="ko-KR" altLang="en-US" dirty="0" err="1" smtClean="0"/>
              <a:t>기번에</a:t>
            </a:r>
            <a:r>
              <a:rPr lang="ko-KR" altLang="en-US" dirty="0" smtClean="0"/>
              <a:t> 대해서 </a:t>
            </a:r>
            <a:r>
              <a:rPr lang="en-US" altLang="ko-KR" dirty="0" smtClean="0"/>
              <a:t>Check</a:t>
            </a:r>
          </a:p>
          <a:p>
            <a:endParaRPr lang="en-US" altLang="ko-KR" dirty="0"/>
          </a:p>
          <a:p>
            <a:r>
              <a:rPr lang="en-US" altLang="ko-KR" dirty="0" smtClean="0"/>
              <a:t>7-1. Check</a:t>
            </a:r>
            <a:r>
              <a:rPr lang="ko-KR" altLang="en-US" dirty="0" smtClean="0"/>
              <a:t>된 </a:t>
            </a:r>
            <a:r>
              <a:rPr lang="ko-KR" altLang="en-US" dirty="0" err="1" smtClean="0"/>
              <a:t>기번에</a:t>
            </a:r>
            <a:r>
              <a:rPr lang="ko-KR" altLang="en-US" dirty="0" smtClean="0"/>
              <a:t> 대해서 </a:t>
            </a:r>
            <a:r>
              <a:rPr lang="ko-KR" altLang="en-US" dirty="0" err="1" smtClean="0"/>
              <a:t>업로드되어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AMS</a:t>
            </a:r>
            <a:r>
              <a:rPr lang="ko-KR" altLang="en-US" dirty="0" smtClean="0"/>
              <a:t>서버상의 파일 삭제 처리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703734" y="2565698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3734" y="2565698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사업부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6317318" y="2277666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조회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3368030" y="2565698"/>
            <a:ext cx="81009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지사</a:t>
            </a:r>
          </a:p>
        </p:txBody>
      </p:sp>
      <p:sp>
        <p:nvSpPr>
          <p:cNvPr id="99" name="직사각형 98"/>
          <p:cNvSpPr/>
          <p:nvPr/>
        </p:nvSpPr>
        <p:spPr bwMode="auto">
          <a:xfrm>
            <a:off x="1639838" y="2621509"/>
            <a:ext cx="1440160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3079998" y="2621510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6" name="순서도: 병합 105"/>
          <p:cNvSpPr/>
          <p:nvPr/>
        </p:nvSpPr>
        <p:spPr bwMode="auto">
          <a:xfrm>
            <a:off x="3134004" y="2670419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03734" y="3141762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232126" y="2618656"/>
            <a:ext cx="1440160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5672286" y="2618657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3" name="순서도: 병합 72"/>
          <p:cNvSpPr/>
          <p:nvPr/>
        </p:nvSpPr>
        <p:spPr bwMode="auto">
          <a:xfrm>
            <a:off x="5726292" y="2667566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703734" y="2853730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03734" y="2853730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제조사</a:t>
            </a:r>
          </a:p>
        </p:txBody>
      </p:sp>
      <p:sp>
        <p:nvSpPr>
          <p:cNvPr id="76" name="직사각형 75"/>
          <p:cNvSpPr/>
          <p:nvPr/>
        </p:nvSpPr>
        <p:spPr bwMode="auto">
          <a:xfrm>
            <a:off x="2719958" y="2853730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기종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1639838" y="2909541"/>
            <a:ext cx="828092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431926" y="2909542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9" name="순서도: 병합 78"/>
          <p:cNvSpPr/>
          <p:nvPr/>
        </p:nvSpPr>
        <p:spPr bwMode="auto">
          <a:xfrm>
            <a:off x="2485932" y="2958451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512046" y="2906687"/>
            <a:ext cx="720080" cy="19030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4232126" y="2906689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2" name="순서도: 병합 81"/>
          <p:cNvSpPr/>
          <p:nvPr/>
        </p:nvSpPr>
        <p:spPr bwMode="auto">
          <a:xfrm>
            <a:off x="4286132" y="2955598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4880198" y="2853730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110" name="직사각형 109"/>
          <p:cNvSpPr/>
          <p:nvPr/>
        </p:nvSpPr>
        <p:spPr bwMode="auto">
          <a:xfrm>
            <a:off x="5600278" y="2906687"/>
            <a:ext cx="720080" cy="19030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703734" y="3141762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112" name="직사각형 111"/>
          <p:cNvSpPr/>
          <p:nvPr/>
        </p:nvSpPr>
        <p:spPr bwMode="auto">
          <a:xfrm>
            <a:off x="1639838" y="3194720"/>
            <a:ext cx="5184574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1, </a:t>
            </a: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2, </a:t>
            </a: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3, </a:t>
            </a: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4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703734" y="4019921"/>
            <a:ext cx="331440" cy="2019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NO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031814" y="4021064"/>
            <a:ext cx="968064" cy="20081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1999878" y="4021063"/>
            <a:ext cx="1368152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>
                <a:latin typeface="+mn-ea"/>
              </a:rPr>
              <a:t>제조사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703734" y="4215408"/>
            <a:ext cx="331440" cy="196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1031814" y="4216202"/>
            <a:ext cx="968064" cy="19548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1999878" y="4216202"/>
            <a:ext cx="1368152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703734" y="4404345"/>
            <a:ext cx="331440" cy="196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031814" y="4405139"/>
            <a:ext cx="968064" cy="19548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1999878" y="4405139"/>
            <a:ext cx="1368152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703734" y="4595986"/>
            <a:ext cx="331440" cy="196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1031814" y="4596780"/>
            <a:ext cx="968064" cy="19548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1999878" y="4596780"/>
            <a:ext cx="1368152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3368030" y="4019922"/>
            <a:ext cx="1080120" cy="1962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>
                <a:latin typeface="+mn-ea"/>
              </a:rPr>
              <a:t>기종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3368030" y="4220620"/>
            <a:ext cx="1080120" cy="17993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3368030" y="4400550"/>
            <a:ext cx="1080120" cy="2000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3368030" y="4601198"/>
            <a:ext cx="1080120" cy="19106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448149" y="4019921"/>
            <a:ext cx="1008113" cy="21870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>
                <a:latin typeface="+mn-ea"/>
              </a:rPr>
              <a:t>기기명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448149" y="4221474"/>
            <a:ext cx="1008113" cy="1902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4448149" y="4404124"/>
            <a:ext cx="1008113" cy="19650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4448149" y="4602468"/>
            <a:ext cx="1008113" cy="189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5456263" y="4017739"/>
            <a:ext cx="1188132" cy="2113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>
                <a:latin typeface="+mn-ea"/>
              </a:rPr>
              <a:t>파일명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5456263" y="4219574"/>
            <a:ext cx="1188132" cy="192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u="sng" dirty="0" smtClean="0">
                <a:latin typeface="+mn-ea"/>
              </a:rPr>
              <a:t>FileName.exe</a:t>
            </a:r>
            <a:endParaRPr lang="ko-KR" altLang="en-US" sz="800" u="sng" dirty="0" smtClean="0"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5456263" y="4402163"/>
            <a:ext cx="118813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5456263" y="4600574"/>
            <a:ext cx="1188132" cy="19169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6644394" y="4015383"/>
            <a:ext cx="252028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6644394" y="4216202"/>
            <a:ext cx="252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6644394" y="4405139"/>
            <a:ext cx="252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6644394" y="4596780"/>
            <a:ext cx="252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6733356" y="4072186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6730360" y="4263963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6733356" y="4451412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6730360" y="4648250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351806" y="2349674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016102" y="2349674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351806" y="2685033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016102" y="2709714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351806" y="2973065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104334" y="206164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510268" y="4072186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680398" y="393385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6317318" y="3738736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삭</a:t>
            </a:r>
            <a:r>
              <a:rPr lang="ko-KR" altLang="en-US" sz="1000" dirty="0">
                <a:latin typeface="+mn-ea"/>
              </a:rPr>
              <a:t>제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104334" y="357381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⑦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903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086992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배포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SCR_AMS_011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배포그룹 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배포그룹</a:t>
            </a:r>
            <a:r>
              <a:rPr lang="ko-KR" altLang="en-US" dirty="0" err="1"/>
              <a:t>명</a:t>
            </a:r>
            <a:r>
              <a:rPr lang="ko-KR" altLang="en-US" dirty="0" smtClean="0"/>
              <a:t> 조회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배포그룹 신규추가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팝업에서 배포그룹 입력 후 저장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3.</a:t>
            </a:r>
            <a:r>
              <a:rPr lang="ko-KR" altLang="en-US" dirty="0" err="1" smtClean="0"/>
              <a:t>배포그룹명</a:t>
            </a:r>
            <a:r>
              <a:rPr lang="ko-KR" altLang="en-US" dirty="0" smtClean="0"/>
              <a:t> 수정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해당 배포그룹 삭제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삭제시</a:t>
            </a:r>
            <a:r>
              <a:rPr lang="ko-KR" altLang="en-US" dirty="0" smtClean="0"/>
              <a:t> 그룹에 </a:t>
            </a:r>
            <a:r>
              <a:rPr lang="ko-KR" altLang="en-US" dirty="0" err="1" smtClean="0"/>
              <a:t>기등록된</a:t>
            </a:r>
            <a:r>
              <a:rPr lang="ko-KR" altLang="en-US" dirty="0" smtClean="0"/>
              <a:t> 기기의 그룹정보도 삭제처리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703734" y="2349674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3734" y="2349674"/>
            <a:ext cx="936104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err="1" smtClean="0">
                <a:latin typeface="+mn-ea"/>
              </a:rPr>
              <a:t>배포그룹</a:t>
            </a:r>
            <a:r>
              <a:rPr lang="ko-KR" altLang="en-US" sz="1000" dirty="0" err="1">
                <a:latin typeface="+mn-ea"/>
              </a:rPr>
              <a:t>명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711846" y="2389634"/>
            <a:ext cx="1080120" cy="2095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816302" y="2389634"/>
            <a:ext cx="1008112" cy="2095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조회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739738" y="3125416"/>
            <a:ext cx="360040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NO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099778" y="3125416"/>
            <a:ext cx="1188132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배포그룹코드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2287910" y="3125416"/>
            <a:ext cx="1296144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배포그룹명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584054" y="3125416"/>
            <a:ext cx="1267569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프로그램</a:t>
            </a:r>
            <a:r>
              <a:rPr lang="ko-KR" altLang="en-US" sz="800" dirty="0" err="1">
                <a:latin typeface="+mn-ea"/>
              </a:rPr>
              <a:t>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844194" y="3125416"/>
            <a:ext cx="828092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등록</a:t>
            </a:r>
            <a:r>
              <a:rPr lang="ko-KR" altLang="en-US" sz="800" dirty="0">
                <a:latin typeface="+mn-ea"/>
              </a:rPr>
              <a:t>자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739738" y="3320902"/>
            <a:ext cx="36004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dirty="0" smtClean="0">
                <a:latin typeface="+mn-ea"/>
              </a:rPr>
              <a:t>1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099778" y="3320902"/>
            <a:ext cx="118813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287910" y="3320902"/>
            <a:ext cx="129614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584054" y="3320902"/>
            <a:ext cx="126756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844194" y="3320902"/>
            <a:ext cx="82809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739738" y="3509839"/>
            <a:ext cx="36004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dirty="0" smtClean="0">
                <a:latin typeface="+mn-ea"/>
              </a:rPr>
              <a:t>2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099778" y="3509839"/>
            <a:ext cx="118813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287910" y="3509839"/>
            <a:ext cx="129614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584054" y="3509839"/>
            <a:ext cx="126756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4844194" y="3509839"/>
            <a:ext cx="82809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739738" y="3701480"/>
            <a:ext cx="36004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dirty="0" smtClean="0">
                <a:latin typeface="+mn-ea"/>
              </a:rPr>
              <a:t>3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1099778" y="3701480"/>
            <a:ext cx="118813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287910" y="3701480"/>
            <a:ext cx="129614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584054" y="3701480"/>
            <a:ext cx="126756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844194" y="3701480"/>
            <a:ext cx="82809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739738" y="3898454"/>
            <a:ext cx="36004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dirty="0" smtClean="0">
                <a:latin typeface="+mn-ea"/>
              </a:rPr>
              <a:t>4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099778" y="3898454"/>
            <a:ext cx="118813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287910" y="3898454"/>
            <a:ext cx="129614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3584054" y="3898454"/>
            <a:ext cx="126756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4844194" y="3898454"/>
            <a:ext cx="82809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739738" y="4095428"/>
            <a:ext cx="36004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dirty="0" smtClean="0">
                <a:latin typeface="+mn-ea"/>
              </a:rPr>
              <a:t>5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099778" y="4095428"/>
            <a:ext cx="118813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287910" y="4095428"/>
            <a:ext cx="129614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584054" y="4095428"/>
            <a:ext cx="126756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4844194" y="4095428"/>
            <a:ext cx="82809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5672286" y="3125416"/>
            <a:ext cx="1188132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그룹관리</a:t>
            </a:r>
          </a:p>
        </p:txBody>
      </p:sp>
      <p:sp>
        <p:nvSpPr>
          <p:cNvPr id="151" name="직사각형 150"/>
          <p:cNvSpPr/>
          <p:nvPr/>
        </p:nvSpPr>
        <p:spPr bwMode="auto">
          <a:xfrm>
            <a:off x="5672286" y="3320902"/>
            <a:ext cx="118813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5672286" y="3509839"/>
            <a:ext cx="118813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5672286" y="3701480"/>
            <a:ext cx="118813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5672286" y="3898454"/>
            <a:ext cx="118813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5672286" y="4095428"/>
            <a:ext cx="118813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5708290" y="3341441"/>
            <a:ext cx="486054" cy="145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수정</a:t>
            </a:r>
          </a:p>
        </p:txBody>
      </p:sp>
      <p:sp>
        <p:nvSpPr>
          <p:cNvPr id="158" name="직사각형 157"/>
          <p:cNvSpPr/>
          <p:nvPr/>
        </p:nvSpPr>
        <p:spPr bwMode="auto">
          <a:xfrm>
            <a:off x="6337312" y="3341440"/>
            <a:ext cx="486054" cy="145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삭제</a:t>
            </a:r>
          </a:p>
        </p:txBody>
      </p:sp>
      <p:sp>
        <p:nvSpPr>
          <p:cNvPr id="159" name="직사각형 158"/>
          <p:cNvSpPr/>
          <p:nvPr/>
        </p:nvSpPr>
        <p:spPr bwMode="auto">
          <a:xfrm>
            <a:off x="5708290" y="3536926"/>
            <a:ext cx="486054" cy="145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수정</a:t>
            </a:r>
          </a:p>
        </p:txBody>
      </p:sp>
      <p:sp>
        <p:nvSpPr>
          <p:cNvPr id="160" name="직사각형 159"/>
          <p:cNvSpPr/>
          <p:nvPr/>
        </p:nvSpPr>
        <p:spPr bwMode="auto">
          <a:xfrm>
            <a:off x="6337312" y="3536925"/>
            <a:ext cx="486054" cy="145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삭제</a:t>
            </a:r>
          </a:p>
        </p:txBody>
      </p:sp>
      <p:sp>
        <p:nvSpPr>
          <p:cNvPr id="161" name="직사각형 160"/>
          <p:cNvSpPr/>
          <p:nvPr/>
        </p:nvSpPr>
        <p:spPr bwMode="auto">
          <a:xfrm>
            <a:off x="5708290" y="3720531"/>
            <a:ext cx="486054" cy="145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수정</a:t>
            </a:r>
          </a:p>
        </p:txBody>
      </p:sp>
      <p:sp>
        <p:nvSpPr>
          <p:cNvPr id="162" name="직사각형 161"/>
          <p:cNvSpPr/>
          <p:nvPr/>
        </p:nvSpPr>
        <p:spPr bwMode="auto">
          <a:xfrm>
            <a:off x="6337312" y="3720530"/>
            <a:ext cx="486054" cy="145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삭제</a:t>
            </a:r>
          </a:p>
        </p:txBody>
      </p:sp>
      <p:sp>
        <p:nvSpPr>
          <p:cNvPr id="163" name="직사각형 162"/>
          <p:cNvSpPr/>
          <p:nvPr/>
        </p:nvSpPr>
        <p:spPr bwMode="auto">
          <a:xfrm>
            <a:off x="5708290" y="3920556"/>
            <a:ext cx="486054" cy="145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수정</a:t>
            </a:r>
          </a:p>
        </p:txBody>
      </p:sp>
      <p:sp>
        <p:nvSpPr>
          <p:cNvPr id="164" name="직사각형 163"/>
          <p:cNvSpPr/>
          <p:nvPr/>
        </p:nvSpPr>
        <p:spPr bwMode="auto">
          <a:xfrm>
            <a:off x="6337312" y="3920555"/>
            <a:ext cx="486054" cy="145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삭제</a:t>
            </a:r>
          </a:p>
        </p:txBody>
      </p:sp>
      <p:sp>
        <p:nvSpPr>
          <p:cNvPr id="165" name="직사각형 164"/>
          <p:cNvSpPr/>
          <p:nvPr/>
        </p:nvSpPr>
        <p:spPr bwMode="auto">
          <a:xfrm>
            <a:off x="5708290" y="4124004"/>
            <a:ext cx="486054" cy="145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수정</a:t>
            </a:r>
          </a:p>
        </p:txBody>
      </p:sp>
      <p:sp>
        <p:nvSpPr>
          <p:cNvPr id="166" name="직사각형 165"/>
          <p:cNvSpPr/>
          <p:nvPr/>
        </p:nvSpPr>
        <p:spPr bwMode="auto">
          <a:xfrm>
            <a:off x="6337312" y="4124003"/>
            <a:ext cx="486054" cy="145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삭제</a:t>
            </a:r>
          </a:p>
        </p:txBody>
      </p:sp>
      <p:sp>
        <p:nvSpPr>
          <p:cNvPr id="167" name="직사각형 166"/>
          <p:cNvSpPr/>
          <p:nvPr/>
        </p:nvSpPr>
        <p:spPr bwMode="auto">
          <a:xfrm>
            <a:off x="5816302" y="2860204"/>
            <a:ext cx="1008112" cy="2095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그룹추</a:t>
            </a:r>
            <a:r>
              <a:rPr lang="ko-KR" altLang="en-US" sz="1000" dirty="0">
                <a:latin typeface="+mn-ea"/>
              </a:rPr>
              <a:t>가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287910" y="4653930"/>
            <a:ext cx="2880320" cy="11521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287910" y="4509914"/>
            <a:ext cx="2880320" cy="1440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024214" y="4509914"/>
            <a:ext cx="144016" cy="1440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0306" y="4428381"/>
            <a:ext cx="14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x</a:t>
            </a:r>
            <a:endParaRPr lang="ko-KR" altLang="en-US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287910" y="462373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배포그룹 추가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 bwMode="auto">
          <a:xfrm>
            <a:off x="3128764" y="4972045"/>
            <a:ext cx="1338436" cy="1440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079998" y="4913759"/>
            <a:ext cx="2016224" cy="25412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00" name="직사각형 199"/>
          <p:cNvSpPr/>
          <p:nvPr/>
        </p:nvSpPr>
        <p:spPr bwMode="auto">
          <a:xfrm>
            <a:off x="3152006" y="5374011"/>
            <a:ext cx="486054" cy="145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저장</a:t>
            </a:r>
          </a:p>
        </p:txBody>
      </p:sp>
      <p:sp>
        <p:nvSpPr>
          <p:cNvPr id="201" name="직사각형 200"/>
          <p:cNvSpPr/>
          <p:nvPr/>
        </p:nvSpPr>
        <p:spPr bwMode="auto">
          <a:xfrm>
            <a:off x="3781028" y="5374010"/>
            <a:ext cx="486054" cy="145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취소</a:t>
            </a:r>
          </a:p>
        </p:txBody>
      </p:sp>
      <p:sp>
        <p:nvSpPr>
          <p:cNvPr id="203" name="직사각형 202"/>
          <p:cNvSpPr/>
          <p:nvPr/>
        </p:nvSpPr>
        <p:spPr bwMode="auto">
          <a:xfrm>
            <a:off x="2359918" y="4917579"/>
            <a:ext cx="720080" cy="25449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cxnSp>
        <p:nvCxnSpPr>
          <p:cNvPr id="71" name="구부러진 연결선 70"/>
          <p:cNvCxnSpPr>
            <a:stCxn id="167" idx="1"/>
            <a:endCxn id="10" idx="0"/>
          </p:cNvCxnSpPr>
          <p:nvPr/>
        </p:nvCxnSpPr>
        <p:spPr>
          <a:xfrm rot="10800000" flipV="1">
            <a:off x="3728070" y="2964978"/>
            <a:ext cx="2088232" cy="1544935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/>
          <p:cNvSpPr/>
          <p:nvPr/>
        </p:nvSpPr>
        <p:spPr bwMode="auto">
          <a:xfrm>
            <a:off x="4520158" y="4970537"/>
            <a:ext cx="542156" cy="1455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중복확인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31343" y="491908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배포그룹명</a:t>
            </a:r>
            <a:endParaRPr lang="ko-KR" alt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5600278" y="2197273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600278" y="2637706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71886" y="4341217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528270" y="3117081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608390" y="3117081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460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04856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배포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SCR_AMS_012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배포기기 등록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배포그룹</a:t>
            </a:r>
            <a:r>
              <a:rPr lang="ko-KR" altLang="en-US" dirty="0" err="1"/>
              <a:t>명</a:t>
            </a:r>
            <a:r>
              <a:rPr lang="ko-KR" altLang="en-US" dirty="0" smtClean="0"/>
              <a:t> 조회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배포대상기기 추가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팝업에서 제조사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기번으로</a:t>
            </a:r>
            <a:r>
              <a:rPr lang="ko-KR" altLang="en-US" dirty="0" smtClean="0"/>
              <a:t> 기기 조회 후 결과 선택 저장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배포대상 기기 삭제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기기 리스트에서 삭제대상 기기 </a:t>
            </a:r>
            <a:r>
              <a:rPr lang="en-US" altLang="ko-KR" dirty="0" smtClean="0"/>
              <a:t>Check </a:t>
            </a:r>
            <a:r>
              <a:rPr lang="ko-KR" altLang="en-US" dirty="0" smtClean="0"/>
              <a:t>후 삭제 버튼 클릭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 bwMode="auto">
          <a:xfrm>
            <a:off x="703734" y="2349674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3734" y="2349674"/>
            <a:ext cx="936104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err="1" smtClean="0">
                <a:latin typeface="+mn-ea"/>
              </a:rPr>
              <a:t>배포그룹</a:t>
            </a:r>
            <a:r>
              <a:rPr lang="ko-KR" altLang="en-US" sz="1000" dirty="0" err="1">
                <a:latin typeface="+mn-ea"/>
              </a:rPr>
              <a:t>명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816302" y="2389634"/>
            <a:ext cx="1008112" cy="2095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조회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703734" y="3125416"/>
            <a:ext cx="720080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dirty="0" smtClean="0">
                <a:latin typeface="+mn-ea"/>
              </a:rPr>
              <a:t>NO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423814" y="3125416"/>
            <a:ext cx="936104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기기번호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2359918" y="3125416"/>
            <a:ext cx="1296144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제조사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3656062" y="3125416"/>
            <a:ext cx="1224136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기종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4880198" y="3125416"/>
            <a:ext cx="828092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err="1" smtClean="0">
                <a:latin typeface="+mn-ea"/>
              </a:rPr>
              <a:t>기기명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703734" y="3320902"/>
            <a:ext cx="72008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dirty="0" smtClean="0">
                <a:latin typeface="+mn-ea"/>
              </a:rPr>
              <a:t>1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23814" y="3320902"/>
            <a:ext cx="93610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359918" y="3320902"/>
            <a:ext cx="129614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656062" y="3320902"/>
            <a:ext cx="1224136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880198" y="3320902"/>
            <a:ext cx="82809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703734" y="3509839"/>
            <a:ext cx="72008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dirty="0" smtClean="0">
                <a:latin typeface="+mn-ea"/>
              </a:rPr>
              <a:t>2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423814" y="3509839"/>
            <a:ext cx="93610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359918" y="3509839"/>
            <a:ext cx="129614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656062" y="3509839"/>
            <a:ext cx="1224136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4880198" y="3509839"/>
            <a:ext cx="82809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703734" y="3701480"/>
            <a:ext cx="72008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dirty="0" smtClean="0">
                <a:latin typeface="+mn-ea"/>
              </a:rPr>
              <a:t>3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1423814" y="3701480"/>
            <a:ext cx="93610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359918" y="3701480"/>
            <a:ext cx="129614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656062" y="3701480"/>
            <a:ext cx="1224136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880198" y="3701480"/>
            <a:ext cx="82809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5708290" y="3125416"/>
            <a:ext cx="1188132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5708290" y="3320902"/>
            <a:ext cx="118813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5708290" y="3509839"/>
            <a:ext cx="118813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5708290" y="3701480"/>
            <a:ext cx="118813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5133274" y="2860204"/>
            <a:ext cx="755036" cy="2095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기</a:t>
            </a:r>
            <a:r>
              <a:rPr lang="ko-KR" altLang="en-US" sz="1000" dirty="0">
                <a:latin typeface="+mn-ea"/>
              </a:rPr>
              <a:t>기</a:t>
            </a:r>
            <a:r>
              <a:rPr lang="ko-KR" altLang="en-US" sz="1000" dirty="0" smtClean="0">
                <a:latin typeface="+mn-ea"/>
              </a:rPr>
              <a:t>추가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2188899" y="4159399"/>
            <a:ext cx="4275475" cy="207870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194560" y="4015382"/>
            <a:ext cx="4125798" cy="145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320358" y="4015383"/>
            <a:ext cx="144016" cy="1440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86450" y="3933850"/>
            <a:ext cx="14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x</a:t>
            </a:r>
            <a:endParaRPr lang="ko-KR" altLang="en-US" sz="1200" b="1" dirty="0"/>
          </a:p>
        </p:txBody>
      </p:sp>
      <p:sp>
        <p:nvSpPr>
          <p:cNvPr id="58" name="직사각형 57"/>
          <p:cNvSpPr/>
          <p:nvPr/>
        </p:nvSpPr>
        <p:spPr bwMode="auto">
          <a:xfrm>
            <a:off x="2927598" y="4290090"/>
            <a:ext cx="940296" cy="1478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효성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2897882" y="4251598"/>
            <a:ext cx="1224136" cy="21956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00" name="직사각형 199"/>
          <p:cNvSpPr/>
          <p:nvPr/>
        </p:nvSpPr>
        <p:spPr bwMode="auto">
          <a:xfrm>
            <a:off x="3728070" y="6022083"/>
            <a:ext cx="486054" cy="145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저장</a:t>
            </a:r>
          </a:p>
        </p:txBody>
      </p:sp>
      <p:sp>
        <p:nvSpPr>
          <p:cNvPr id="201" name="직사각형 200"/>
          <p:cNvSpPr/>
          <p:nvPr/>
        </p:nvSpPr>
        <p:spPr bwMode="auto">
          <a:xfrm>
            <a:off x="4357092" y="6022082"/>
            <a:ext cx="486054" cy="145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취소</a:t>
            </a:r>
          </a:p>
        </p:txBody>
      </p:sp>
      <p:sp>
        <p:nvSpPr>
          <p:cNvPr id="203" name="직사각형 202"/>
          <p:cNvSpPr/>
          <p:nvPr/>
        </p:nvSpPr>
        <p:spPr bwMode="auto">
          <a:xfrm>
            <a:off x="2393826" y="4248150"/>
            <a:ext cx="504056" cy="22301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cxnSp>
        <p:nvCxnSpPr>
          <p:cNvPr id="71" name="구부러진 연결선 70"/>
          <p:cNvCxnSpPr>
            <a:stCxn id="167" idx="1"/>
            <a:endCxn id="10" idx="0"/>
          </p:cNvCxnSpPr>
          <p:nvPr/>
        </p:nvCxnSpPr>
        <p:spPr>
          <a:xfrm rot="10800000" flipV="1">
            <a:off x="4257460" y="2964978"/>
            <a:ext cx="875815" cy="10504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365251" y="422188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제조사</a:t>
            </a:r>
            <a:endParaRPr lang="ko-KR" altLang="en-US" sz="1000" dirty="0"/>
          </a:p>
        </p:txBody>
      </p:sp>
      <p:sp>
        <p:nvSpPr>
          <p:cNvPr id="98" name="직사각형 97"/>
          <p:cNvSpPr/>
          <p:nvPr/>
        </p:nvSpPr>
        <p:spPr bwMode="auto">
          <a:xfrm>
            <a:off x="1711846" y="2405486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선</a:t>
            </a:r>
            <a:r>
              <a:rPr lang="ko-KR" altLang="en-US" sz="1000" dirty="0">
                <a:latin typeface="+mn-ea"/>
              </a:rPr>
              <a:t>택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1711846" y="2592935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배포</a:t>
            </a:r>
            <a:r>
              <a:rPr lang="en-US" altLang="ko-KR" sz="1000" dirty="0" smtClean="0">
                <a:latin typeface="+mn-ea"/>
              </a:rPr>
              <a:t>1</a:t>
            </a:r>
            <a:r>
              <a:rPr lang="ko-KR" altLang="en-US" sz="1000" dirty="0" smtClean="0">
                <a:latin typeface="+mn-ea"/>
              </a:rPr>
              <a:t>그룹</a:t>
            </a:r>
          </a:p>
        </p:txBody>
      </p:sp>
      <p:sp>
        <p:nvSpPr>
          <p:cNvPr id="100" name="직사각형 99"/>
          <p:cNvSpPr/>
          <p:nvPr/>
        </p:nvSpPr>
        <p:spPr bwMode="auto">
          <a:xfrm>
            <a:off x="1711846" y="2773713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배포</a:t>
            </a:r>
            <a:r>
              <a:rPr lang="en-US" altLang="ko-KR" sz="1000" dirty="0" smtClean="0">
                <a:latin typeface="+mn-ea"/>
              </a:rPr>
              <a:t>2</a:t>
            </a:r>
            <a:r>
              <a:rPr lang="ko-KR" altLang="en-US" sz="1000" dirty="0" smtClean="0">
                <a:latin typeface="+mn-ea"/>
              </a:rPr>
              <a:t>그룹</a:t>
            </a:r>
          </a:p>
        </p:txBody>
      </p:sp>
      <p:sp>
        <p:nvSpPr>
          <p:cNvPr id="101" name="직사각형 100"/>
          <p:cNvSpPr/>
          <p:nvPr/>
        </p:nvSpPr>
        <p:spPr bwMode="auto">
          <a:xfrm>
            <a:off x="1711846" y="2952975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dirty="0" smtClean="0">
                <a:latin typeface="+mn-ea"/>
              </a:rPr>
              <a:t>: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3224014" y="2405486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5" name="순서도: 병합 104"/>
          <p:cNvSpPr/>
          <p:nvPr/>
        </p:nvSpPr>
        <p:spPr bwMode="auto">
          <a:xfrm>
            <a:off x="3278020" y="2454395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3873971" y="4285505"/>
            <a:ext cx="176039" cy="15240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7" name="순서도: 병합 106"/>
          <p:cNvSpPr/>
          <p:nvPr/>
        </p:nvSpPr>
        <p:spPr bwMode="auto">
          <a:xfrm>
            <a:off x="3902546" y="4323005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4681128" y="4290090"/>
            <a:ext cx="1042020" cy="1478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기종</a:t>
            </a: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4626074" y="4251598"/>
            <a:ext cx="1713334" cy="21650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4122018" y="4248150"/>
            <a:ext cx="504056" cy="22301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123590" y="4221882"/>
            <a:ext cx="521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기종</a:t>
            </a:r>
            <a:endParaRPr lang="ko-KR" altLang="en-US" sz="1000" dirty="0"/>
          </a:p>
        </p:txBody>
      </p:sp>
      <p:sp>
        <p:nvSpPr>
          <p:cNvPr id="114" name="직사각형 113"/>
          <p:cNvSpPr/>
          <p:nvPr/>
        </p:nvSpPr>
        <p:spPr bwMode="auto">
          <a:xfrm>
            <a:off x="5687144" y="4285505"/>
            <a:ext cx="176039" cy="15240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5" name="순서도: 병합 114"/>
          <p:cNvSpPr/>
          <p:nvPr/>
        </p:nvSpPr>
        <p:spPr bwMode="auto">
          <a:xfrm>
            <a:off x="5715719" y="4323005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2923406" y="4506114"/>
            <a:ext cx="1126604" cy="1478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2893690" y="4467622"/>
            <a:ext cx="3445718" cy="21956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2389634" y="4464174"/>
            <a:ext cx="504056" cy="22301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361059" y="443790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기번</a:t>
            </a:r>
            <a:endParaRPr lang="ko-KR" altLang="en-US" sz="1000" dirty="0"/>
          </a:p>
        </p:txBody>
      </p:sp>
      <p:sp>
        <p:nvSpPr>
          <p:cNvPr id="128" name="직사각형 127"/>
          <p:cNvSpPr/>
          <p:nvPr/>
        </p:nvSpPr>
        <p:spPr bwMode="auto">
          <a:xfrm>
            <a:off x="5816302" y="4506114"/>
            <a:ext cx="425759" cy="1478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smtClean="0">
                <a:latin typeface="+mn-ea"/>
              </a:rPr>
              <a:t>조</a:t>
            </a:r>
            <a:r>
              <a:rPr lang="ko-KR" altLang="en-US" sz="800">
                <a:latin typeface="+mn-ea"/>
              </a:rPr>
              <a:t>회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2393826" y="4800922"/>
            <a:ext cx="288032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NO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2681858" y="4799524"/>
            <a:ext cx="542156" cy="2106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3224014" y="4799486"/>
            <a:ext cx="576064" cy="19542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제조사</a:t>
            </a:r>
          </a:p>
        </p:txBody>
      </p:sp>
      <p:sp>
        <p:nvSpPr>
          <p:cNvPr id="137" name="직사각형 136"/>
          <p:cNvSpPr/>
          <p:nvPr/>
        </p:nvSpPr>
        <p:spPr bwMode="auto">
          <a:xfrm>
            <a:off x="3800079" y="4797946"/>
            <a:ext cx="557014" cy="20839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기종</a:t>
            </a:r>
          </a:p>
        </p:txBody>
      </p:sp>
      <p:sp>
        <p:nvSpPr>
          <p:cNvPr id="138" name="직사각형 137"/>
          <p:cNvSpPr/>
          <p:nvPr/>
        </p:nvSpPr>
        <p:spPr bwMode="auto">
          <a:xfrm>
            <a:off x="4353283" y="4800922"/>
            <a:ext cx="489863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기기명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2393826" y="4996408"/>
            <a:ext cx="288032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2681858" y="4994910"/>
            <a:ext cx="542156" cy="19698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3224014" y="4994910"/>
            <a:ext cx="576064" cy="19431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3800079" y="4994910"/>
            <a:ext cx="557014" cy="18745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4353283" y="4996408"/>
            <a:ext cx="489863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2393826" y="5185345"/>
            <a:ext cx="288032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2681858" y="5183847"/>
            <a:ext cx="542156" cy="19698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3224014" y="5183847"/>
            <a:ext cx="576064" cy="18745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3800079" y="5182369"/>
            <a:ext cx="557014" cy="1889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4353283" y="5185345"/>
            <a:ext cx="489863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2393826" y="5376986"/>
            <a:ext cx="288032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2681858" y="5375488"/>
            <a:ext cx="542156" cy="19698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3224014" y="5373682"/>
            <a:ext cx="576064" cy="20069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4" name="직사각형 173"/>
          <p:cNvSpPr/>
          <p:nvPr/>
        </p:nvSpPr>
        <p:spPr bwMode="auto">
          <a:xfrm>
            <a:off x="3800079" y="5372100"/>
            <a:ext cx="557014" cy="20227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5" name="직사각형 174"/>
          <p:cNvSpPr/>
          <p:nvPr/>
        </p:nvSpPr>
        <p:spPr bwMode="auto">
          <a:xfrm>
            <a:off x="4353283" y="5376986"/>
            <a:ext cx="489863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495822" y="2197273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00278" y="2197273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17250" y="2637706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91766" y="386184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6032326" y="2853730"/>
            <a:ext cx="755036" cy="2095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기기삭제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6223968" y="3169990"/>
            <a:ext cx="110158" cy="11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6229250" y="3360490"/>
            <a:ext cx="110158" cy="11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b="1" dirty="0" smtClean="0">
                <a:latin typeface="+mn-ea"/>
              </a:rPr>
              <a:t>V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6238825" y="3539555"/>
            <a:ext cx="110158" cy="11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b="1" dirty="0" smtClean="0">
                <a:latin typeface="+mn-ea"/>
              </a:rPr>
              <a:t>V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6248350" y="3746401"/>
            <a:ext cx="110158" cy="11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6032326" y="4800922"/>
            <a:ext cx="326132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6032326" y="4996408"/>
            <a:ext cx="326132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6032326" y="5185345"/>
            <a:ext cx="326132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6032326" y="5376986"/>
            <a:ext cx="326132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6147767" y="4835699"/>
            <a:ext cx="110158" cy="11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6147717" y="5033020"/>
            <a:ext cx="110158" cy="11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b="1" dirty="0" smtClean="0">
                <a:latin typeface="+mn-ea"/>
              </a:rPr>
              <a:t>V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6147717" y="5220122"/>
            <a:ext cx="110158" cy="11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b="1" dirty="0" smtClean="0">
                <a:latin typeface="+mn-ea"/>
              </a:rPr>
              <a:t>V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6147717" y="5421288"/>
            <a:ext cx="110158" cy="11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88310" y="2637706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60318" y="3189089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4124325" y="4464174"/>
            <a:ext cx="509369" cy="22212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142640" y="4437906"/>
            <a:ext cx="521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ko-KR" altLang="en-US" sz="1000" dirty="0"/>
          </a:p>
        </p:txBody>
      </p:sp>
      <p:sp>
        <p:nvSpPr>
          <p:cNvPr id="155" name="직사각형 154"/>
          <p:cNvSpPr/>
          <p:nvPr/>
        </p:nvSpPr>
        <p:spPr bwMode="auto">
          <a:xfrm>
            <a:off x="4689698" y="4509914"/>
            <a:ext cx="997446" cy="1478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버전</a:t>
            </a:r>
          </a:p>
        </p:txBody>
      </p:sp>
      <p:sp>
        <p:nvSpPr>
          <p:cNvPr id="156" name="직사각형 155"/>
          <p:cNvSpPr/>
          <p:nvPr/>
        </p:nvSpPr>
        <p:spPr bwMode="auto">
          <a:xfrm>
            <a:off x="4822383" y="4797946"/>
            <a:ext cx="526916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버전</a:t>
            </a:r>
          </a:p>
        </p:txBody>
      </p:sp>
      <p:sp>
        <p:nvSpPr>
          <p:cNvPr id="157" name="직사각형 156"/>
          <p:cNvSpPr/>
          <p:nvPr/>
        </p:nvSpPr>
        <p:spPr bwMode="auto">
          <a:xfrm>
            <a:off x="4822383" y="4993432"/>
            <a:ext cx="526916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4822383" y="5182369"/>
            <a:ext cx="526916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4822383" y="5374010"/>
            <a:ext cx="526916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0" name="직사각형 159"/>
          <p:cNvSpPr/>
          <p:nvPr/>
        </p:nvSpPr>
        <p:spPr bwMode="auto">
          <a:xfrm>
            <a:off x="5349299" y="4797946"/>
            <a:ext cx="683028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그룹</a:t>
            </a:r>
          </a:p>
        </p:txBody>
      </p:sp>
      <p:sp>
        <p:nvSpPr>
          <p:cNvPr id="161" name="직사각형 160"/>
          <p:cNvSpPr/>
          <p:nvPr/>
        </p:nvSpPr>
        <p:spPr bwMode="auto">
          <a:xfrm>
            <a:off x="5349299" y="4993432"/>
            <a:ext cx="683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5349299" y="5182369"/>
            <a:ext cx="683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5349299" y="5374010"/>
            <a:ext cx="683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8869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3975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배포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SCR_AMS_013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등록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프로그램명</a:t>
            </a:r>
            <a:r>
              <a:rPr lang="ko-KR" altLang="en-US" dirty="0" smtClean="0"/>
              <a:t> 조회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버전정보로 조회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프로그램 등록기간으로 조회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프로그램 신규추가</a:t>
            </a:r>
            <a:r>
              <a:rPr lang="en-US" altLang="ko-KR" dirty="0" smtClean="0"/>
              <a:t>. Popup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프로그램명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중복확인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버전정보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이상 필수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제조사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기종정보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배포그룹 및 파일 </a:t>
            </a:r>
            <a:r>
              <a:rPr lang="en-US" altLang="ko-KR" dirty="0" smtClean="0"/>
              <a:t>Upload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저장버튼을 클릭하면 저장되며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 </a:t>
            </a:r>
            <a:r>
              <a:rPr lang="en-US" altLang="ko-KR" dirty="0" smtClean="0"/>
              <a:t>Update</a:t>
            </a:r>
          </a:p>
          <a:p>
            <a:endParaRPr lang="en-US" altLang="ko-KR" dirty="0"/>
          </a:p>
          <a:p>
            <a:r>
              <a:rPr lang="en-US" altLang="ko-KR" dirty="0" smtClean="0"/>
              <a:t>5-1. </a:t>
            </a:r>
            <a:r>
              <a:rPr lang="ko-KR" altLang="en-US" dirty="0" smtClean="0"/>
              <a:t>취소버튼을 클릭하면 프로그램추가 </a:t>
            </a:r>
            <a:r>
              <a:rPr lang="ko-KR" altLang="en-US" dirty="0" err="1" smtClean="0"/>
              <a:t>취고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삭제대상 프로그램에 </a:t>
            </a:r>
            <a:r>
              <a:rPr lang="en-US" altLang="ko-KR" dirty="0" smtClean="0"/>
              <a:t>Check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en-US" altLang="ko-KR" dirty="0" smtClean="0"/>
              <a:t>-1. </a:t>
            </a:r>
            <a:r>
              <a:rPr lang="ko-KR" altLang="en-US" dirty="0" smtClean="0"/>
              <a:t>삭제버튼 </a:t>
            </a:r>
            <a:r>
              <a:rPr lang="ko-KR" altLang="en-US" dirty="0" err="1" smtClean="0"/>
              <a:t>클릭시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체크된 프로그램 정보 삭제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703734" y="2349674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3734" y="2349674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프로그램명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317318" y="2389634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조회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487710" y="3015308"/>
            <a:ext cx="324036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NO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022288" y="3018284"/>
            <a:ext cx="852623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프로그램명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874912" y="3018284"/>
            <a:ext cx="386519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버전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259335" y="3018284"/>
            <a:ext cx="820663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파</a:t>
            </a:r>
            <a:r>
              <a:rPr lang="ko-KR" altLang="en-US" sz="800" dirty="0">
                <a:latin typeface="+mn-ea"/>
              </a:rPr>
              <a:t>일</a:t>
            </a:r>
            <a:r>
              <a:rPr lang="en-US" altLang="ko-KR" sz="800" dirty="0" smtClean="0">
                <a:latin typeface="+mn-ea"/>
              </a:rPr>
              <a:t>URL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079998" y="3015308"/>
            <a:ext cx="720080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파일명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487710" y="3210794"/>
            <a:ext cx="324036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022288" y="3213770"/>
            <a:ext cx="852623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874912" y="3213770"/>
            <a:ext cx="38651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259335" y="3213770"/>
            <a:ext cx="820663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079998" y="3210794"/>
            <a:ext cx="72008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87710" y="3399731"/>
            <a:ext cx="324036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022288" y="3402707"/>
            <a:ext cx="852623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874912" y="3402707"/>
            <a:ext cx="38651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259335" y="3402707"/>
            <a:ext cx="820663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079998" y="3399731"/>
            <a:ext cx="72008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87710" y="3591372"/>
            <a:ext cx="324036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1022288" y="3594348"/>
            <a:ext cx="852623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1874912" y="3594348"/>
            <a:ext cx="38651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259335" y="3594348"/>
            <a:ext cx="820663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079998" y="3591372"/>
            <a:ext cx="72008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3800078" y="3018284"/>
            <a:ext cx="603591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파일크기</a:t>
            </a:r>
          </a:p>
        </p:txBody>
      </p:sp>
      <p:sp>
        <p:nvSpPr>
          <p:cNvPr id="151" name="직사각형 150"/>
          <p:cNvSpPr/>
          <p:nvPr/>
        </p:nvSpPr>
        <p:spPr bwMode="auto">
          <a:xfrm>
            <a:off x="3800078" y="3213770"/>
            <a:ext cx="60359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3800078" y="3402707"/>
            <a:ext cx="60359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3800078" y="3594348"/>
            <a:ext cx="60359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5816302" y="2750096"/>
            <a:ext cx="501016" cy="2095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 추가</a:t>
            </a:r>
          </a:p>
        </p:txBody>
      </p:sp>
      <p:sp>
        <p:nvSpPr>
          <p:cNvPr id="98" name="직사각형 97"/>
          <p:cNvSpPr/>
          <p:nvPr/>
        </p:nvSpPr>
        <p:spPr bwMode="auto">
          <a:xfrm>
            <a:off x="1423814" y="2405486"/>
            <a:ext cx="756084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2249810" y="2349674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버전</a:t>
            </a:r>
          </a:p>
        </p:txBody>
      </p:sp>
      <p:sp>
        <p:nvSpPr>
          <p:cNvPr id="88" name="직사각형 87"/>
          <p:cNvSpPr/>
          <p:nvPr/>
        </p:nvSpPr>
        <p:spPr bwMode="auto">
          <a:xfrm>
            <a:off x="2950840" y="2412157"/>
            <a:ext cx="756084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3761978" y="2349674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등록일자</a:t>
            </a:r>
          </a:p>
        </p:txBody>
      </p:sp>
      <p:sp>
        <p:nvSpPr>
          <p:cNvPr id="90" name="직사각형 89"/>
          <p:cNvSpPr/>
          <p:nvPr/>
        </p:nvSpPr>
        <p:spPr bwMode="auto">
          <a:xfrm>
            <a:off x="4484154" y="2412157"/>
            <a:ext cx="756084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YYYYMMDD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5420258" y="2412157"/>
            <a:ext cx="756084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YYYYMMDD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02139" y="2412157"/>
            <a:ext cx="26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93" name="직사각형 92"/>
          <p:cNvSpPr/>
          <p:nvPr/>
        </p:nvSpPr>
        <p:spPr bwMode="auto">
          <a:xfrm>
            <a:off x="4402621" y="3015308"/>
            <a:ext cx="486623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제조사</a:t>
            </a:r>
          </a:p>
        </p:txBody>
      </p:sp>
      <p:sp>
        <p:nvSpPr>
          <p:cNvPr id="94" name="직사각형 93"/>
          <p:cNvSpPr/>
          <p:nvPr/>
        </p:nvSpPr>
        <p:spPr bwMode="auto">
          <a:xfrm>
            <a:off x="4402621" y="3210794"/>
            <a:ext cx="486623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4402621" y="3399731"/>
            <a:ext cx="486623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4402621" y="3591372"/>
            <a:ext cx="486623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4868577" y="3018284"/>
            <a:ext cx="373757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기종</a:t>
            </a:r>
          </a:p>
        </p:txBody>
      </p:sp>
      <p:sp>
        <p:nvSpPr>
          <p:cNvPr id="102" name="직사각형 101"/>
          <p:cNvSpPr/>
          <p:nvPr/>
        </p:nvSpPr>
        <p:spPr bwMode="auto">
          <a:xfrm>
            <a:off x="4868577" y="3213770"/>
            <a:ext cx="373757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4868577" y="3402707"/>
            <a:ext cx="373757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4868577" y="3594348"/>
            <a:ext cx="373757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6176342" y="3015308"/>
            <a:ext cx="610548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등록일자</a:t>
            </a:r>
          </a:p>
        </p:txBody>
      </p:sp>
      <p:sp>
        <p:nvSpPr>
          <p:cNvPr id="116" name="직사각형 115"/>
          <p:cNvSpPr/>
          <p:nvPr/>
        </p:nvSpPr>
        <p:spPr bwMode="auto">
          <a:xfrm>
            <a:off x="6176342" y="3210794"/>
            <a:ext cx="610548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6176342" y="3399731"/>
            <a:ext cx="610548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6176342" y="3591372"/>
            <a:ext cx="610548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6786314" y="3015308"/>
            <a:ext cx="470148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등록자</a:t>
            </a:r>
          </a:p>
        </p:txBody>
      </p:sp>
      <p:sp>
        <p:nvSpPr>
          <p:cNvPr id="120" name="직사각형 119"/>
          <p:cNvSpPr/>
          <p:nvPr/>
        </p:nvSpPr>
        <p:spPr bwMode="auto">
          <a:xfrm>
            <a:off x="6786314" y="3210794"/>
            <a:ext cx="470148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6786314" y="3399731"/>
            <a:ext cx="470148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6786314" y="3591372"/>
            <a:ext cx="470148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811746" y="3018284"/>
            <a:ext cx="252028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811746" y="3213770"/>
            <a:ext cx="252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811746" y="3402707"/>
            <a:ext cx="252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811746" y="3594348"/>
            <a:ext cx="252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900708" y="3069754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897712" y="3261531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900708" y="3448980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897712" y="3645818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2287910" y="4005856"/>
            <a:ext cx="2880320" cy="24406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2287910" y="3861842"/>
            <a:ext cx="2880320" cy="1440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5024214" y="3861842"/>
            <a:ext cx="144016" cy="1440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990306" y="3789834"/>
            <a:ext cx="14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x</a:t>
            </a:r>
            <a:endParaRPr lang="ko-KR" altLang="en-US" sz="12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2287910" y="3975661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프로그</a:t>
            </a:r>
            <a:r>
              <a:rPr lang="ko-KR" altLang="en-US" sz="1000" dirty="0"/>
              <a:t>램</a:t>
            </a:r>
            <a:r>
              <a:rPr lang="ko-KR" altLang="en-US" sz="1000" dirty="0" smtClean="0"/>
              <a:t> 추가</a:t>
            </a:r>
            <a:endParaRPr lang="ko-KR" altLang="en-US" sz="1000" dirty="0"/>
          </a:p>
        </p:txBody>
      </p:sp>
      <p:sp>
        <p:nvSpPr>
          <p:cNvPr id="161" name="직사각형 160"/>
          <p:cNvSpPr/>
          <p:nvPr/>
        </p:nvSpPr>
        <p:spPr bwMode="auto">
          <a:xfrm>
            <a:off x="3128764" y="4244355"/>
            <a:ext cx="1338436" cy="190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3079998" y="4212357"/>
            <a:ext cx="2016224" cy="26059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3152006" y="6236618"/>
            <a:ext cx="486054" cy="145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저장</a:t>
            </a:r>
          </a:p>
        </p:txBody>
      </p:sp>
      <p:sp>
        <p:nvSpPr>
          <p:cNvPr id="181" name="직사각형 180"/>
          <p:cNvSpPr/>
          <p:nvPr/>
        </p:nvSpPr>
        <p:spPr bwMode="auto">
          <a:xfrm>
            <a:off x="3781028" y="6236617"/>
            <a:ext cx="486054" cy="145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취소</a:t>
            </a:r>
          </a:p>
        </p:txBody>
      </p:sp>
      <p:sp>
        <p:nvSpPr>
          <p:cNvPr id="182" name="직사각형 181"/>
          <p:cNvSpPr/>
          <p:nvPr/>
        </p:nvSpPr>
        <p:spPr bwMode="auto">
          <a:xfrm>
            <a:off x="3079998" y="4472956"/>
            <a:ext cx="2016224" cy="26897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3" name="직사각형 182"/>
          <p:cNvSpPr/>
          <p:nvPr/>
        </p:nvSpPr>
        <p:spPr bwMode="auto">
          <a:xfrm>
            <a:off x="2359918" y="4216177"/>
            <a:ext cx="720080" cy="25449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2359918" y="4470674"/>
            <a:ext cx="720080" cy="26898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5" name="직사각형 184"/>
          <p:cNvSpPr/>
          <p:nvPr/>
        </p:nvSpPr>
        <p:spPr bwMode="auto">
          <a:xfrm>
            <a:off x="3132956" y="4501530"/>
            <a:ext cx="398140" cy="19163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900" dirty="0" smtClean="0">
              <a:latin typeface="+mn-ea"/>
            </a:endParaRPr>
          </a:p>
        </p:txBody>
      </p:sp>
      <p:sp>
        <p:nvSpPr>
          <p:cNvPr id="193" name="직사각형 192"/>
          <p:cNvSpPr/>
          <p:nvPr/>
        </p:nvSpPr>
        <p:spPr bwMode="auto">
          <a:xfrm>
            <a:off x="4520158" y="4269135"/>
            <a:ext cx="542156" cy="1455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중복확인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2331343" y="421768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프로그</a:t>
            </a:r>
            <a:r>
              <a:rPr lang="ko-KR" altLang="en-US" sz="1000" dirty="0" err="1"/>
              <a:t>램</a:t>
            </a:r>
            <a:r>
              <a:rPr lang="ko-KR" altLang="en-US" sz="1000" dirty="0" err="1" smtClean="0"/>
              <a:t>명</a:t>
            </a:r>
            <a:endParaRPr lang="ko-KR" altLang="en-US" sz="1000" dirty="0"/>
          </a:p>
        </p:txBody>
      </p:sp>
      <p:sp>
        <p:nvSpPr>
          <p:cNvPr id="195" name="TextBox 194"/>
          <p:cNvSpPr txBox="1"/>
          <p:nvPr/>
        </p:nvSpPr>
        <p:spPr>
          <a:xfrm>
            <a:off x="2331343" y="448515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ko-KR" altLang="en-US" sz="1000" dirty="0"/>
          </a:p>
        </p:txBody>
      </p:sp>
      <p:sp>
        <p:nvSpPr>
          <p:cNvPr id="198" name="직사각형 197"/>
          <p:cNvSpPr/>
          <p:nvPr/>
        </p:nvSpPr>
        <p:spPr bwMode="auto">
          <a:xfrm>
            <a:off x="3128764" y="5025751"/>
            <a:ext cx="1338436" cy="1809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99" name="직사각형 198"/>
          <p:cNvSpPr/>
          <p:nvPr/>
        </p:nvSpPr>
        <p:spPr bwMode="auto">
          <a:xfrm>
            <a:off x="3079998" y="4998428"/>
            <a:ext cx="2016224" cy="24641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02" name="직사각형 201"/>
          <p:cNvSpPr/>
          <p:nvPr/>
        </p:nvSpPr>
        <p:spPr bwMode="auto">
          <a:xfrm>
            <a:off x="2359918" y="4992733"/>
            <a:ext cx="720080" cy="2505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335535" y="499261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파일등록</a:t>
            </a:r>
            <a:endParaRPr lang="ko-KR" altLang="en-US" sz="1000" dirty="0"/>
          </a:p>
        </p:txBody>
      </p:sp>
      <p:sp>
        <p:nvSpPr>
          <p:cNvPr id="205" name="직사각형 204"/>
          <p:cNvSpPr/>
          <p:nvPr/>
        </p:nvSpPr>
        <p:spPr bwMode="auto">
          <a:xfrm>
            <a:off x="4520158" y="5046345"/>
            <a:ext cx="513927" cy="14515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Upload</a:t>
            </a:r>
            <a:endParaRPr lang="ko-KR" altLang="en-US" sz="800" dirty="0" smtClean="0">
              <a:latin typeface="+mn-ea"/>
            </a:endParaRPr>
          </a:p>
        </p:txBody>
      </p:sp>
      <p:cxnSp>
        <p:nvCxnSpPr>
          <p:cNvPr id="39" name="구부러진 연결선 38"/>
          <p:cNvCxnSpPr>
            <a:stCxn id="167" idx="1"/>
            <a:endCxn id="157" idx="0"/>
          </p:cNvCxnSpPr>
          <p:nvPr/>
        </p:nvCxnSpPr>
        <p:spPr>
          <a:xfrm rot="10800000" flipV="1">
            <a:off x="3728070" y="2854870"/>
            <a:ext cx="2088232" cy="1006971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/>
          <p:cNvSpPr/>
          <p:nvPr/>
        </p:nvSpPr>
        <p:spPr bwMode="auto">
          <a:xfrm>
            <a:off x="6464374" y="2750096"/>
            <a:ext cx="501016" cy="2095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 삭제</a:t>
            </a:r>
          </a:p>
        </p:txBody>
      </p:sp>
      <p:sp>
        <p:nvSpPr>
          <p:cNvPr id="99" name="직사각형 98"/>
          <p:cNvSpPr/>
          <p:nvPr/>
        </p:nvSpPr>
        <p:spPr bwMode="auto">
          <a:xfrm>
            <a:off x="5240238" y="3015308"/>
            <a:ext cx="943533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배포그룹</a:t>
            </a:r>
          </a:p>
        </p:txBody>
      </p:sp>
      <p:sp>
        <p:nvSpPr>
          <p:cNvPr id="100" name="직사각형 99"/>
          <p:cNvSpPr/>
          <p:nvPr/>
        </p:nvSpPr>
        <p:spPr bwMode="auto">
          <a:xfrm>
            <a:off x="5240238" y="3210794"/>
            <a:ext cx="943533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5240238" y="3399731"/>
            <a:ext cx="943533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5240238" y="3591372"/>
            <a:ext cx="943533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3079998" y="5244847"/>
            <a:ext cx="2016224" cy="26288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2359918" y="5257915"/>
            <a:ext cx="720080" cy="2505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335535" y="525779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배포그</a:t>
            </a:r>
            <a:r>
              <a:rPr lang="ko-KR" altLang="en-US" sz="1000" dirty="0"/>
              <a:t>룹</a:t>
            </a:r>
          </a:p>
        </p:txBody>
      </p:sp>
      <p:sp>
        <p:nvSpPr>
          <p:cNvPr id="124" name="직사각형 123"/>
          <p:cNvSpPr/>
          <p:nvPr/>
        </p:nvSpPr>
        <p:spPr bwMode="auto">
          <a:xfrm>
            <a:off x="3142481" y="5295330"/>
            <a:ext cx="1017637" cy="18687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err="1" smtClean="0">
                <a:latin typeface="+mn-ea"/>
              </a:rPr>
              <a:t>그룹명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135782" y="2133649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719958" y="213365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160118" y="213365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600278" y="2541017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071886" y="3837161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962985" y="6117009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3079998" y="4716775"/>
            <a:ext cx="2016224" cy="27432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2359918" y="4716413"/>
            <a:ext cx="720080" cy="26898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3132955" y="4756794"/>
            <a:ext cx="505105" cy="17868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600" dirty="0" smtClean="0">
                <a:latin typeface="+mn-ea"/>
              </a:rPr>
              <a:t>YYYYMMDD</a:t>
            </a:r>
            <a:endParaRPr lang="ko-KR" altLang="en-US" sz="600" dirty="0" smtClean="0">
              <a:latin typeface="+mn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331343" y="473089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배포일시</a:t>
            </a:r>
            <a:endParaRPr lang="ko-KR" altLang="en-US" sz="1000" dirty="0"/>
          </a:p>
        </p:txBody>
      </p:sp>
      <p:sp>
        <p:nvSpPr>
          <p:cNvPr id="144" name="직사각형 143"/>
          <p:cNvSpPr/>
          <p:nvPr/>
        </p:nvSpPr>
        <p:spPr bwMode="auto">
          <a:xfrm>
            <a:off x="3727022" y="4750693"/>
            <a:ext cx="252552" cy="18478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err="1" smtClean="0">
                <a:latin typeface="+mn-ea"/>
              </a:rPr>
              <a:t>hh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4195598" y="4750693"/>
            <a:ext cx="252552" cy="18478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mm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4627646" y="4750693"/>
            <a:ext cx="252552" cy="18478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err="1" smtClean="0">
                <a:latin typeface="+mn-ea"/>
              </a:rPr>
              <a:t>ss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1235" y="4734962"/>
            <a:ext cx="2743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387572" y="4739843"/>
            <a:ext cx="2743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분</a:t>
            </a:r>
            <a:endParaRPr lang="ko-KR" altLang="en-US" sz="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821858" y="4751273"/>
            <a:ext cx="2743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초</a:t>
            </a:r>
            <a:endParaRPr lang="ko-KR" altLang="en-US" sz="800" dirty="0"/>
          </a:p>
        </p:txBody>
      </p:sp>
      <p:sp>
        <p:nvSpPr>
          <p:cNvPr id="163" name="직사각형 162"/>
          <p:cNvSpPr/>
          <p:nvPr/>
        </p:nvSpPr>
        <p:spPr bwMode="auto">
          <a:xfrm>
            <a:off x="3782933" y="4476751"/>
            <a:ext cx="720080" cy="23812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4555971" y="4506480"/>
            <a:ext cx="398140" cy="19163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900" dirty="0" smtClean="0">
              <a:latin typeface="+mn-ea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728070" y="448058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베이</a:t>
            </a:r>
            <a:r>
              <a:rPr lang="ko-KR" altLang="en-US" sz="1000" dirty="0"/>
              <a:t>스</a:t>
            </a:r>
            <a:r>
              <a:rPr lang="ko-KR" altLang="en-US" sz="1000" dirty="0" smtClean="0"/>
              <a:t>버전</a:t>
            </a:r>
            <a:endParaRPr lang="ko-KR" altLang="en-US" sz="1000" dirty="0"/>
          </a:p>
        </p:txBody>
      </p:sp>
      <p:sp>
        <p:nvSpPr>
          <p:cNvPr id="166" name="직사각형 165"/>
          <p:cNvSpPr/>
          <p:nvPr/>
        </p:nvSpPr>
        <p:spPr bwMode="auto">
          <a:xfrm>
            <a:off x="4520158" y="5302399"/>
            <a:ext cx="542156" cy="1455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조회</a:t>
            </a:r>
          </a:p>
        </p:txBody>
      </p:sp>
      <p:sp>
        <p:nvSpPr>
          <p:cNvPr id="168" name="직사각형 167"/>
          <p:cNvSpPr/>
          <p:nvPr/>
        </p:nvSpPr>
        <p:spPr bwMode="auto">
          <a:xfrm>
            <a:off x="4770090" y="5588094"/>
            <a:ext cx="326132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4770090" y="5783580"/>
            <a:ext cx="326132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1" name="직사각형 170"/>
          <p:cNvSpPr/>
          <p:nvPr/>
        </p:nvSpPr>
        <p:spPr bwMode="auto">
          <a:xfrm>
            <a:off x="4770090" y="5972517"/>
            <a:ext cx="326132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3" name="직사각형 172"/>
          <p:cNvSpPr/>
          <p:nvPr/>
        </p:nvSpPr>
        <p:spPr bwMode="auto">
          <a:xfrm>
            <a:off x="4885531" y="5622871"/>
            <a:ext cx="110158" cy="11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74" name="직사각형 173"/>
          <p:cNvSpPr/>
          <p:nvPr/>
        </p:nvSpPr>
        <p:spPr bwMode="auto">
          <a:xfrm>
            <a:off x="4885481" y="5820192"/>
            <a:ext cx="110158" cy="11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b="1" dirty="0" smtClean="0">
                <a:latin typeface="+mn-ea"/>
              </a:rPr>
              <a:t>V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175" name="직사각형 174"/>
          <p:cNvSpPr/>
          <p:nvPr/>
        </p:nvSpPr>
        <p:spPr bwMode="auto">
          <a:xfrm>
            <a:off x="4885481" y="6007294"/>
            <a:ext cx="110158" cy="11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b="1" dirty="0" smtClean="0">
                <a:latin typeface="+mn-ea"/>
              </a:rPr>
              <a:t>V</a:t>
            </a:r>
            <a:endParaRPr lang="ko-KR" altLang="en-US" sz="800" b="1" dirty="0" smtClean="0">
              <a:latin typeface="+mn-ea"/>
            </a:endParaRPr>
          </a:p>
        </p:txBody>
      </p:sp>
      <p:sp>
        <p:nvSpPr>
          <p:cNvPr id="177" name="직사각형 176"/>
          <p:cNvSpPr/>
          <p:nvPr/>
        </p:nvSpPr>
        <p:spPr bwMode="auto">
          <a:xfrm>
            <a:off x="2681858" y="5590034"/>
            <a:ext cx="2088233" cy="1905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그룹</a:t>
            </a:r>
          </a:p>
        </p:txBody>
      </p:sp>
      <p:sp>
        <p:nvSpPr>
          <p:cNvPr id="178" name="직사각형 177"/>
          <p:cNvSpPr/>
          <p:nvPr/>
        </p:nvSpPr>
        <p:spPr bwMode="auto">
          <a:xfrm>
            <a:off x="2681858" y="5785520"/>
            <a:ext cx="2088233" cy="19057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배포그룹</a:t>
            </a: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2681858" y="5974456"/>
            <a:ext cx="2088233" cy="1977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배포그룹</a:t>
            </a: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87" name="직사각형 186"/>
          <p:cNvSpPr/>
          <p:nvPr/>
        </p:nvSpPr>
        <p:spPr bwMode="auto">
          <a:xfrm>
            <a:off x="2393826" y="5590034"/>
            <a:ext cx="288032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NO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88" name="직사각형 187"/>
          <p:cNvSpPr/>
          <p:nvPr/>
        </p:nvSpPr>
        <p:spPr bwMode="auto">
          <a:xfrm>
            <a:off x="2393826" y="5785520"/>
            <a:ext cx="288032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89" name="직사각형 188"/>
          <p:cNvSpPr/>
          <p:nvPr/>
        </p:nvSpPr>
        <p:spPr bwMode="auto">
          <a:xfrm>
            <a:off x="2393826" y="5974457"/>
            <a:ext cx="288032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016102" y="611314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320358" y="2541017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31726" y="2829049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86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16491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배포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SCR_AMS_014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재전송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r>
              <a:rPr lang="ko-KR" altLang="en-US" dirty="0" smtClean="0"/>
              <a:t>배포그룹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기기 리스트 검색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err="1" smtClean="0"/>
              <a:t>기번으로</a:t>
            </a:r>
            <a:r>
              <a:rPr lang="ko-KR" altLang="en-US" dirty="0" smtClean="0"/>
              <a:t> 조회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3.</a:t>
            </a:r>
            <a:r>
              <a:rPr lang="ko-KR" altLang="en-US" dirty="0" err="1" smtClean="0"/>
              <a:t>재배포</a:t>
            </a:r>
            <a:r>
              <a:rPr lang="ko-KR" altLang="en-US" dirty="0" smtClean="0"/>
              <a:t> 원하는 </a:t>
            </a:r>
            <a:r>
              <a:rPr lang="ko-KR" altLang="en-US" dirty="0" err="1" smtClean="0"/>
              <a:t>기번</a:t>
            </a:r>
            <a:r>
              <a:rPr lang="ko-KR" altLang="en-US" dirty="0" smtClean="0"/>
              <a:t> 우측 </a:t>
            </a:r>
            <a:r>
              <a:rPr lang="en-US" altLang="ko-KR" dirty="0" smtClean="0"/>
              <a:t>Check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3-1. </a:t>
            </a:r>
            <a:r>
              <a:rPr lang="ko-KR" altLang="en-US" dirty="0" smtClean="0"/>
              <a:t>재전송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선택된 </a:t>
            </a:r>
            <a:r>
              <a:rPr lang="ko-KR" altLang="en-US" dirty="0" err="1" smtClean="0"/>
              <a:t>기번에</a:t>
            </a:r>
            <a:r>
              <a:rPr lang="ko-KR" altLang="en-US" dirty="0" smtClean="0"/>
              <a:t> 대해서 프로그램 즉시 </a:t>
            </a:r>
            <a:r>
              <a:rPr lang="ko-KR" altLang="en-US" dirty="0" err="1" smtClean="0"/>
              <a:t>재배포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배포 완료 응답 없음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703734" y="2349674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3734" y="2349674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배포그</a:t>
            </a:r>
            <a:r>
              <a:rPr lang="ko-KR" altLang="en-US" sz="800" dirty="0">
                <a:latin typeface="+mn-ea"/>
              </a:rPr>
              <a:t>룹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317318" y="2389634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조회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595722" y="3233514"/>
            <a:ext cx="331440" cy="1962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NO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923802" y="3228975"/>
            <a:ext cx="426311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342281" y="3228975"/>
            <a:ext cx="549585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제조사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1891866" y="3228975"/>
            <a:ext cx="720080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기종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2611946" y="3228975"/>
            <a:ext cx="655501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</a:t>
            </a:r>
            <a:r>
              <a:rPr lang="ko-KR" altLang="en-US" sz="800" dirty="0" err="1">
                <a:latin typeface="+mn-ea"/>
              </a:rPr>
              <a:t>기</a:t>
            </a:r>
            <a:r>
              <a:rPr lang="ko-KR" altLang="en-US" sz="800" dirty="0" err="1" smtClean="0">
                <a:latin typeface="+mn-ea"/>
              </a:rPr>
              <a:t>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595722" y="3429000"/>
            <a:ext cx="331440" cy="196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923802" y="3429794"/>
            <a:ext cx="42631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342281" y="3429794"/>
            <a:ext cx="549585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891866" y="3429794"/>
            <a:ext cx="720080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611946" y="3429794"/>
            <a:ext cx="65550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95722" y="3617937"/>
            <a:ext cx="331440" cy="196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923802" y="3618731"/>
            <a:ext cx="42631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342281" y="3618731"/>
            <a:ext cx="549585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891866" y="3618731"/>
            <a:ext cx="720080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2611946" y="3618731"/>
            <a:ext cx="65550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595722" y="3809578"/>
            <a:ext cx="331440" cy="19628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923802" y="3810372"/>
            <a:ext cx="42631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1342281" y="3810372"/>
            <a:ext cx="549585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891866" y="3810372"/>
            <a:ext cx="720080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611946" y="3810372"/>
            <a:ext cx="65550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3260018" y="3228975"/>
            <a:ext cx="603591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지</a:t>
            </a:r>
            <a:r>
              <a:rPr lang="ko-KR" altLang="en-US" sz="800" dirty="0">
                <a:latin typeface="+mn-ea"/>
              </a:rPr>
              <a:t>사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3260018" y="3429794"/>
            <a:ext cx="60359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3260018" y="3618731"/>
            <a:ext cx="60359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3260018" y="3810372"/>
            <a:ext cx="60359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5816302" y="2966120"/>
            <a:ext cx="1296144" cy="2095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 재전송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3224014" y="2349674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3925044" y="2412157"/>
            <a:ext cx="756084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3862561" y="3231332"/>
            <a:ext cx="1126790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주소</a:t>
            </a:r>
          </a:p>
        </p:txBody>
      </p:sp>
      <p:sp>
        <p:nvSpPr>
          <p:cNvPr id="94" name="직사각형 93"/>
          <p:cNvSpPr/>
          <p:nvPr/>
        </p:nvSpPr>
        <p:spPr bwMode="auto">
          <a:xfrm>
            <a:off x="3862561" y="3426818"/>
            <a:ext cx="112679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3862561" y="3615755"/>
            <a:ext cx="112679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3862561" y="3807396"/>
            <a:ext cx="112679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4988210" y="3231332"/>
            <a:ext cx="681980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브랜드제휴</a:t>
            </a:r>
          </a:p>
        </p:txBody>
      </p:sp>
      <p:sp>
        <p:nvSpPr>
          <p:cNvPr id="102" name="직사각형 101"/>
          <p:cNvSpPr/>
          <p:nvPr/>
        </p:nvSpPr>
        <p:spPr bwMode="auto">
          <a:xfrm>
            <a:off x="4988210" y="3426818"/>
            <a:ext cx="68198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4988210" y="3615755"/>
            <a:ext cx="68198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4988210" y="3807396"/>
            <a:ext cx="68198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5670189" y="3228975"/>
            <a:ext cx="604639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배포버전</a:t>
            </a:r>
          </a:p>
        </p:txBody>
      </p:sp>
      <p:sp>
        <p:nvSpPr>
          <p:cNvPr id="116" name="직사각형 115"/>
          <p:cNvSpPr/>
          <p:nvPr/>
        </p:nvSpPr>
        <p:spPr bwMode="auto">
          <a:xfrm>
            <a:off x="5670189" y="3429794"/>
            <a:ext cx="60463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5670189" y="3618731"/>
            <a:ext cx="60463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5670189" y="3810372"/>
            <a:ext cx="60463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6274829" y="3231332"/>
            <a:ext cx="585589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기기버전</a:t>
            </a:r>
          </a:p>
        </p:txBody>
      </p:sp>
      <p:sp>
        <p:nvSpPr>
          <p:cNvPr id="120" name="직사각형 119"/>
          <p:cNvSpPr/>
          <p:nvPr/>
        </p:nvSpPr>
        <p:spPr bwMode="auto">
          <a:xfrm>
            <a:off x="6274829" y="3426818"/>
            <a:ext cx="58558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6274829" y="3615755"/>
            <a:ext cx="58558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6274829" y="3807396"/>
            <a:ext cx="58558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6860418" y="3228975"/>
            <a:ext cx="252028" cy="20081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6860418" y="3429794"/>
            <a:ext cx="252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6860418" y="3618731"/>
            <a:ext cx="252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6860418" y="3810372"/>
            <a:ext cx="252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949380" y="3285778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6946384" y="3477555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6949380" y="3665004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6946384" y="3861842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1423814" y="2405486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선택</a:t>
            </a:r>
          </a:p>
        </p:txBody>
      </p:sp>
      <p:sp>
        <p:nvSpPr>
          <p:cNvPr id="100" name="직사각형 99"/>
          <p:cNvSpPr/>
          <p:nvPr/>
        </p:nvSpPr>
        <p:spPr bwMode="auto">
          <a:xfrm>
            <a:off x="1423814" y="2592935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배포</a:t>
            </a:r>
            <a:r>
              <a:rPr lang="en-US" altLang="ko-KR" sz="800" dirty="0" smtClean="0">
                <a:latin typeface="+mn-ea"/>
              </a:rPr>
              <a:t>1</a:t>
            </a:r>
            <a:r>
              <a:rPr lang="ko-KR" altLang="en-US" sz="800" dirty="0" smtClean="0">
                <a:latin typeface="+mn-ea"/>
              </a:rPr>
              <a:t>그룹</a:t>
            </a:r>
          </a:p>
        </p:txBody>
      </p:sp>
      <p:sp>
        <p:nvSpPr>
          <p:cNvPr id="101" name="직사각형 100"/>
          <p:cNvSpPr/>
          <p:nvPr/>
        </p:nvSpPr>
        <p:spPr bwMode="auto">
          <a:xfrm>
            <a:off x="1423814" y="2773713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배포</a:t>
            </a:r>
            <a:r>
              <a:rPr lang="en-US" altLang="ko-KR" sz="800" dirty="0" smtClean="0">
                <a:latin typeface="+mn-ea"/>
              </a:rPr>
              <a:t>2</a:t>
            </a:r>
            <a:r>
              <a:rPr lang="ko-KR" altLang="en-US" sz="800" dirty="0" smtClean="0">
                <a:latin typeface="+mn-ea"/>
              </a:rPr>
              <a:t>그룹</a:t>
            </a:r>
          </a:p>
        </p:txBody>
      </p:sp>
      <p:sp>
        <p:nvSpPr>
          <p:cNvPr id="104" name="직사각형 103"/>
          <p:cNvSpPr/>
          <p:nvPr/>
        </p:nvSpPr>
        <p:spPr bwMode="auto">
          <a:xfrm>
            <a:off x="1423814" y="2952975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dirty="0" smtClean="0">
                <a:latin typeface="+mn-ea"/>
              </a:rPr>
              <a:t>: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2935982" y="2405486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6" name="순서도: 병합 105"/>
          <p:cNvSpPr/>
          <p:nvPr/>
        </p:nvSpPr>
        <p:spPr bwMode="auto">
          <a:xfrm>
            <a:off x="2989988" y="2454395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35782" y="213365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56062" y="213365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00278" y="2757041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96422" y="3045073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128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24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배포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SCR_AMS_015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13.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정규 버전 등록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프로그램명</a:t>
            </a:r>
            <a:r>
              <a:rPr lang="ko-KR" altLang="en-US" dirty="0" smtClean="0"/>
              <a:t> 조회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버전정보로 조회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프로그램 등록기간으로 조회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프로그램 신규추가</a:t>
            </a:r>
            <a:r>
              <a:rPr lang="en-US" altLang="ko-KR" dirty="0" smtClean="0"/>
              <a:t>. Popup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프로그램명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중복확인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버전정보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이상 필수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제조사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기종정보 및 파일 </a:t>
            </a:r>
            <a:r>
              <a:rPr lang="en-US" altLang="ko-KR" dirty="0" smtClean="0"/>
              <a:t>Upload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4-1. </a:t>
            </a:r>
            <a:r>
              <a:rPr lang="ko-KR" altLang="en-US" dirty="0" smtClean="0"/>
              <a:t>저장버튼을 클릭하면 저장되며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 </a:t>
            </a:r>
            <a:r>
              <a:rPr lang="en-US" altLang="ko-KR" dirty="0" smtClean="0"/>
              <a:t>Update</a:t>
            </a:r>
          </a:p>
          <a:p>
            <a:endParaRPr lang="en-US" altLang="ko-KR" dirty="0"/>
          </a:p>
          <a:p>
            <a:r>
              <a:rPr lang="en-US" altLang="ko-KR" dirty="0" smtClean="0"/>
              <a:t>4-2. </a:t>
            </a:r>
            <a:r>
              <a:rPr lang="ko-KR" altLang="en-US" dirty="0" smtClean="0"/>
              <a:t>취소버튼을 클릭하면 프로그램추가 </a:t>
            </a:r>
            <a:r>
              <a:rPr lang="ko-KR" altLang="en-US" dirty="0" err="1" smtClean="0"/>
              <a:t>취고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삭제대상 프로그램에 </a:t>
            </a:r>
            <a:r>
              <a:rPr lang="en-US" altLang="ko-KR" dirty="0" smtClean="0"/>
              <a:t>Check</a:t>
            </a:r>
          </a:p>
          <a:p>
            <a:endParaRPr lang="en-US" altLang="ko-KR" dirty="0"/>
          </a:p>
          <a:p>
            <a:r>
              <a:rPr lang="en-US" altLang="ko-KR" dirty="0" smtClean="0"/>
              <a:t>5-1. </a:t>
            </a:r>
            <a:r>
              <a:rPr lang="ko-KR" altLang="en-US" dirty="0" smtClean="0"/>
              <a:t>삭제버튼 </a:t>
            </a:r>
            <a:r>
              <a:rPr lang="ko-KR" altLang="en-US" dirty="0" err="1" smtClean="0"/>
              <a:t>클릭시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체크된 프로그램 정보 삭제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배포는 기기에서 </a:t>
            </a:r>
            <a:r>
              <a:rPr lang="en-US" altLang="ko-KR" dirty="0" smtClean="0"/>
              <a:t>AMS Broker</a:t>
            </a:r>
            <a:r>
              <a:rPr lang="ko-KR" altLang="en-US" dirty="0" smtClean="0"/>
              <a:t>에 최신 프로그램을 요청</a:t>
            </a:r>
            <a:r>
              <a:rPr lang="en-US" altLang="ko-KR" dirty="0" smtClean="0"/>
              <a:t>.(</a:t>
            </a:r>
            <a:r>
              <a:rPr lang="ko-KR" altLang="en-US" dirty="0" smtClean="0"/>
              <a:t>기기에 설치된 프로그램버전 정보를 요청전문으로 전송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703734" y="2349674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3734" y="2349674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프로그램명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317318" y="2389634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조회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703734" y="3015308"/>
            <a:ext cx="324036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NO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38312" y="3018284"/>
            <a:ext cx="852623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프로그램명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090936" y="3018284"/>
            <a:ext cx="386519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버전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475359" y="3018284"/>
            <a:ext cx="936104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파</a:t>
            </a:r>
            <a:r>
              <a:rPr lang="ko-KR" altLang="en-US" sz="800" dirty="0">
                <a:latin typeface="+mn-ea"/>
              </a:rPr>
              <a:t>일</a:t>
            </a:r>
            <a:r>
              <a:rPr lang="en-US" altLang="ko-KR" sz="800" dirty="0" smtClean="0">
                <a:latin typeface="+mn-ea"/>
              </a:rPr>
              <a:t>URL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411463" y="3015308"/>
            <a:ext cx="828092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파일명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703734" y="3210794"/>
            <a:ext cx="324036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238312" y="3213770"/>
            <a:ext cx="852623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090936" y="3213770"/>
            <a:ext cx="38651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475359" y="3213770"/>
            <a:ext cx="936104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411463" y="3210794"/>
            <a:ext cx="82809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703734" y="3399731"/>
            <a:ext cx="324036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238312" y="3402707"/>
            <a:ext cx="852623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090936" y="3402707"/>
            <a:ext cx="38651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475359" y="3402707"/>
            <a:ext cx="936104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411463" y="3399731"/>
            <a:ext cx="82809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703734" y="3591372"/>
            <a:ext cx="324036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1238312" y="3594348"/>
            <a:ext cx="852623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090936" y="3594348"/>
            <a:ext cx="38651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475359" y="3594348"/>
            <a:ext cx="936104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411463" y="3591372"/>
            <a:ext cx="82809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4239555" y="3018284"/>
            <a:ext cx="603591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파일크기</a:t>
            </a:r>
          </a:p>
        </p:txBody>
      </p:sp>
      <p:sp>
        <p:nvSpPr>
          <p:cNvPr id="151" name="직사각형 150"/>
          <p:cNvSpPr/>
          <p:nvPr/>
        </p:nvSpPr>
        <p:spPr bwMode="auto">
          <a:xfrm>
            <a:off x="4239555" y="3213770"/>
            <a:ext cx="60359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4239555" y="3402707"/>
            <a:ext cx="60359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4239555" y="3594348"/>
            <a:ext cx="60359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5816302" y="2750096"/>
            <a:ext cx="501016" cy="2095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 추가</a:t>
            </a:r>
          </a:p>
        </p:txBody>
      </p:sp>
      <p:sp>
        <p:nvSpPr>
          <p:cNvPr id="98" name="직사각형 97"/>
          <p:cNvSpPr/>
          <p:nvPr/>
        </p:nvSpPr>
        <p:spPr bwMode="auto">
          <a:xfrm>
            <a:off x="1423814" y="2405486"/>
            <a:ext cx="756084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2249810" y="2349674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버전</a:t>
            </a:r>
          </a:p>
        </p:txBody>
      </p:sp>
      <p:sp>
        <p:nvSpPr>
          <p:cNvPr id="88" name="직사각형 87"/>
          <p:cNvSpPr/>
          <p:nvPr/>
        </p:nvSpPr>
        <p:spPr bwMode="auto">
          <a:xfrm>
            <a:off x="2950840" y="2412157"/>
            <a:ext cx="756084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3761978" y="2349674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등록일자</a:t>
            </a:r>
          </a:p>
        </p:txBody>
      </p:sp>
      <p:sp>
        <p:nvSpPr>
          <p:cNvPr id="90" name="직사각형 89"/>
          <p:cNvSpPr/>
          <p:nvPr/>
        </p:nvSpPr>
        <p:spPr bwMode="auto">
          <a:xfrm>
            <a:off x="4484154" y="2412157"/>
            <a:ext cx="756084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YYYYMMDD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5420258" y="2412157"/>
            <a:ext cx="756084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YYYYMMDD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02139" y="2412157"/>
            <a:ext cx="26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93" name="직사각형 92"/>
          <p:cNvSpPr/>
          <p:nvPr/>
        </p:nvSpPr>
        <p:spPr bwMode="auto">
          <a:xfrm>
            <a:off x="4842098" y="3015308"/>
            <a:ext cx="486623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제조사</a:t>
            </a:r>
          </a:p>
        </p:txBody>
      </p:sp>
      <p:sp>
        <p:nvSpPr>
          <p:cNvPr id="94" name="직사각형 93"/>
          <p:cNvSpPr/>
          <p:nvPr/>
        </p:nvSpPr>
        <p:spPr bwMode="auto">
          <a:xfrm>
            <a:off x="4842098" y="3210794"/>
            <a:ext cx="486623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4842098" y="3399731"/>
            <a:ext cx="486623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4842098" y="3591372"/>
            <a:ext cx="486623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5308054" y="3015308"/>
            <a:ext cx="470148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기종</a:t>
            </a:r>
          </a:p>
        </p:txBody>
      </p:sp>
      <p:sp>
        <p:nvSpPr>
          <p:cNvPr id="102" name="직사각형 101"/>
          <p:cNvSpPr/>
          <p:nvPr/>
        </p:nvSpPr>
        <p:spPr bwMode="auto">
          <a:xfrm>
            <a:off x="5308054" y="3210794"/>
            <a:ext cx="470148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5308054" y="3399731"/>
            <a:ext cx="470148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5308054" y="3591372"/>
            <a:ext cx="470148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5778202" y="3015308"/>
            <a:ext cx="792088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등록일자</a:t>
            </a:r>
          </a:p>
        </p:txBody>
      </p:sp>
      <p:sp>
        <p:nvSpPr>
          <p:cNvPr id="116" name="직사각형 115"/>
          <p:cNvSpPr/>
          <p:nvPr/>
        </p:nvSpPr>
        <p:spPr bwMode="auto">
          <a:xfrm>
            <a:off x="5778202" y="3210794"/>
            <a:ext cx="792088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5778202" y="3399731"/>
            <a:ext cx="792088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5778202" y="3591372"/>
            <a:ext cx="792088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6560765" y="3015308"/>
            <a:ext cx="470148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등록자</a:t>
            </a:r>
          </a:p>
        </p:txBody>
      </p:sp>
      <p:sp>
        <p:nvSpPr>
          <p:cNvPr id="120" name="직사각형 119"/>
          <p:cNvSpPr/>
          <p:nvPr/>
        </p:nvSpPr>
        <p:spPr bwMode="auto">
          <a:xfrm>
            <a:off x="6560765" y="3210794"/>
            <a:ext cx="470148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6560765" y="3399731"/>
            <a:ext cx="470148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6560765" y="3591372"/>
            <a:ext cx="470148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1027770" y="3018284"/>
            <a:ext cx="252028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1027770" y="3213770"/>
            <a:ext cx="252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1027770" y="3402707"/>
            <a:ext cx="252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1027770" y="3594348"/>
            <a:ext cx="25202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116732" y="3069754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1113736" y="3261531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1116732" y="3448980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1113736" y="3645818"/>
            <a:ext cx="84529" cy="962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2863974" y="4365898"/>
            <a:ext cx="2880320" cy="158417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2863974" y="4221882"/>
            <a:ext cx="2880320" cy="1440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5600278" y="4221882"/>
            <a:ext cx="144016" cy="1440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66370" y="4140349"/>
            <a:ext cx="14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x</a:t>
            </a:r>
            <a:endParaRPr lang="ko-KR" altLang="en-US" sz="12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2863974" y="4335701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프로그</a:t>
            </a:r>
            <a:r>
              <a:rPr lang="ko-KR" altLang="en-US" sz="1000" dirty="0"/>
              <a:t>램</a:t>
            </a:r>
            <a:r>
              <a:rPr lang="ko-KR" altLang="en-US" sz="1000" dirty="0" smtClean="0"/>
              <a:t> 추가</a:t>
            </a:r>
            <a:endParaRPr lang="ko-KR" altLang="en-US" sz="1000" dirty="0"/>
          </a:p>
        </p:txBody>
      </p:sp>
      <p:sp>
        <p:nvSpPr>
          <p:cNvPr id="161" name="직사각형 160"/>
          <p:cNvSpPr/>
          <p:nvPr/>
        </p:nvSpPr>
        <p:spPr bwMode="auto">
          <a:xfrm>
            <a:off x="3704828" y="4657725"/>
            <a:ext cx="1338436" cy="190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3704828" y="5191124"/>
            <a:ext cx="398140" cy="1809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3656062" y="4625727"/>
            <a:ext cx="2016224" cy="26059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3728070" y="5734051"/>
            <a:ext cx="486054" cy="145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저장</a:t>
            </a:r>
          </a:p>
        </p:txBody>
      </p:sp>
      <p:sp>
        <p:nvSpPr>
          <p:cNvPr id="181" name="직사각형 180"/>
          <p:cNvSpPr/>
          <p:nvPr/>
        </p:nvSpPr>
        <p:spPr bwMode="auto">
          <a:xfrm>
            <a:off x="4357092" y="5734050"/>
            <a:ext cx="486054" cy="145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취소</a:t>
            </a:r>
          </a:p>
        </p:txBody>
      </p:sp>
      <p:sp>
        <p:nvSpPr>
          <p:cNvPr id="182" name="직사각형 181"/>
          <p:cNvSpPr/>
          <p:nvPr/>
        </p:nvSpPr>
        <p:spPr bwMode="auto">
          <a:xfrm>
            <a:off x="3656062" y="4886326"/>
            <a:ext cx="2016224" cy="26669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3" name="직사각형 182"/>
          <p:cNvSpPr/>
          <p:nvPr/>
        </p:nvSpPr>
        <p:spPr bwMode="auto">
          <a:xfrm>
            <a:off x="2935982" y="4629547"/>
            <a:ext cx="720080" cy="25449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2935982" y="4884044"/>
            <a:ext cx="720080" cy="26898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5" name="직사각형 184"/>
          <p:cNvSpPr/>
          <p:nvPr/>
        </p:nvSpPr>
        <p:spPr bwMode="auto">
          <a:xfrm>
            <a:off x="3709020" y="4924425"/>
            <a:ext cx="398140" cy="19163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900" dirty="0" smtClean="0">
              <a:latin typeface="+mn-ea"/>
            </a:endParaRPr>
          </a:p>
        </p:txBody>
      </p:sp>
      <p:sp>
        <p:nvSpPr>
          <p:cNvPr id="191" name="직사각형 190"/>
          <p:cNvSpPr/>
          <p:nvPr/>
        </p:nvSpPr>
        <p:spPr bwMode="auto">
          <a:xfrm>
            <a:off x="3656062" y="5153025"/>
            <a:ext cx="2016224" cy="25489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2935982" y="5153025"/>
            <a:ext cx="720080" cy="25566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93" name="직사각형 192"/>
          <p:cNvSpPr/>
          <p:nvPr/>
        </p:nvSpPr>
        <p:spPr bwMode="auto">
          <a:xfrm>
            <a:off x="5096222" y="4682505"/>
            <a:ext cx="542156" cy="1455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중복확인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2907407" y="463105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프로그</a:t>
            </a:r>
            <a:r>
              <a:rPr lang="ko-KR" altLang="en-US" sz="1000" dirty="0" err="1"/>
              <a:t>램</a:t>
            </a:r>
            <a:r>
              <a:rPr lang="ko-KR" altLang="en-US" sz="1000" dirty="0" err="1" smtClean="0"/>
              <a:t>명</a:t>
            </a:r>
            <a:endParaRPr lang="ko-KR" altLang="en-US" sz="1000" dirty="0"/>
          </a:p>
        </p:txBody>
      </p:sp>
      <p:sp>
        <p:nvSpPr>
          <p:cNvPr id="195" name="TextBox 194"/>
          <p:cNvSpPr txBox="1"/>
          <p:nvPr/>
        </p:nvSpPr>
        <p:spPr>
          <a:xfrm>
            <a:off x="2907407" y="489852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버전</a:t>
            </a:r>
            <a:endParaRPr lang="ko-KR" alt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2907407" y="515798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제조사</a:t>
            </a:r>
            <a:endParaRPr lang="ko-KR" altLang="en-US" sz="1000" dirty="0"/>
          </a:p>
        </p:txBody>
      </p:sp>
      <p:sp>
        <p:nvSpPr>
          <p:cNvPr id="198" name="직사각형 197"/>
          <p:cNvSpPr/>
          <p:nvPr/>
        </p:nvSpPr>
        <p:spPr bwMode="auto">
          <a:xfrm>
            <a:off x="3704828" y="5444474"/>
            <a:ext cx="1338436" cy="1809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99" name="직사각형 198"/>
          <p:cNvSpPr/>
          <p:nvPr/>
        </p:nvSpPr>
        <p:spPr bwMode="auto">
          <a:xfrm>
            <a:off x="3656062" y="5410315"/>
            <a:ext cx="2016224" cy="25095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02" name="직사각형 201"/>
          <p:cNvSpPr/>
          <p:nvPr/>
        </p:nvSpPr>
        <p:spPr bwMode="auto">
          <a:xfrm>
            <a:off x="2935982" y="5411456"/>
            <a:ext cx="720080" cy="2505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911599" y="541133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파일등록</a:t>
            </a:r>
            <a:endParaRPr lang="ko-KR" altLang="en-US" sz="1000" dirty="0"/>
          </a:p>
        </p:txBody>
      </p:sp>
      <p:sp>
        <p:nvSpPr>
          <p:cNvPr id="205" name="직사각형 204"/>
          <p:cNvSpPr/>
          <p:nvPr/>
        </p:nvSpPr>
        <p:spPr bwMode="auto">
          <a:xfrm>
            <a:off x="5096222" y="5465068"/>
            <a:ext cx="513927" cy="14515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Upload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06" name="직사각형 205"/>
          <p:cNvSpPr/>
          <p:nvPr/>
        </p:nvSpPr>
        <p:spPr bwMode="auto">
          <a:xfrm>
            <a:off x="5097363" y="5191124"/>
            <a:ext cx="398140" cy="1809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207" name="직사각형 206"/>
          <p:cNvSpPr/>
          <p:nvPr/>
        </p:nvSpPr>
        <p:spPr bwMode="auto">
          <a:xfrm>
            <a:off x="4328517" y="5153025"/>
            <a:ext cx="720080" cy="25566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304134" y="5157986"/>
            <a:ext cx="468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</a:t>
            </a:r>
            <a:r>
              <a:rPr lang="ko-KR" altLang="en-US" sz="1000" dirty="0"/>
              <a:t>종</a:t>
            </a:r>
          </a:p>
        </p:txBody>
      </p:sp>
      <p:cxnSp>
        <p:nvCxnSpPr>
          <p:cNvPr id="39" name="구부러진 연결선 38"/>
          <p:cNvCxnSpPr>
            <a:stCxn id="167" idx="1"/>
            <a:endCxn id="157" idx="0"/>
          </p:cNvCxnSpPr>
          <p:nvPr/>
        </p:nvCxnSpPr>
        <p:spPr>
          <a:xfrm rot="10800000" flipV="1">
            <a:off x="4304134" y="2854870"/>
            <a:ext cx="1512168" cy="1367011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/>
          <p:cNvSpPr/>
          <p:nvPr/>
        </p:nvSpPr>
        <p:spPr bwMode="auto">
          <a:xfrm>
            <a:off x="6464374" y="2750096"/>
            <a:ext cx="501016" cy="2095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 삭제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135782" y="2157313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19958" y="215270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232126" y="213365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600278" y="2541017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47950" y="4053185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248350" y="2541017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47750" y="2829049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4328517" y="4886325"/>
            <a:ext cx="720080" cy="2667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5096222" y="4928136"/>
            <a:ext cx="398140" cy="19163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900" dirty="0" smtClean="0">
              <a:latin typeface="+mn-e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85083" y="4902240"/>
            <a:ext cx="917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베이스버전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04188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61250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저널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SCR_AMS_016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저널거래조회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기번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조회 기간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연월일 </a:t>
            </a:r>
            <a:r>
              <a:rPr lang="ko-KR" altLang="en-US" dirty="0" err="1" smtClean="0"/>
              <a:t>시분초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저널조회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거래건 </a:t>
            </a:r>
            <a:r>
              <a:rPr lang="ko-KR" altLang="en-US" dirty="0" err="1" smtClean="0"/>
              <a:t>클릭시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 팝업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 bwMode="auto">
          <a:xfrm>
            <a:off x="631726" y="2349674"/>
            <a:ext cx="6480721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631727" y="2349674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6514294" y="2389634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조회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387128" y="3019425"/>
            <a:ext cx="270098" cy="1943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600" dirty="0" smtClean="0">
                <a:latin typeface="+mn-ea"/>
              </a:rPr>
              <a:t>NO</a:t>
            </a:r>
            <a:endParaRPr lang="ko-KR" altLang="en-US" sz="600" dirty="0" smtClean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31727" y="3019425"/>
            <a:ext cx="432048" cy="1943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600" dirty="0" smtClean="0">
                <a:latin typeface="+mn-ea"/>
              </a:rPr>
              <a:t>거래시간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1063774" y="3015308"/>
            <a:ext cx="432047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600" dirty="0" smtClean="0">
                <a:latin typeface="+mn-ea"/>
              </a:rPr>
              <a:t>거래종류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1495822" y="3019425"/>
            <a:ext cx="432048" cy="1943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600" dirty="0" smtClean="0">
                <a:latin typeface="+mn-ea"/>
              </a:rPr>
              <a:t>거래은행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1927870" y="3018284"/>
            <a:ext cx="432048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600" dirty="0" smtClean="0">
                <a:latin typeface="+mn-ea"/>
              </a:rPr>
              <a:t>거래매</a:t>
            </a:r>
            <a:r>
              <a:rPr lang="ko-KR" altLang="en-US" sz="600" dirty="0">
                <a:latin typeface="+mn-ea"/>
              </a:rPr>
              <a:t>체</a:t>
            </a:r>
            <a:endParaRPr lang="ko-KR" altLang="en-US" sz="600" dirty="0" smtClean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87128" y="3209925"/>
            <a:ext cx="270098" cy="19933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600" dirty="0" smtClean="0">
                <a:latin typeface="+mn-ea"/>
              </a:rPr>
              <a:t>1</a:t>
            </a:r>
            <a:endParaRPr lang="ko-KR" altLang="en-US" sz="600" dirty="0" smtClean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31727" y="3209925"/>
            <a:ext cx="432048" cy="19933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063774" y="3210794"/>
            <a:ext cx="432047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495822" y="3209925"/>
            <a:ext cx="432048" cy="19933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927870" y="3213770"/>
            <a:ext cx="43204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87128" y="3398862"/>
            <a:ext cx="270098" cy="19933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600" dirty="0" smtClean="0">
                <a:latin typeface="+mn-ea"/>
              </a:rPr>
              <a:t>2</a:t>
            </a:r>
            <a:endParaRPr lang="ko-KR" altLang="en-US" sz="600" dirty="0" smtClean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631727" y="3398862"/>
            <a:ext cx="432048" cy="19933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063774" y="3399731"/>
            <a:ext cx="432047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495822" y="3398862"/>
            <a:ext cx="432048" cy="19933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927870" y="3402707"/>
            <a:ext cx="43204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87128" y="3590503"/>
            <a:ext cx="270098" cy="19933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600" dirty="0" smtClean="0">
                <a:latin typeface="+mn-ea"/>
              </a:rPr>
              <a:t>3</a:t>
            </a:r>
            <a:endParaRPr lang="ko-KR" altLang="en-US" sz="600" dirty="0" smtClean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631727" y="3590503"/>
            <a:ext cx="432048" cy="19933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1063774" y="3591372"/>
            <a:ext cx="432047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495822" y="3590503"/>
            <a:ext cx="432048" cy="19933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927870" y="3594348"/>
            <a:ext cx="43204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2359918" y="3015308"/>
            <a:ext cx="463611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600" dirty="0" smtClean="0">
                <a:latin typeface="+mn-ea"/>
              </a:rPr>
              <a:t>계좌번호</a:t>
            </a:r>
          </a:p>
        </p:txBody>
      </p:sp>
      <p:sp>
        <p:nvSpPr>
          <p:cNvPr id="151" name="직사각형 150"/>
          <p:cNvSpPr/>
          <p:nvPr/>
        </p:nvSpPr>
        <p:spPr bwMode="auto">
          <a:xfrm>
            <a:off x="2359918" y="3210794"/>
            <a:ext cx="463611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2359918" y="3399731"/>
            <a:ext cx="463611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2359918" y="3591372"/>
            <a:ext cx="463611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1351807" y="2405486"/>
            <a:ext cx="756084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2215903" y="2349674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조회기</a:t>
            </a:r>
            <a:r>
              <a:rPr lang="ko-KR" altLang="en-US" sz="800" dirty="0">
                <a:latin typeface="+mn-ea"/>
              </a:rPr>
              <a:t>간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2938079" y="2412157"/>
            <a:ext cx="698934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YYYYMMDD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4781710" y="2412157"/>
            <a:ext cx="693947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YYYYMMDD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2167" y="2412157"/>
            <a:ext cx="26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93" name="직사각형 92"/>
          <p:cNvSpPr/>
          <p:nvPr/>
        </p:nvSpPr>
        <p:spPr bwMode="auto">
          <a:xfrm>
            <a:off x="2791966" y="3015308"/>
            <a:ext cx="487274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600" dirty="0" smtClean="0">
                <a:latin typeface="+mn-ea"/>
              </a:rPr>
              <a:t>거래금액</a:t>
            </a:r>
          </a:p>
        </p:txBody>
      </p:sp>
      <p:sp>
        <p:nvSpPr>
          <p:cNvPr id="94" name="직사각형 93"/>
          <p:cNvSpPr/>
          <p:nvPr/>
        </p:nvSpPr>
        <p:spPr bwMode="auto">
          <a:xfrm>
            <a:off x="2791966" y="3210794"/>
            <a:ext cx="48727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2791966" y="3399731"/>
            <a:ext cx="48727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2791966" y="3591372"/>
            <a:ext cx="48727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3260588" y="3018284"/>
            <a:ext cx="366899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600" dirty="0" smtClean="0">
                <a:latin typeface="+mn-ea"/>
              </a:rPr>
              <a:t>수수료</a:t>
            </a:r>
          </a:p>
        </p:txBody>
      </p:sp>
      <p:sp>
        <p:nvSpPr>
          <p:cNvPr id="102" name="직사각형 101"/>
          <p:cNvSpPr/>
          <p:nvPr/>
        </p:nvSpPr>
        <p:spPr bwMode="auto">
          <a:xfrm>
            <a:off x="3260588" y="3213770"/>
            <a:ext cx="36689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3260588" y="3402707"/>
            <a:ext cx="36689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3260588" y="3594348"/>
            <a:ext cx="36689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3627487" y="3015308"/>
            <a:ext cx="409614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600" dirty="0" smtClean="0">
                <a:latin typeface="+mn-ea"/>
              </a:rPr>
              <a:t>5</a:t>
            </a:r>
            <a:r>
              <a:rPr lang="ko-KR" altLang="en-US" sz="600" dirty="0" err="1" smtClean="0">
                <a:latin typeface="+mn-ea"/>
              </a:rPr>
              <a:t>만원권</a:t>
            </a:r>
            <a:endParaRPr lang="en-US" altLang="ko-KR" sz="600" dirty="0" smtClean="0">
              <a:latin typeface="+mn-ea"/>
            </a:endParaRPr>
          </a:p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600" dirty="0" smtClean="0">
                <a:latin typeface="+mn-ea"/>
              </a:rPr>
              <a:t>(</a:t>
            </a:r>
            <a:r>
              <a:rPr lang="ko-KR" altLang="en-US" sz="600" dirty="0" smtClean="0">
                <a:latin typeface="+mn-ea"/>
              </a:rPr>
              <a:t>매수</a:t>
            </a:r>
            <a:r>
              <a:rPr lang="en-US" altLang="ko-KR" sz="600" dirty="0" smtClean="0">
                <a:latin typeface="+mn-ea"/>
              </a:rPr>
              <a:t>)</a:t>
            </a:r>
            <a:endParaRPr lang="ko-KR" altLang="en-US" sz="600" dirty="0" smtClean="0"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3627487" y="3210794"/>
            <a:ext cx="40961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3627487" y="3399731"/>
            <a:ext cx="40961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3627487" y="3591372"/>
            <a:ext cx="40961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3687626" y="2419956"/>
            <a:ext cx="183016" cy="15516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799682" y="2394066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122670" y="2397777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분</a:t>
            </a:r>
            <a:endParaRPr lang="ko-KR" alt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473185" y="2397777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초</a:t>
            </a:r>
            <a:endParaRPr lang="ko-KR" altLang="en-US" sz="800" dirty="0"/>
          </a:p>
        </p:txBody>
      </p:sp>
      <p:sp>
        <p:nvSpPr>
          <p:cNvPr id="123" name="직사각형 122"/>
          <p:cNvSpPr/>
          <p:nvPr/>
        </p:nvSpPr>
        <p:spPr bwMode="auto">
          <a:xfrm>
            <a:off x="4007228" y="2417118"/>
            <a:ext cx="185911" cy="16087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4350128" y="2422934"/>
            <a:ext cx="185911" cy="16087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5509221" y="2425391"/>
            <a:ext cx="183016" cy="15516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621277" y="2399501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44265" y="2403212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분</a:t>
            </a:r>
            <a:endParaRPr lang="ko-KR" altLang="en-US" sz="800" dirty="0"/>
          </a:p>
        </p:txBody>
      </p:sp>
      <p:sp>
        <p:nvSpPr>
          <p:cNvPr id="135" name="직사각형 134"/>
          <p:cNvSpPr/>
          <p:nvPr/>
        </p:nvSpPr>
        <p:spPr bwMode="auto">
          <a:xfrm>
            <a:off x="5828823" y="2422553"/>
            <a:ext cx="185911" cy="16087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6171723" y="2428369"/>
            <a:ext cx="185911" cy="16087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276926" y="2403212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초</a:t>
            </a:r>
            <a:endParaRPr lang="ko-KR" altLang="en-US" sz="800" dirty="0"/>
          </a:p>
        </p:txBody>
      </p:sp>
      <p:sp>
        <p:nvSpPr>
          <p:cNvPr id="138" name="직사각형 137"/>
          <p:cNvSpPr/>
          <p:nvPr/>
        </p:nvSpPr>
        <p:spPr bwMode="auto">
          <a:xfrm>
            <a:off x="4016102" y="3015308"/>
            <a:ext cx="444569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600" dirty="0">
                <a:latin typeface="+mn-ea"/>
              </a:rPr>
              <a:t>1</a:t>
            </a:r>
            <a:r>
              <a:rPr lang="ko-KR" altLang="en-US" sz="600" dirty="0" err="1" smtClean="0">
                <a:latin typeface="+mn-ea"/>
              </a:rPr>
              <a:t>만원권</a:t>
            </a:r>
            <a:endParaRPr lang="en-US" altLang="ko-KR" sz="600" dirty="0" smtClean="0">
              <a:latin typeface="+mn-ea"/>
            </a:endParaRPr>
          </a:p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600" dirty="0" smtClean="0">
                <a:latin typeface="+mn-ea"/>
              </a:rPr>
              <a:t>(</a:t>
            </a:r>
            <a:r>
              <a:rPr lang="ko-KR" altLang="en-US" sz="600" dirty="0" smtClean="0">
                <a:latin typeface="+mn-ea"/>
              </a:rPr>
              <a:t>매수</a:t>
            </a:r>
            <a:r>
              <a:rPr lang="en-US" altLang="ko-KR" sz="600" dirty="0" smtClean="0">
                <a:latin typeface="+mn-ea"/>
              </a:rPr>
              <a:t>)</a:t>
            </a:r>
            <a:endParaRPr lang="ko-KR" altLang="en-US" sz="600" dirty="0" smtClean="0">
              <a:latin typeface="+mn-ea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4016102" y="3210794"/>
            <a:ext cx="44456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4016102" y="3399731"/>
            <a:ext cx="44456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4016102" y="3591372"/>
            <a:ext cx="44456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4448150" y="3015308"/>
            <a:ext cx="444569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600" dirty="0" smtClean="0">
                <a:latin typeface="+mn-ea"/>
              </a:rPr>
              <a:t>5</a:t>
            </a:r>
            <a:r>
              <a:rPr lang="ko-KR" altLang="en-US" sz="600" dirty="0" err="1" smtClean="0">
                <a:latin typeface="+mn-ea"/>
              </a:rPr>
              <a:t>천원권</a:t>
            </a:r>
            <a:endParaRPr lang="en-US" altLang="ko-KR" sz="600" dirty="0" smtClean="0">
              <a:latin typeface="+mn-ea"/>
            </a:endParaRPr>
          </a:p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600" dirty="0" smtClean="0">
                <a:latin typeface="+mn-ea"/>
              </a:rPr>
              <a:t>(</a:t>
            </a:r>
            <a:r>
              <a:rPr lang="ko-KR" altLang="en-US" sz="600" dirty="0" smtClean="0">
                <a:latin typeface="+mn-ea"/>
              </a:rPr>
              <a:t>매수</a:t>
            </a:r>
            <a:r>
              <a:rPr lang="en-US" altLang="ko-KR" sz="600" dirty="0" smtClean="0">
                <a:latin typeface="+mn-ea"/>
              </a:rPr>
              <a:t>)</a:t>
            </a:r>
            <a:endParaRPr lang="ko-KR" altLang="en-US" sz="600" dirty="0" smtClean="0"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4448150" y="3210794"/>
            <a:ext cx="44456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4448150" y="3399731"/>
            <a:ext cx="44456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4448150" y="3591372"/>
            <a:ext cx="44456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4880198" y="3015308"/>
            <a:ext cx="444569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600" dirty="0">
                <a:latin typeface="+mn-ea"/>
              </a:rPr>
              <a:t>1</a:t>
            </a:r>
            <a:r>
              <a:rPr lang="ko-KR" altLang="en-US" sz="600" dirty="0" err="1" smtClean="0">
                <a:latin typeface="+mn-ea"/>
              </a:rPr>
              <a:t>천원권</a:t>
            </a:r>
            <a:endParaRPr lang="en-US" altLang="ko-KR" sz="600" dirty="0" smtClean="0">
              <a:latin typeface="+mn-ea"/>
            </a:endParaRPr>
          </a:p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600" dirty="0" smtClean="0">
                <a:latin typeface="+mn-ea"/>
              </a:rPr>
              <a:t>(</a:t>
            </a:r>
            <a:r>
              <a:rPr lang="ko-KR" altLang="en-US" sz="600" dirty="0" smtClean="0">
                <a:latin typeface="+mn-ea"/>
              </a:rPr>
              <a:t>매수</a:t>
            </a:r>
            <a:r>
              <a:rPr lang="en-US" altLang="ko-KR" sz="600" dirty="0" smtClean="0">
                <a:latin typeface="+mn-ea"/>
              </a:rPr>
              <a:t>)</a:t>
            </a:r>
            <a:endParaRPr lang="ko-KR" altLang="en-US" sz="600" dirty="0" smtClean="0">
              <a:latin typeface="+mn-ea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4880198" y="3210794"/>
            <a:ext cx="44456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4880198" y="3399731"/>
            <a:ext cx="44456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4880198" y="3591372"/>
            <a:ext cx="44456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5312246" y="3018284"/>
            <a:ext cx="431660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600" dirty="0" smtClean="0">
                <a:latin typeface="+mn-ea"/>
              </a:rPr>
              <a:t>에러코드</a:t>
            </a:r>
          </a:p>
        </p:txBody>
      </p:sp>
      <p:sp>
        <p:nvSpPr>
          <p:cNvPr id="163" name="직사각형 162"/>
          <p:cNvSpPr/>
          <p:nvPr/>
        </p:nvSpPr>
        <p:spPr bwMode="auto">
          <a:xfrm>
            <a:off x="5312246" y="3213770"/>
            <a:ext cx="431660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5312246" y="3402707"/>
            <a:ext cx="431660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5312246" y="3594348"/>
            <a:ext cx="431660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5744294" y="3015308"/>
            <a:ext cx="369565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600" dirty="0" smtClean="0">
                <a:latin typeface="+mn-ea"/>
              </a:rPr>
              <a:t>매체수취여부</a:t>
            </a:r>
          </a:p>
        </p:txBody>
      </p:sp>
      <p:sp>
        <p:nvSpPr>
          <p:cNvPr id="168" name="직사각형 167"/>
          <p:cNvSpPr/>
          <p:nvPr/>
        </p:nvSpPr>
        <p:spPr bwMode="auto">
          <a:xfrm>
            <a:off x="5744294" y="3210794"/>
            <a:ext cx="369565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5744294" y="3399731"/>
            <a:ext cx="369565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1" name="직사각형 170"/>
          <p:cNvSpPr/>
          <p:nvPr/>
        </p:nvSpPr>
        <p:spPr bwMode="auto">
          <a:xfrm>
            <a:off x="5744294" y="3591372"/>
            <a:ext cx="369565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6104334" y="3015308"/>
            <a:ext cx="369565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600" dirty="0" smtClean="0">
                <a:latin typeface="+mn-ea"/>
              </a:rPr>
              <a:t>시제수취여부</a:t>
            </a:r>
          </a:p>
        </p:txBody>
      </p:sp>
      <p:sp>
        <p:nvSpPr>
          <p:cNvPr id="173" name="직사각형 172"/>
          <p:cNvSpPr/>
          <p:nvPr/>
        </p:nvSpPr>
        <p:spPr bwMode="auto">
          <a:xfrm>
            <a:off x="6104334" y="3210794"/>
            <a:ext cx="369565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4" name="직사각형 173"/>
          <p:cNvSpPr/>
          <p:nvPr/>
        </p:nvSpPr>
        <p:spPr bwMode="auto">
          <a:xfrm>
            <a:off x="6104334" y="3399731"/>
            <a:ext cx="369565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5" name="직사각형 174"/>
          <p:cNvSpPr/>
          <p:nvPr/>
        </p:nvSpPr>
        <p:spPr bwMode="auto">
          <a:xfrm>
            <a:off x="6104334" y="3591372"/>
            <a:ext cx="369565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6464374" y="3018284"/>
            <a:ext cx="431660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600" dirty="0" smtClean="0">
                <a:latin typeface="+mn-ea"/>
              </a:rPr>
              <a:t>수취은행</a:t>
            </a:r>
          </a:p>
        </p:txBody>
      </p:sp>
      <p:sp>
        <p:nvSpPr>
          <p:cNvPr id="177" name="직사각형 176"/>
          <p:cNvSpPr/>
          <p:nvPr/>
        </p:nvSpPr>
        <p:spPr bwMode="auto">
          <a:xfrm>
            <a:off x="6464374" y="3213770"/>
            <a:ext cx="431660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6464374" y="3402707"/>
            <a:ext cx="431660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6464374" y="3594348"/>
            <a:ext cx="431660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86" name="직사각형 185"/>
          <p:cNvSpPr/>
          <p:nvPr/>
        </p:nvSpPr>
        <p:spPr bwMode="auto">
          <a:xfrm>
            <a:off x="6896810" y="3018284"/>
            <a:ext cx="431660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600" dirty="0" smtClean="0">
                <a:latin typeface="+mn-ea"/>
              </a:rPr>
              <a:t>수취계좌</a:t>
            </a:r>
          </a:p>
        </p:txBody>
      </p:sp>
      <p:sp>
        <p:nvSpPr>
          <p:cNvPr id="187" name="직사각형 186"/>
          <p:cNvSpPr/>
          <p:nvPr/>
        </p:nvSpPr>
        <p:spPr bwMode="auto">
          <a:xfrm>
            <a:off x="6896810" y="3213770"/>
            <a:ext cx="431660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88" name="직사각형 187"/>
          <p:cNvSpPr/>
          <p:nvPr/>
        </p:nvSpPr>
        <p:spPr bwMode="auto">
          <a:xfrm>
            <a:off x="6896810" y="3402707"/>
            <a:ext cx="431660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89" name="직사각형 188"/>
          <p:cNvSpPr/>
          <p:nvPr/>
        </p:nvSpPr>
        <p:spPr bwMode="auto">
          <a:xfrm>
            <a:off x="6896810" y="3594348"/>
            <a:ext cx="431660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63774" y="2162693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47950" y="2161927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320358" y="213365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6453" y="3113806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95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41944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저널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SCR_AMS_017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14-1.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저널거래 상세조회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저널거래 조회 화면에서 특정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거래건을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클릭하면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Popup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상세조회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r>
              <a:rPr lang="ko-KR" altLang="en-US" dirty="0" smtClean="0"/>
              <a:t>해당 거래 저널 상세정보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해당 거래 저널 이미지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개컷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1351806" y="2543622"/>
            <a:ext cx="4536504" cy="2190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저널상세내역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1351806" y="2759646"/>
            <a:ext cx="576064" cy="3212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저널정</a:t>
            </a:r>
            <a:r>
              <a:rPr lang="ko-KR" altLang="en-US" sz="800" dirty="0">
                <a:latin typeface="+mn-ea"/>
              </a:rPr>
              <a:t>보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927870" y="2759646"/>
            <a:ext cx="1368152" cy="1691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기관코드</a:t>
            </a:r>
          </a:p>
        </p:txBody>
      </p:sp>
      <p:sp>
        <p:nvSpPr>
          <p:cNvPr id="101" name="직사각형 100"/>
          <p:cNvSpPr/>
          <p:nvPr/>
        </p:nvSpPr>
        <p:spPr bwMode="auto">
          <a:xfrm>
            <a:off x="3296022" y="2759646"/>
            <a:ext cx="1296144" cy="1691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1927870" y="2928045"/>
            <a:ext cx="1368152" cy="18169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지점코드</a:t>
            </a:r>
          </a:p>
        </p:txBody>
      </p:sp>
      <p:sp>
        <p:nvSpPr>
          <p:cNvPr id="105" name="직사각형 104"/>
          <p:cNvSpPr/>
          <p:nvPr/>
        </p:nvSpPr>
        <p:spPr bwMode="auto">
          <a:xfrm>
            <a:off x="3296022" y="2928045"/>
            <a:ext cx="1296144" cy="18169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1927870" y="3100636"/>
            <a:ext cx="1368152" cy="17522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111" name="직사각형 110"/>
          <p:cNvSpPr/>
          <p:nvPr/>
        </p:nvSpPr>
        <p:spPr bwMode="auto">
          <a:xfrm>
            <a:off x="3296022" y="3100636"/>
            <a:ext cx="1296144" cy="17522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1927870" y="3273227"/>
            <a:ext cx="432048" cy="31241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HOST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2359918" y="3273227"/>
            <a:ext cx="936104" cy="1603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거래일련번호</a:t>
            </a:r>
          </a:p>
        </p:txBody>
      </p:sp>
      <p:sp>
        <p:nvSpPr>
          <p:cNvPr id="119" name="직사각형 118"/>
          <p:cNvSpPr/>
          <p:nvPr/>
        </p:nvSpPr>
        <p:spPr bwMode="auto">
          <a:xfrm>
            <a:off x="3296022" y="3273227"/>
            <a:ext cx="1296144" cy="1603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2359918" y="3431754"/>
            <a:ext cx="936104" cy="1538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응답코드</a:t>
            </a:r>
          </a:p>
        </p:txBody>
      </p:sp>
      <p:sp>
        <p:nvSpPr>
          <p:cNvPr id="121" name="직사각형 120"/>
          <p:cNvSpPr/>
          <p:nvPr/>
        </p:nvSpPr>
        <p:spPr bwMode="auto">
          <a:xfrm>
            <a:off x="3296022" y="3431754"/>
            <a:ext cx="1296144" cy="1538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1927870" y="3585642"/>
            <a:ext cx="432048" cy="12584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거래</a:t>
            </a:r>
          </a:p>
        </p:txBody>
      </p:sp>
      <p:sp>
        <p:nvSpPr>
          <p:cNvPr id="126" name="직사각형 125"/>
          <p:cNvSpPr/>
          <p:nvPr/>
        </p:nvSpPr>
        <p:spPr bwMode="auto">
          <a:xfrm>
            <a:off x="2359918" y="3585642"/>
            <a:ext cx="936104" cy="1664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거래매체</a:t>
            </a:r>
          </a:p>
        </p:txBody>
      </p:sp>
      <p:sp>
        <p:nvSpPr>
          <p:cNvPr id="127" name="직사각형 126"/>
          <p:cNvSpPr/>
          <p:nvPr/>
        </p:nvSpPr>
        <p:spPr bwMode="auto">
          <a:xfrm>
            <a:off x="3296022" y="3585642"/>
            <a:ext cx="1296144" cy="1664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2359918" y="3742259"/>
            <a:ext cx="936104" cy="15046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거래종류</a:t>
            </a:r>
          </a:p>
        </p:txBody>
      </p:sp>
      <p:sp>
        <p:nvSpPr>
          <p:cNvPr id="130" name="직사각형 129"/>
          <p:cNvSpPr/>
          <p:nvPr/>
        </p:nvSpPr>
        <p:spPr bwMode="auto">
          <a:xfrm>
            <a:off x="3296022" y="3742259"/>
            <a:ext cx="1296144" cy="15046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2359918" y="3889698"/>
            <a:ext cx="936104" cy="16304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동작결과</a:t>
            </a:r>
          </a:p>
        </p:txBody>
      </p:sp>
      <p:sp>
        <p:nvSpPr>
          <p:cNvPr id="132" name="직사각형 131"/>
          <p:cNvSpPr/>
          <p:nvPr/>
        </p:nvSpPr>
        <p:spPr bwMode="auto">
          <a:xfrm>
            <a:off x="3296022" y="3889698"/>
            <a:ext cx="1296144" cy="16304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2359918" y="4046265"/>
            <a:ext cx="936104" cy="16609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에러코드</a:t>
            </a:r>
          </a:p>
        </p:txBody>
      </p:sp>
      <p:sp>
        <p:nvSpPr>
          <p:cNvPr id="155" name="직사각형 154"/>
          <p:cNvSpPr/>
          <p:nvPr/>
        </p:nvSpPr>
        <p:spPr bwMode="auto">
          <a:xfrm>
            <a:off x="3296022" y="4046265"/>
            <a:ext cx="1296144" cy="16609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2359918" y="4208587"/>
            <a:ext cx="936104" cy="1691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거래금액</a:t>
            </a:r>
          </a:p>
        </p:txBody>
      </p:sp>
      <p:sp>
        <p:nvSpPr>
          <p:cNvPr id="157" name="직사각형 156"/>
          <p:cNvSpPr/>
          <p:nvPr/>
        </p:nvSpPr>
        <p:spPr bwMode="auto">
          <a:xfrm>
            <a:off x="3296022" y="4208587"/>
            <a:ext cx="1296144" cy="1691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2359918" y="4377730"/>
            <a:ext cx="936104" cy="1626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수수료</a:t>
            </a:r>
          </a:p>
        </p:txBody>
      </p:sp>
      <p:sp>
        <p:nvSpPr>
          <p:cNvPr id="159" name="직사각형 158"/>
          <p:cNvSpPr/>
          <p:nvPr/>
        </p:nvSpPr>
        <p:spPr bwMode="auto">
          <a:xfrm>
            <a:off x="3296022" y="4377730"/>
            <a:ext cx="1296144" cy="1626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60" name="직사각형 159"/>
          <p:cNvSpPr/>
          <p:nvPr/>
        </p:nvSpPr>
        <p:spPr bwMode="auto">
          <a:xfrm>
            <a:off x="2359918" y="4540796"/>
            <a:ext cx="936104" cy="15619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은행명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61" name="직사각형 160"/>
          <p:cNvSpPr/>
          <p:nvPr/>
        </p:nvSpPr>
        <p:spPr bwMode="auto">
          <a:xfrm>
            <a:off x="3296022" y="4540796"/>
            <a:ext cx="1296144" cy="15619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2359918" y="4694337"/>
            <a:ext cx="936104" cy="149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계좌번호</a:t>
            </a:r>
          </a:p>
        </p:txBody>
      </p:sp>
      <p:sp>
        <p:nvSpPr>
          <p:cNvPr id="167" name="직사각형 166"/>
          <p:cNvSpPr/>
          <p:nvPr/>
        </p:nvSpPr>
        <p:spPr bwMode="auto">
          <a:xfrm>
            <a:off x="3296022" y="4694337"/>
            <a:ext cx="1296144" cy="149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1927870" y="4850904"/>
            <a:ext cx="432048" cy="32117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이</a:t>
            </a:r>
            <a:r>
              <a:rPr lang="ko-KR" altLang="en-US" sz="800" dirty="0">
                <a:latin typeface="+mn-ea"/>
              </a:rPr>
              <a:t>체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2359918" y="4850904"/>
            <a:ext cx="936104" cy="1718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은행명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81" name="직사각형 180"/>
          <p:cNvSpPr/>
          <p:nvPr/>
        </p:nvSpPr>
        <p:spPr bwMode="auto">
          <a:xfrm>
            <a:off x="3296022" y="4850904"/>
            <a:ext cx="1296144" cy="1718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2359918" y="5019303"/>
            <a:ext cx="936104" cy="15582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계좌번호</a:t>
            </a:r>
          </a:p>
        </p:txBody>
      </p:sp>
      <p:sp>
        <p:nvSpPr>
          <p:cNvPr id="183" name="직사각형 182"/>
          <p:cNvSpPr/>
          <p:nvPr/>
        </p:nvSpPr>
        <p:spPr bwMode="auto">
          <a:xfrm>
            <a:off x="3296022" y="5019303"/>
            <a:ext cx="1296144" cy="15582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91" name="직사각형 190"/>
          <p:cNvSpPr/>
          <p:nvPr/>
        </p:nvSpPr>
        <p:spPr bwMode="auto">
          <a:xfrm>
            <a:off x="1927870" y="5167511"/>
            <a:ext cx="1368152" cy="17522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잔액</a:t>
            </a:r>
          </a:p>
        </p:txBody>
      </p:sp>
      <p:sp>
        <p:nvSpPr>
          <p:cNvPr id="192" name="직사각형 191"/>
          <p:cNvSpPr/>
          <p:nvPr/>
        </p:nvSpPr>
        <p:spPr bwMode="auto">
          <a:xfrm>
            <a:off x="3296022" y="5167511"/>
            <a:ext cx="1296144" cy="17522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93" name="직사각형 192"/>
          <p:cNvSpPr/>
          <p:nvPr/>
        </p:nvSpPr>
        <p:spPr bwMode="auto">
          <a:xfrm>
            <a:off x="1927870" y="5345435"/>
            <a:ext cx="432048" cy="62671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거래</a:t>
            </a:r>
          </a:p>
        </p:txBody>
      </p:sp>
      <p:sp>
        <p:nvSpPr>
          <p:cNvPr id="194" name="직사각형 193"/>
          <p:cNvSpPr/>
          <p:nvPr/>
        </p:nvSpPr>
        <p:spPr bwMode="auto">
          <a:xfrm>
            <a:off x="2359918" y="5345435"/>
            <a:ext cx="936104" cy="1664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>
                <a:latin typeface="+mn-ea"/>
              </a:rPr>
              <a:t>5</a:t>
            </a:r>
            <a:r>
              <a:rPr lang="ko-KR" altLang="en-US" sz="800" dirty="0" err="1" smtClean="0">
                <a:latin typeface="+mn-ea"/>
              </a:rPr>
              <a:t>만원권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95" name="직사각형 194"/>
          <p:cNvSpPr/>
          <p:nvPr/>
        </p:nvSpPr>
        <p:spPr bwMode="auto">
          <a:xfrm>
            <a:off x="3296022" y="5345435"/>
            <a:ext cx="1296144" cy="1664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2359918" y="5502052"/>
            <a:ext cx="936104" cy="15046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1</a:t>
            </a:r>
            <a:r>
              <a:rPr lang="ko-KR" altLang="en-US" sz="800" dirty="0" err="1" smtClean="0">
                <a:latin typeface="+mn-ea"/>
              </a:rPr>
              <a:t>만원권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97" name="직사각형 196"/>
          <p:cNvSpPr/>
          <p:nvPr/>
        </p:nvSpPr>
        <p:spPr bwMode="auto">
          <a:xfrm>
            <a:off x="3296022" y="5502052"/>
            <a:ext cx="1296144" cy="15046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98" name="직사각형 197"/>
          <p:cNvSpPr/>
          <p:nvPr/>
        </p:nvSpPr>
        <p:spPr bwMode="auto">
          <a:xfrm>
            <a:off x="2359918" y="5649491"/>
            <a:ext cx="936104" cy="16304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smtClean="0">
                <a:latin typeface="+mn-ea"/>
              </a:rPr>
              <a:t>5</a:t>
            </a:r>
            <a:r>
              <a:rPr lang="ko-KR" altLang="en-US" sz="800" dirty="0" err="1" smtClean="0">
                <a:latin typeface="+mn-ea"/>
              </a:rPr>
              <a:t>천원권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99" name="직사각형 198"/>
          <p:cNvSpPr/>
          <p:nvPr/>
        </p:nvSpPr>
        <p:spPr bwMode="auto">
          <a:xfrm>
            <a:off x="3296022" y="5649491"/>
            <a:ext cx="1296144" cy="16304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00" name="직사각형 199"/>
          <p:cNvSpPr/>
          <p:nvPr/>
        </p:nvSpPr>
        <p:spPr bwMode="auto">
          <a:xfrm>
            <a:off x="2359918" y="5806058"/>
            <a:ext cx="936104" cy="16609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천원권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01" name="직사각형 200"/>
          <p:cNvSpPr/>
          <p:nvPr/>
        </p:nvSpPr>
        <p:spPr bwMode="auto">
          <a:xfrm>
            <a:off x="3296022" y="5806058"/>
            <a:ext cx="1296144" cy="16609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10" name="직사각형 209"/>
          <p:cNvSpPr/>
          <p:nvPr/>
        </p:nvSpPr>
        <p:spPr bwMode="auto">
          <a:xfrm>
            <a:off x="4592166" y="2762672"/>
            <a:ext cx="1296144" cy="16537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사진</a:t>
            </a: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11" name="직사각형 210"/>
          <p:cNvSpPr/>
          <p:nvPr/>
        </p:nvSpPr>
        <p:spPr bwMode="auto">
          <a:xfrm>
            <a:off x="4592166" y="2925738"/>
            <a:ext cx="1296144" cy="8165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저널이미지</a:t>
            </a: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12" name="직사각형 211"/>
          <p:cNvSpPr/>
          <p:nvPr/>
        </p:nvSpPr>
        <p:spPr bwMode="auto">
          <a:xfrm>
            <a:off x="4592166" y="3745682"/>
            <a:ext cx="1296144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사진</a:t>
            </a:r>
            <a:r>
              <a:rPr lang="en-US" altLang="ko-KR" sz="800" dirty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13" name="직사각형 212"/>
          <p:cNvSpPr/>
          <p:nvPr/>
        </p:nvSpPr>
        <p:spPr bwMode="auto">
          <a:xfrm>
            <a:off x="4592166" y="3881500"/>
            <a:ext cx="1296144" cy="9694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저널이미지</a:t>
            </a: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14" name="직사각형 213"/>
          <p:cNvSpPr/>
          <p:nvPr/>
        </p:nvSpPr>
        <p:spPr bwMode="auto">
          <a:xfrm>
            <a:off x="4592166" y="4846711"/>
            <a:ext cx="1296144" cy="17296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사진</a:t>
            </a: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15" name="직사각형 214"/>
          <p:cNvSpPr/>
          <p:nvPr/>
        </p:nvSpPr>
        <p:spPr bwMode="auto">
          <a:xfrm>
            <a:off x="4592166" y="5019674"/>
            <a:ext cx="1296144" cy="9534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저널이미지</a:t>
            </a: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79798" y="2685033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20158" y="2685033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217120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목록 </a:t>
            </a:r>
          </a:p>
        </p:txBody>
      </p:sp>
      <p:sp>
        <p:nvSpPr>
          <p:cNvPr id="4" name="Text Box 126"/>
          <p:cNvSpPr txBox="1">
            <a:spLocks noChangeArrowheads="1"/>
          </p:cNvSpPr>
          <p:nvPr/>
        </p:nvSpPr>
        <p:spPr bwMode="auto">
          <a:xfrm>
            <a:off x="284187" y="958330"/>
            <a:ext cx="16545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latinLnBrk="0" hangingPunct="0">
              <a:buClr>
                <a:srgbClr val="0099CC"/>
              </a:buClr>
              <a:buFont typeface="Wingdings" pitchFamily="2" charset="2"/>
              <a:buNone/>
            </a:pPr>
            <a:r>
              <a:rPr kumimoji="1" lang="en-US" altLang="ko-KR" sz="1400" b="1" dirty="0" smtClean="0">
                <a:solidFill>
                  <a:schemeClr val="tx1"/>
                </a:solidFill>
                <a:latin typeface="+mn-ea"/>
              </a:rPr>
              <a:t>1.1 </a:t>
            </a:r>
            <a:r>
              <a:rPr kumimoji="1" lang="ko-KR" altLang="en-US" sz="1400" b="1" dirty="0" smtClean="0">
                <a:latin typeface="+mn-ea"/>
              </a:rPr>
              <a:t>메뉴 구</a:t>
            </a:r>
            <a:r>
              <a:rPr kumimoji="1" lang="ko-KR" altLang="en-US" sz="1400" b="1" dirty="0">
                <a:latin typeface="+mn-ea"/>
              </a:rPr>
              <a:t>조</a:t>
            </a:r>
            <a:endParaRPr kumimoji="1"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798" y="1413571"/>
            <a:ext cx="7218363" cy="474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9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51680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저널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SCR_AMS_018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15.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저널파일 업로드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ATM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특정일 생성 저널파일을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AMS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Upload(ATM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AMS)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 smtClean="0"/>
              <a:t>1.</a:t>
            </a:r>
            <a:r>
              <a:rPr lang="ko-KR" altLang="en-US" dirty="0" smtClean="0"/>
              <a:t>기기번호 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기기 조회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기기 조회 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업로드 원하는 저널일자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5.</a:t>
            </a:r>
            <a:r>
              <a:rPr lang="ko-KR" altLang="en-US" dirty="0" smtClean="0"/>
              <a:t>업로드 원하는 기기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6.</a:t>
            </a:r>
            <a:r>
              <a:rPr lang="ko-KR" altLang="en-US" dirty="0" smtClean="0"/>
              <a:t>선택한 기기에 대해서 저널 업로드 요청 실행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 bwMode="auto">
          <a:xfrm>
            <a:off x="1135782" y="2349674"/>
            <a:ext cx="5184576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135782" y="2349674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5672286" y="2389634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조회</a:t>
            </a:r>
          </a:p>
        </p:txBody>
      </p:sp>
      <p:sp>
        <p:nvSpPr>
          <p:cNvPr id="98" name="직사각형 97"/>
          <p:cNvSpPr/>
          <p:nvPr/>
        </p:nvSpPr>
        <p:spPr bwMode="auto">
          <a:xfrm>
            <a:off x="1855862" y="2405486"/>
            <a:ext cx="756084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67830" y="2162693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84254" y="2162693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18162" y="3189089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03734" y="3619947"/>
            <a:ext cx="720080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NO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423814" y="3619947"/>
            <a:ext cx="936104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31" name="직사각형 30"/>
          <p:cNvSpPr/>
          <p:nvPr/>
        </p:nvSpPr>
        <p:spPr bwMode="auto">
          <a:xfrm>
            <a:off x="2359918" y="3622154"/>
            <a:ext cx="1405675" cy="19434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제조사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3764074" y="3622154"/>
            <a:ext cx="1440160" cy="19434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기종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703734" y="3815432"/>
            <a:ext cx="720080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1423814" y="3815432"/>
            <a:ext cx="93610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359918" y="3818482"/>
            <a:ext cx="1405675" cy="25938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764074" y="3818482"/>
            <a:ext cx="1440160" cy="25938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6392366" y="3619947"/>
            <a:ext cx="506152" cy="19655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6392366" y="3815537"/>
            <a:ext cx="506152" cy="2623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6589340" y="3656881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6598865" y="3882430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b="1" dirty="0" smtClean="0">
                <a:latin typeface="+mn-ea"/>
              </a:rPr>
              <a:t>V</a:t>
            </a:r>
            <a:endParaRPr lang="ko-KR" altLang="en-US" sz="1000" b="1" dirty="0" smtClean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703734" y="4077866"/>
            <a:ext cx="720080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423814" y="4077866"/>
            <a:ext cx="93610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359918" y="4076067"/>
            <a:ext cx="1405675" cy="26423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764074" y="4076067"/>
            <a:ext cx="1440160" cy="26423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6392366" y="4077971"/>
            <a:ext cx="506152" cy="2623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6598865" y="4144864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b="1" dirty="0" smtClean="0">
                <a:latin typeface="+mn-ea"/>
              </a:rPr>
              <a:t>V</a:t>
            </a:r>
            <a:endParaRPr lang="ko-KR" altLang="en-US" sz="1000" b="1" dirty="0" smtClean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703734" y="4319488"/>
            <a:ext cx="720080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1423814" y="4319488"/>
            <a:ext cx="936104" cy="25915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359918" y="4322538"/>
            <a:ext cx="1405675" cy="25938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764074" y="4322538"/>
            <a:ext cx="1440160" cy="25938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6392366" y="4319593"/>
            <a:ext cx="506152" cy="2623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598865" y="4386486"/>
            <a:ext cx="125210" cy="12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5204234" y="3622154"/>
            <a:ext cx="1188132" cy="19434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기기명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5204234" y="3818482"/>
            <a:ext cx="1188132" cy="25938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5204234" y="4076067"/>
            <a:ext cx="1188132" cy="26423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204234" y="4322538"/>
            <a:ext cx="1188132" cy="25938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035882" y="3213770"/>
            <a:ext cx="421246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1423814" y="3213770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저널일자</a:t>
            </a:r>
          </a:p>
        </p:txBody>
      </p:sp>
      <p:sp>
        <p:nvSpPr>
          <p:cNvPr id="62" name="직사각형 61"/>
          <p:cNvSpPr/>
          <p:nvPr/>
        </p:nvSpPr>
        <p:spPr bwMode="auto">
          <a:xfrm>
            <a:off x="2179898" y="3276253"/>
            <a:ext cx="1476164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YYYYMMDD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5276056" y="3263255"/>
            <a:ext cx="792088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업로드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7710" y="3402186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27870" y="3021409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82444" y="3433761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24214" y="3069754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30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7130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저널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SCR_AMS_019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16.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저널파일 조회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 smtClean="0"/>
              <a:t>1.</a:t>
            </a:r>
            <a:r>
              <a:rPr lang="ko-KR" altLang="en-US" dirty="0" smtClean="0"/>
              <a:t>기기번호 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조회기간 입력 후 조회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저널 파일 다운로드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 bwMode="auto">
          <a:xfrm>
            <a:off x="1135782" y="2349674"/>
            <a:ext cx="5184576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135782" y="2349674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5672286" y="2389634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조회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1207790" y="3087316"/>
            <a:ext cx="324036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NO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531826" y="3090292"/>
            <a:ext cx="1063165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3656062" y="3089578"/>
            <a:ext cx="1231565" cy="19619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파일명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1207790" y="3282801"/>
            <a:ext cx="324036" cy="2609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531826" y="3285777"/>
            <a:ext cx="1063165" cy="2609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656062" y="3285778"/>
            <a:ext cx="1231565" cy="25796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Journal_20140601.zip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4887627" y="3087316"/>
            <a:ext cx="1398823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다운로드</a:t>
            </a:r>
          </a:p>
        </p:txBody>
      </p:sp>
      <p:sp>
        <p:nvSpPr>
          <p:cNvPr id="151" name="직사각형 150"/>
          <p:cNvSpPr/>
          <p:nvPr/>
        </p:nvSpPr>
        <p:spPr bwMode="auto">
          <a:xfrm>
            <a:off x="4887627" y="3282801"/>
            <a:ext cx="1398823" cy="2639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1855862" y="2405486"/>
            <a:ext cx="756084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3007990" y="2349674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조회기간</a:t>
            </a:r>
          </a:p>
        </p:txBody>
      </p:sp>
      <p:sp>
        <p:nvSpPr>
          <p:cNvPr id="90" name="직사각형 89"/>
          <p:cNvSpPr/>
          <p:nvPr/>
        </p:nvSpPr>
        <p:spPr bwMode="auto">
          <a:xfrm>
            <a:off x="3764074" y="2412157"/>
            <a:ext cx="756084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YYYYMMDD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4700178" y="2412157"/>
            <a:ext cx="756084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YYYYMMDD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2059" y="2412157"/>
            <a:ext cx="263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99" name="직사각형 98"/>
          <p:cNvSpPr/>
          <p:nvPr/>
        </p:nvSpPr>
        <p:spPr bwMode="auto">
          <a:xfrm>
            <a:off x="2592897" y="3090292"/>
            <a:ext cx="1063165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일</a:t>
            </a:r>
            <a:r>
              <a:rPr lang="ko-KR" altLang="en-US" sz="800" dirty="0">
                <a:latin typeface="+mn-ea"/>
              </a:rPr>
              <a:t>자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2592897" y="3285778"/>
            <a:ext cx="1063165" cy="25796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2014.06.01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5206330" y="3310161"/>
            <a:ext cx="792088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다운로드</a:t>
            </a:r>
          </a:p>
        </p:txBody>
      </p:sp>
      <p:sp>
        <p:nvSpPr>
          <p:cNvPr id="106" name="직사각형 105"/>
          <p:cNvSpPr/>
          <p:nvPr/>
        </p:nvSpPr>
        <p:spPr bwMode="auto">
          <a:xfrm>
            <a:off x="1207790" y="3525913"/>
            <a:ext cx="324036" cy="2609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1531826" y="3528889"/>
            <a:ext cx="1063165" cy="2609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3656062" y="3528890"/>
            <a:ext cx="1231565" cy="25796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Journal_20140602.zip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4887627" y="3525913"/>
            <a:ext cx="1398823" cy="2639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2592897" y="3528890"/>
            <a:ext cx="1063165" cy="25796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2014.06.02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5206330" y="3562798"/>
            <a:ext cx="792088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다운로드</a:t>
            </a:r>
          </a:p>
        </p:txBody>
      </p:sp>
      <p:sp>
        <p:nvSpPr>
          <p:cNvPr id="114" name="직사각형 113"/>
          <p:cNvSpPr/>
          <p:nvPr/>
        </p:nvSpPr>
        <p:spPr bwMode="auto">
          <a:xfrm>
            <a:off x="1207790" y="3789834"/>
            <a:ext cx="324036" cy="2609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1531826" y="3792810"/>
            <a:ext cx="1063165" cy="25531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기번</a:t>
            </a:r>
            <a:r>
              <a:rPr lang="en-US" altLang="ko-KR" sz="800" dirty="0">
                <a:latin typeface="+mn-ea"/>
              </a:rPr>
              <a:t>1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3656062" y="3792811"/>
            <a:ext cx="1231565" cy="25796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Journal_20140603.zip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4887627" y="3789834"/>
            <a:ext cx="1398823" cy="25829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2592897" y="3792811"/>
            <a:ext cx="1063165" cy="25796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2014.06.03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5206330" y="3826719"/>
            <a:ext cx="792088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다운로드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67830" y="2162693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84254" y="2162693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4214" y="3189089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16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50483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SCR_AMS_020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거래전문 조회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 smtClean="0"/>
              <a:t>1.</a:t>
            </a:r>
            <a:r>
              <a:rPr lang="ko-KR" altLang="en-US" dirty="0" smtClean="0"/>
              <a:t>전문구분 선택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/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업무구분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기기번호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조회 원하는 </a:t>
            </a:r>
            <a:r>
              <a:rPr lang="ko-KR" altLang="en-US" dirty="0" err="1" smtClean="0"/>
              <a:t>전문송신일시의</a:t>
            </a:r>
            <a:r>
              <a:rPr lang="ko-KR" altLang="en-US" dirty="0" smtClean="0"/>
              <a:t> 기간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5.</a:t>
            </a:r>
            <a:r>
              <a:rPr lang="ko-KR" altLang="en-US" dirty="0" smtClean="0"/>
              <a:t>지점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6.</a:t>
            </a:r>
            <a:r>
              <a:rPr lang="ko-KR" altLang="en-US" dirty="0" smtClean="0"/>
              <a:t>기관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7.</a:t>
            </a:r>
            <a:r>
              <a:rPr lang="ko-KR" altLang="en-US" dirty="0" smtClean="0"/>
              <a:t>입력한 조건에 맞는 조회 실행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7-1.</a:t>
            </a:r>
            <a:r>
              <a:rPr lang="ko-KR" altLang="en-US" dirty="0" smtClean="0"/>
              <a:t>조회 결과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6389327" y="2421682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조회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76342" y="2252985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703734" y="2709714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703734" y="2709714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전문구분</a:t>
            </a:r>
          </a:p>
        </p:txBody>
      </p:sp>
      <p:sp>
        <p:nvSpPr>
          <p:cNvPr id="50" name="직사각형 49"/>
          <p:cNvSpPr/>
          <p:nvPr/>
        </p:nvSpPr>
        <p:spPr bwMode="auto">
          <a:xfrm>
            <a:off x="2719958" y="2709714"/>
            <a:ext cx="81009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업무구분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1639838" y="2765525"/>
            <a:ext cx="828092" cy="1845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요청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2431926" y="2765526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3" name="순서도: 병합 52"/>
          <p:cNvSpPr/>
          <p:nvPr/>
        </p:nvSpPr>
        <p:spPr bwMode="auto">
          <a:xfrm>
            <a:off x="2485932" y="2814435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703734" y="3285778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584054" y="2762672"/>
            <a:ext cx="864096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</a:t>
            </a:r>
            <a:r>
              <a:rPr lang="ko-KR" altLang="en-US" sz="800" dirty="0">
                <a:latin typeface="+mn-ea"/>
              </a:rPr>
              <a:t>택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448150" y="2762673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7" name="순서도: 병합 56"/>
          <p:cNvSpPr/>
          <p:nvPr/>
        </p:nvSpPr>
        <p:spPr bwMode="auto">
          <a:xfrm>
            <a:off x="4502156" y="2811582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703734" y="2997746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703734" y="2997746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전문송신일시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1639838" y="3053557"/>
            <a:ext cx="828092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YYYY.MM.DD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800078" y="3285778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기관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703734" y="3285778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지점</a:t>
            </a:r>
          </a:p>
        </p:txBody>
      </p:sp>
      <p:sp>
        <p:nvSpPr>
          <p:cNvPr id="93" name="직사각형 92"/>
          <p:cNvSpPr/>
          <p:nvPr/>
        </p:nvSpPr>
        <p:spPr bwMode="auto">
          <a:xfrm>
            <a:off x="4880198" y="2709714"/>
            <a:ext cx="810090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94" name="직사각형 93"/>
          <p:cNvSpPr/>
          <p:nvPr/>
        </p:nvSpPr>
        <p:spPr bwMode="auto">
          <a:xfrm>
            <a:off x="5752678" y="2762673"/>
            <a:ext cx="1071734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2575942" y="3050704"/>
            <a:ext cx="216024" cy="18077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err="1" smtClean="0">
                <a:latin typeface="+mn-ea"/>
              </a:rPr>
              <a:t>hh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55962" y="3050703"/>
            <a:ext cx="252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96" name="직사각형 95"/>
          <p:cNvSpPr/>
          <p:nvPr/>
        </p:nvSpPr>
        <p:spPr bwMode="auto">
          <a:xfrm>
            <a:off x="3007990" y="3051285"/>
            <a:ext cx="216024" cy="18077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mm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88010" y="3051284"/>
            <a:ext cx="252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분</a:t>
            </a:r>
            <a:endParaRPr lang="ko-KR" altLang="en-US" sz="800" dirty="0"/>
          </a:p>
        </p:txBody>
      </p:sp>
      <p:sp>
        <p:nvSpPr>
          <p:cNvPr id="98" name="직사각형 97"/>
          <p:cNvSpPr/>
          <p:nvPr/>
        </p:nvSpPr>
        <p:spPr bwMode="auto">
          <a:xfrm>
            <a:off x="3440038" y="3051285"/>
            <a:ext cx="216024" cy="18077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err="1" smtClean="0">
                <a:latin typeface="+mn-ea"/>
              </a:rPr>
              <a:t>ss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620058" y="3051284"/>
            <a:ext cx="468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초  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00" name="직사각형 99"/>
          <p:cNvSpPr/>
          <p:nvPr/>
        </p:nvSpPr>
        <p:spPr bwMode="auto">
          <a:xfrm>
            <a:off x="4088110" y="3053557"/>
            <a:ext cx="828092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YYYY.MM.DD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5024214" y="3050704"/>
            <a:ext cx="216024" cy="18077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err="1" smtClean="0">
                <a:latin typeface="+mn-ea"/>
              </a:rPr>
              <a:t>hh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04234" y="3050703"/>
            <a:ext cx="252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103" name="직사각형 102"/>
          <p:cNvSpPr/>
          <p:nvPr/>
        </p:nvSpPr>
        <p:spPr bwMode="auto">
          <a:xfrm>
            <a:off x="5456262" y="3051285"/>
            <a:ext cx="216024" cy="18077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mm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636282" y="3051284"/>
            <a:ext cx="252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분</a:t>
            </a:r>
            <a:endParaRPr lang="ko-KR" altLang="en-US" sz="800" dirty="0"/>
          </a:p>
        </p:txBody>
      </p:sp>
      <p:sp>
        <p:nvSpPr>
          <p:cNvPr id="105" name="직사각형 104"/>
          <p:cNvSpPr/>
          <p:nvPr/>
        </p:nvSpPr>
        <p:spPr bwMode="auto">
          <a:xfrm>
            <a:off x="5888310" y="3051285"/>
            <a:ext cx="216024" cy="18077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err="1" smtClean="0">
                <a:latin typeface="+mn-ea"/>
              </a:rPr>
              <a:t>ss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068330" y="3051284"/>
            <a:ext cx="252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초</a:t>
            </a:r>
            <a:endParaRPr lang="ko-KR" altLang="en-US" sz="800" dirty="0"/>
          </a:p>
        </p:txBody>
      </p:sp>
      <p:sp>
        <p:nvSpPr>
          <p:cNvPr id="107" name="직사각형 106"/>
          <p:cNvSpPr/>
          <p:nvPr/>
        </p:nvSpPr>
        <p:spPr bwMode="auto">
          <a:xfrm>
            <a:off x="1639838" y="3333402"/>
            <a:ext cx="828092" cy="1845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지점</a:t>
            </a:r>
          </a:p>
        </p:txBody>
      </p:sp>
      <p:sp>
        <p:nvSpPr>
          <p:cNvPr id="108" name="직사각형 107"/>
          <p:cNvSpPr/>
          <p:nvPr/>
        </p:nvSpPr>
        <p:spPr bwMode="auto">
          <a:xfrm>
            <a:off x="2431926" y="3333403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9" name="순서도: 병합 108"/>
          <p:cNvSpPr/>
          <p:nvPr/>
        </p:nvSpPr>
        <p:spPr bwMode="auto">
          <a:xfrm>
            <a:off x="2485932" y="3382312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4520158" y="3333402"/>
            <a:ext cx="828092" cy="1845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기관</a:t>
            </a:r>
          </a:p>
        </p:txBody>
      </p:sp>
      <p:sp>
        <p:nvSpPr>
          <p:cNvPr id="113" name="직사각형 112"/>
          <p:cNvSpPr/>
          <p:nvPr/>
        </p:nvSpPr>
        <p:spPr bwMode="auto">
          <a:xfrm>
            <a:off x="5312246" y="3333403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4" name="순서도: 병합 113"/>
          <p:cNvSpPr/>
          <p:nvPr/>
        </p:nvSpPr>
        <p:spPr bwMode="auto">
          <a:xfrm>
            <a:off x="5366252" y="3382312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747168" y="3811513"/>
            <a:ext cx="270098" cy="1943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600" dirty="0" smtClean="0">
                <a:latin typeface="+mn-ea"/>
              </a:rPr>
              <a:t>NO</a:t>
            </a:r>
            <a:endParaRPr lang="ko-KR" altLang="en-US" sz="600" dirty="0" smtClean="0"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991767" y="3811513"/>
            <a:ext cx="432048" cy="1943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600" dirty="0" smtClean="0">
                <a:latin typeface="+mn-ea"/>
              </a:rPr>
              <a:t>전문일련번</a:t>
            </a:r>
            <a:r>
              <a:rPr lang="ko-KR" altLang="en-US" sz="600" dirty="0">
                <a:latin typeface="+mn-ea"/>
              </a:rPr>
              <a:t>호</a:t>
            </a:r>
            <a:endParaRPr lang="ko-KR" altLang="en-US" sz="600" dirty="0" smtClean="0"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1423814" y="3807396"/>
            <a:ext cx="432047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600" dirty="0" smtClean="0">
                <a:latin typeface="+mn-ea"/>
              </a:rPr>
              <a:t>전문구분코드</a:t>
            </a:r>
          </a:p>
        </p:txBody>
      </p:sp>
      <p:sp>
        <p:nvSpPr>
          <p:cNvPr id="118" name="직사각형 117"/>
          <p:cNvSpPr/>
          <p:nvPr/>
        </p:nvSpPr>
        <p:spPr bwMode="auto">
          <a:xfrm>
            <a:off x="1855862" y="3811513"/>
            <a:ext cx="432048" cy="1943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600" dirty="0" smtClean="0">
                <a:latin typeface="+mn-ea"/>
              </a:rPr>
              <a:t>업무구분코드</a:t>
            </a:r>
          </a:p>
        </p:txBody>
      </p:sp>
      <p:sp>
        <p:nvSpPr>
          <p:cNvPr id="119" name="직사각형 118"/>
          <p:cNvSpPr/>
          <p:nvPr/>
        </p:nvSpPr>
        <p:spPr bwMode="auto">
          <a:xfrm>
            <a:off x="2287910" y="3810372"/>
            <a:ext cx="432048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600" dirty="0" smtClean="0">
                <a:latin typeface="+mn-ea"/>
              </a:rPr>
              <a:t>응답코</a:t>
            </a:r>
            <a:r>
              <a:rPr lang="ko-KR" altLang="en-US" sz="600" dirty="0">
                <a:latin typeface="+mn-ea"/>
              </a:rPr>
              <a:t>드</a:t>
            </a:r>
            <a:endParaRPr lang="ko-KR" altLang="en-US" sz="600" dirty="0" smtClean="0">
              <a:latin typeface="+mn-ea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747168" y="4002013"/>
            <a:ext cx="270098" cy="19933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600" dirty="0" smtClean="0">
                <a:latin typeface="+mn-ea"/>
              </a:rPr>
              <a:t>1</a:t>
            </a:r>
            <a:endParaRPr lang="ko-KR" altLang="en-US" sz="600" dirty="0" smtClean="0">
              <a:latin typeface="+mn-ea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991767" y="4002013"/>
            <a:ext cx="432048" cy="19933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1423814" y="4002882"/>
            <a:ext cx="432047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1855862" y="4002013"/>
            <a:ext cx="432048" cy="19933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2287910" y="4005858"/>
            <a:ext cx="43204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747168" y="4190950"/>
            <a:ext cx="270098" cy="19933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600" dirty="0" smtClean="0">
                <a:latin typeface="+mn-ea"/>
              </a:rPr>
              <a:t>2</a:t>
            </a:r>
            <a:endParaRPr lang="ko-KR" altLang="en-US" sz="600" dirty="0" smtClean="0">
              <a:latin typeface="+mn-ea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991767" y="4190950"/>
            <a:ext cx="432048" cy="19933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1423814" y="4191819"/>
            <a:ext cx="432047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1855862" y="4190950"/>
            <a:ext cx="432048" cy="19933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2287910" y="4194795"/>
            <a:ext cx="43204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747168" y="4382591"/>
            <a:ext cx="270098" cy="19933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600" dirty="0" smtClean="0">
                <a:latin typeface="+mn-ea"/>
              </a:rPr>
              <a:t>3</a:t>
            </a:r>
            <a:endParaRPr lang="ko-KR" altLang="en-US" sz="600" dirty="0" smtClean="0"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991767" y="4382591"/>
            <a:ext cx="432048" cy="19933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1423814" y="4383460"/>
            <a:ext cx="432047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1855862" y="4382591"/>
            <a:ext cx="432048" cy="19933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2287910" y="4386436"/>
            <a:ext cx="432048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2719958" y="3807396"/>
            <a:ext cx="463611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600" dirty="0" smtClean="0">
                <a:latin typeface="+mn-ea"/>
              </a:rPr>
              <a:t>전문송신일자</a:t>
            </a:r>
          </a:p>
        </p:txBody>
      </p:sp>
      <p:sp>
        <p:nvSpPr>
          <p:cNvPr id="141" name="직사각형 140"/>
          <p:cNvSpPr/>
          <p:nvPr/>
        </p:nvSpPr>
        <p:spPr bwMode="auto">
          <a:xfrm>
            <a:off x="2719958" y="4002882"/>
            <a:ext cx="463611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2719958" y="4191819"/>
            <a:ext cx="463611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2719958" y="4383460"/>
            <a:ext cx="463611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3152006" y="3807396"/>
            <a:ext cx="487274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600" dirty="0" smtClean="0">
                <a:latin typeface="+mn-ea"/>
              </a:rPr>
              <a:t>전문송신시간</a:t>
            </a:r>
          </a:p>
        </p:txBody>
      </p:sp>
      <p:sp>
        <p:nvSpPr>
          <p:cNvPr id="147" name="직사각형 146"/>
          <p:cNvSpPr/>
          <p:nvPr/>
        </p:nvSpPr>
        <p:spPr bwMode="auto">
          <a:xfrm>
            <a:off x="3152006" y="4002882"/>
            <a:ext cx="48727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3152006" y="4191819"/>
            <a:ext cx="48727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3152006" y="4383460"/>
            <a:ext cx="48727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3620628" y="3810372"/>
            <a:ext cx="366899" cy="1954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600" dirty="0" smtClean="0">
                <a:latin typeface="+mn-ea"/>
              </a:rPr>
              <a:t>거래관리번호</a:t>
            </a:r>
          </a:p>
        </p:txBody>
      </p:sp>
      <p:sp>
        <p:nvSpPr>
          <p:cNvPr id="151" name="직사각형 150"/>
          <p:cNvSpPr/>
          <p:nvPr/>
        </p:nvSpPr>
        <p:spPr bwMode="auto">
          <a:xfrm>
            <a:off x="3620628" y="4005858"/>
            <a:ext cx="36689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3620628" y="4194795"/>
            <a:ext cx="36689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3620628" y="4386436"/>
            <a:ext cx="366899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3987527" y="3807396"/>
            <a:ext cx="409614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600" dirty="0" smtClean="0">
                <a:latin typeface="+mn-ea"/>
              </a:rPr>
              <a:t>기기번호</a:t>
            </a:r>
          </a:p>
        </p:txBody>
      </p:sp>
      <p:sp>
        <p:nvSpPr>
          <p:cNvPr id="155" name="직사각형 154"/>
          <p:cNvSpPr/>
          <p:nvPr/>
        </p:nvSpPr>
        <p:spPr bwMode="auto">
          <a:xfrm>
            <a:off x="3987527" y="4002882"/>
            <a:ext cx="40961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3987527" y="4191819"/>
            <a:ext cx="40961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3987527" y="4383460"/>
            <a:ext cx="40961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4376142" y="3807396"/>
            <a:ext cx="444569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600" dirty="0" smtClean="0">
                <a:latin typeface="+mn-ea"/>
              </a:rPr>
              <a:t>기기일련번호</a:t>
            </a:r>
          </a:p>
        </p:txBody>
      </p:sp>
      <p:sp>
        <p:nvSpPr>
          <p:cNvPr id="159" name="직사각형 158"/>
          <p:cNvSpPr/>
          <p:nvPr/>
        </p:nvSpPr>
        <p:spPr bwMode="auto">
          <a:xfrm>
            <a:off x="4376142" y="4002882"/>
            <a:ext cx="44456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0" name="직사각형 159"/>
          <p:cNvSpPr/>
          <p:nvPr/>
        </p:nvSpPr>
        <p:spPr bwMode="auto">
          <a:xfrm>
            <a:off x="4376142" y="4191819"/>
            <a:ext cx="44456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1" name="직사각형 160"/>
          <p:cNvSpPr/>
          <p:nvPr/>
        </p:nvSpPr>
        <p:spPr bwMode="auto">
          <a:xfrm>
            <a:off x="4376142" y="4383460"/>
            <a:ext cx="44456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4808190" y="3807396"/>
            <a:ext cx="444569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600" dirty="0" smtClean="0">
                <a:latin typeface="+mn-ea"/>
              </a:rPr>
              <a:t>지점코드</a:t>
            </a:r>
          </a:p>
        </p:txBody>
      </p:sp>
      <p:sp>
        <p:nvSpPr>
          <p:cNvPr id="163" name="직사각형 162"/>
          <p:cNvSpPr/>
          <p:nvPr/>
        </p:nvSpPr>
        <p:spPr bwMode="auto">
          <a:xfrm>
            <a:off x="4808190" y="4002882"/>
            <a:ext cx="44456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4808190" y="4191819"/>
            <a:ext cx="44456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4808190" y="4383460"/>
            <a:ext cx="44456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5240238" y="3807396"/>
            <a:ext cx="444569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600" dirty="0" smtClean="0">
                <a:latin typeface="+mn-ea"/>
              </a:rPr>
              <a:t>기관코드</a:t>
            </a:r>
            <a:r>
              <a:rPr lang="en-US" altLang="ko-KR" sz="600" dirty="0" smtClean="0">
                <a:latin typeface="+mn-ea"/>
              </a:rPr>
              <a:t>)</a:t>
            </a:r>
            <a:endParaRPr lang="ko-KR" altLang="en-US" sz="600" dirty="0" smtClean="0">
              <a:latin typeface="+mn-ea"/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5240238" y="4002882"/>
            <a:ext cx="44456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8" name="직사각형 167"/>
          <p:cNvSpPr/>
          <p:nvPr/>
        </p:nvSpPr>
        <p:spPr bwMode="auto">
          <a:xfrm>
            <a:off x="5240238" y="4191819"/>
            <a:ext cx="44456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5240238" y="4383460"/>
            <a:ext cx="444569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5672286" y="3807396"/>
            <a:ext cx="1224136" cy="1984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600" dirty="0" smtClean="0">
                <a:latin typeface="+mn-ea"/>
              </a:rPr>
              <a:t>전문내</a:t>
            </a:r>
            <a:r>
              <a:rPr lang="ko-KR" altLang="en-US" sz="600" dirty="0">
                <a:latin typeface="+mn-ea"/>
              </a:rPr>
              <a:t>역</a:t>
            </a:r>
            <a:endParaRPr lang="ko-KR" altLang="en-US" sz="600" dirty="0" smtClean="0">
              <a:latin typeface="+mn-ea"/>
            </a:endParaRPr>
          </a:p>
        </p:txBody>
      </p:sp>
      <p:sp>
        <p:nvSpPr>
          <p:cNvPr id="171" name="직사각형 170"/>
          <p:cNvSpPr/>
          <p:nvPr/>
        </p:nvSpPr>
        <p:spPr bwMode="auto">
          <a:xfrm>
            <a:off x="5672286" y="4002882"/>
            <a:ext cx="1224136" cy="19846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5672286" y="4191819"/>
            <a:ext cx="1224136" cy="19846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3" name="직사각형 172"/>
          <p:cNvSpPr/>
          <p:nvPr/>
        </p:nvSpPr>
        <p:spPr bwMode="auto">
          <a:xfrm>
            <a:off x="5672286" y="4383460"/>
            <a:ext cx="1224136" cy="19846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351806" y="2541017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296022" y="2541017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528270" y="2565698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351806" y="2829049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351806" y="3117081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304134" y="3117081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59718" y="3645818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⑦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13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448568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SCR_AMS_021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18. AMS Broker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운영환경 조회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 smtClean="0"/>
              <a:t>1.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AMS Broker </a:t>
            </a:r>
            <a:r>
              <a:rPr lang="ko-KR" altLang="en-US" dirty="0" smtClean="0"/>
              <a:t>상태 조회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버퍼 사이즈 수정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업로드 시간 수정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재시도 간격 수정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5.</a:t>
            </a:r>
            <a:r>
              <a:rPr lang="ko-KR" altLang="en-US" dirty="0" smtClean="0"/>
              <a:t>재시도 횟수 수정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6.</a:t>
            </a:r>
            <a:r>
              <a:rPr lang="ko-KR" altLang="en-US" dirty="0" smtClean="0"/>
              <a:t>수정된 사항 적용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703734" y="3285778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3734" y="3285778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프로세스명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600278" y="2709714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조회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703734" y="3861842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703734" y="3573810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03734" y="3573810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프로세스 상태</a:t>
            </a:r>
          </a:p>
        </p:txBody>
      </p:sp>
      <p:sp>
        <p:nvSpPr>
          <p:cNvPr id="111" name="직사각형 110"/>
          <p:cNvSpPr/>
          <p:nvPr/>
        </p:nvSpPr>
        <p:spPr bwMode="auto">
          <a:xfrm>
            <a:off x="703734" y="3861842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버퍼 사이즈</a:t>
            </a:r>
          </a:p>
        </p:txBody>
      </p:sp>
      <p:sp>
        <p:nvSpPr>
          <p:cNvPr id="112" name="직사각형 111"/>
          <p:cNvSpPr/>
          <p:nvPr/>
        </p:nvSpPr>
        <p:spPr bwMode="auto">
          <a:xfrm>
            <a:off x="1639838" y="3914800"/>
            <a:ext cx="1764196" cy="187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705830" y="4437906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705830" y="4437906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재시</a:t>
            </a:r>
            <a:r>
              <a:rPr lang="ko-KR" altLang="en-US" sz="800" dirty="0">
                <a:latin typeface="+mn-ea"/>
              </a:rPr>
              <a:t>도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간격</a:t>
            </a:r>
          </a:p>
        </p:txBody>
      </p:sp>
      <p:sp>
        <p:nvSpPr>
          <p:cNvPr id="137" name="직사각형 136"/>
          <p:cNvSpPr/>
          <p:nvPr/>
        </p:nvSpPr>
        <p:spPr bwMode="auto">
          <a:xfrm>
            <a:off x="705830" y="4725938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705830" y="4725938"/>
            <a:ext cx="86409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재시도 횟수</a:t>
            </a:r>
          </a:p>
        </p:txBody>
      </p:sp>
      <p:sp>
        <p:nvSpPr>
          <p:cNvPr id="139" name="직사각형 138"/>
          <p:cNvSpPr/>
          <p:nvPr/>
        </p:nvSpPr>
        <p:spPr bwMode="auto">
          <a:xfrm>
            <a:off x="1641934" y="4778896"/>
            <a:ext cx="1762100" cy="19885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711163" y="4149874"/>
            <a:ext cx="6187355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704850" y="4149874"/>
            <a:ext cx="870409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업로드 시간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04034" y="3914800"/>
            <a:ext cx="1044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KB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 bwMode="auto">
          <a:xfrm>
            <a:off x="1654696" y="4213864"/>
            <a:ext cx="183016" cy="15516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66752" y="4187974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89740" y="4191685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분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 bwMode="auto">
          <a:xfrm>
            <a:off x="1974298" y="4211026"/>
            <a:ext cx="185911" cy="16087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2317198" y="4216842"/>
            <a:ext cx="185911" cy="16087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22401" y="4191685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초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 bwMode="auto">
          <a:xfrm>
            <a:off x="1980828" y="4501896"/>
            <a:ext cx="183016" cy="15516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92884" y="4476006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5872" y="4479717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분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 bwMode="auto">
          <a:xfrm>
            <a:off x="2300430" y="4499058"/>
            <a:ext cx="185911" cy="16087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643330" y="4504874"/>
            <a:ext cx="185911" cy="16087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48533" y="4479717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초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 bwMode="auto">
          <a:xfrm>
            <a:off x="1668413" y="4507229"/>
            <a:ext cx="183016" cy="15516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80469" y="4481339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일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3404034" y="4779476"/>
            <a:ext cx="1044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 bwMode="auto">
          <a:xfrm>
            <a:off x="703734" y="2997746"/>
            <a:ext cx="6192688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dirty="0" smtClean="0">
                <a:latin typeface="+mn-ea"/>
              </a:rPr>
              <a:t>AMS Broker </a:t>
            </a:r>
            <a:r>
              <a:rPr lang="ko-KR" altLang="en-US" sz="1000" dirty="0" smtClean="0">
                <a:latin typeface="+mn-ea"/>
              </a:rPr>
              <a:t>운영환경</a:t>
            </a:r>
          </a:p>
        </p:txBody>
      </p:sp>
      <p:sp>
        <p:nvSpPr>
          <p:cNvPr id="88" name="직사각형 87"/>
          <p:cNvSpPr/>
          <p:nvPr/>
        </p:nvSpPr>
        <p:spPr bwMode="auto">
          <a:xfrm>
            <a:off x="6245311" y="2709714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적용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84254" y="2541017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51806" y="3765153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51806" y="4077866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51806" y="4365898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51806" y="465393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36382" y="2565698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08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217120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목록 </a:t>
            </a:r>
          </a:p>
        </p:txBody>
      </p:sp>
      <p:sp>
        <p:nvSpPr>
          <p:cNvPr id="4" name="Text Box 126"/>
          <p:cNvSpPr txBox="1">
            <a:spLocks noChangeArrowheads="1"/>
          </p:cNvSpPr>
          <p:nvPr/>
        </p:nvSpPr>
        <p:spPr bwMode="auto">
          <a:xfrm>
            <a:off x="284187" y="958330"/>
            <a:ext cx="16545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latinLnBrk="0" hangingPunct="0">
              <a:buClr>
                <a:srgbClr val="0099CC"/>
              </a:buClr>
              <a:buFont typeface="Wingdings" pitchFamily="2" charset="2"/>
              <a:buNone/>
            </a:pPr>
            <a:r>
              <a:rPr kumimoji="1" lang="en-US" altLang="ko-KR" sz="1400" b="1" dirty="0" smtClean="0">
                <a:solidFill>
                  <a:schemeClr val="tx1"/>
                </a:solidFill>
                <a:latin typeface="+mn-ea"/>
              </a:rPr>
              <a:t>1.2 </a:t>
            </a:r>
            <a:r>
              <a:rPr kumimoji="1" lang="ko-KR" altLang="en-US" sz="1400" b="1" dirty="0">
                <a:solidFill>
                  <a:schemeClr val="tx1"/>
                </a:solidFill>
                <a:latin typeface="+mn-ea"/>
              </a:rPr>
              <a:t>화면 목록</a:t>
            </a:r>
          </a:p>
        </p:txBody>
      </p:sp>
      <p:graphicFrame>
        <p:nvGraphicFramePr>
          <p:cNvPr id="5" name="Group 42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857880"/>
              </p:ext>
            </p:extLst>
          </p:nvPr>
        </p:nvGraphicFramePr>
        <p:xfrm>
          <a:off x="342899" y="1341562"/>
          <a:ext cx="9288463" cy="4480332"/>
        </p:xfrm>
        <a:graphic>
          <a:graphicData uri="http://schemas.openxmlformats.org/drawingml/2006/table">
            <a:tbl>
              <a:tblPr/>
              <a:tblGrid>
                <a:gridCol w="1082298"/>
                <a:gridCol w="1262542"/>
                <a:gridCol w="1442905"/>
                <a:gridCol w="1533086"/>
                <a:gridCol w="1893813"/>
                <a:gridCol w="1366275"/>
                <a:gridCol w="707544"/>
              </a:tblGrid>
              <a:tr h="1328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대분류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32" marB="45732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중분류</a:t>
                      </a:r>
                    </a:p>
                  </a:txBody>
                  <a:tcPr marL="91437" marR="91437" marT="45732" marB="45732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소분류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32" marB="45732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1437" marR="91437" marT="45732" marB="45732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32" marB="45732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영문명</a:t>
                      </a:r>
                    </a:p>
                  </a:txBody>
                  <a:tcPr marL="91437" marR="91437" marT="45732" marB="45732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1437" marR="91437" marT="45732" marB="45732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33994">
                <a:tc rowSpan="1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AMS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원격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기기별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장치제어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SCR_AMS_001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기기별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장치제어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ctrlService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장애상태별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장치제어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92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SCR_AMS_002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장애상태별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장치제어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machineCtrl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원격환경 조회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92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SCR_AMS_003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원격환경 조회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deviceCtrl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고객사진 촬영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92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SCR_AMS_004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고객사진 촬영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custPhoto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고객안내문 전송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92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SCR_AMS_005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고객안내문 전송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custInfoSend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레지스트리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/INI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 및 변경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92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SCR_AMS_006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레지스트리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조회 및 변경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regSrchReqMod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92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SCR_AMS_007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 및 변경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iniSrchRegMod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특정파일 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다운로드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92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SCR_AMS_008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특정파일 업로드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specFileUpload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92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SCR_AMS_009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특정파일 다운로드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specFileDownload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92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업로드파일 조회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specFileSrch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배포</a:t>
                      </a:r>
                      <a:endParaRPr lang="ko-KR" altLang="en-US" sz="1000" dirty="0"/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배포그룹 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92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SCR_AMS_011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배포그룹 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deployGrpMng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배포기기등록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92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배포기기등록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deployMacReg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프로그램등록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92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프로그램등록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programReg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재전송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92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재전송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deployGrpPrgMng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정규버전 등록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92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SCR_AMS_015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정규버전 등록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deployPrgResend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217120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solidFill>
                  <a:schemeClr val="tx1"/>
                </a:solidFill>
                <a:latin typeface="+mn-ea"/>
              </a:rPr>
              <a:t>1.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목록 </a:t>
            </a:r>
          </a:p>
        </p:txBody>
      </p:sp>
      <p:sp>
        <p:nvSpPr>
          <p:cNvPr id="4" name="Text Box 126"/>
          <p:cNvSpPr txBox="1">
            <a:spLocks noChangeArrowheads="1"/>
          </p:cNvSpPr>
          <p:nvPr/>
        </p:nvSpPr>
        <p:spPr bwMode="auto">
          <a:xfrm>
            <a:off x="284187" y="958330"/>
            <a:ext cx="16545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latinLnBrk="0" hangingPunct="0">
              <a:buClr>
                <a:srgbClr val="0099CC"/>
              </a:buClr>
              <a:buFont typeface="Wingdings" pitchFamily="2" charset="2"/>
              <a:buNone/>
            </a:pPr>
            <a:r>
              <a:rPr kumimoji="1" lang="en-US" altLang="ko-KR" sz="1400" b="1" dirty="0">
                <a:solidFill>
                  <a:schemeClr val="tx1"/>
                </a:solidFill>
                <a:latin typeface="+mn-ea"/>
              </a:rPr>
              <a:t>1.1 </a:t>
            </a:r>
            <a:r>
              <a:rPr kumimoji="1" lang="ko-KR" altLang="en-US" sz="1400" b="1" dirty="0">
                <a:solidFill>
                  <a:schemeClr val="tx1"/>
                </a:solidFill>
                <a:latin typeface="+mn-ea"/>
              </a:rPr>
              <a:t>화면 목록</a:t>
            </a:r>
          </a:p>
        </p:txBody>
      </p:sp>
      <p:graphicFrame>
        <p:nvGraphicFramePr>
          <p:cNvPr id="5" name="Group 42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623257"/>
              </p:ext>
            </p:extLst>
          </p:nvPr>
        </p:nvGraphicFramePr>
        <p:xfrm>
          <a:off x="342899" y="1341562"/>
          <a:ext cx="9288463" cy="1872420"/>
        </p:xfrm>
        <a:graphic>
          <a:graphicData uri="http://schemas.openxmlformats.org/drawingml/2006/table">
            <a:tbl>
              <a:tblPr/>
              <a:tblGrid>
                <a:gridCol w="1082298"/>
                <a:gridCol w="1262542"/>
                <a:gridCol w="1442905"/>
                <a:gridCol w="1533086"/>
                <a:gridCol w="1893813"/>
                <a:gridCol w="1366275"/>
                <a:gridCol w="707544"/>
              </a:tblGrid>
              <a:tr h="1328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대분류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32" marB="45732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중분류</a:t>
                      </a:r>
                    </a:p>
                  </a:txBody>
                  <a:tcPr marL="91437" marR="91437" marT="45732" marB="45732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소분류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32" marB="45732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1437" marR="91437" marT="45732" marB="45732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91437" marR="91437" marT="45732" marB="45732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영문명</a:t>
                      </a:r>
                    </a:p>
                  </a:txBody>
                  <a:tcPr marL="91437" marR="91437" marT="45732" marB="45732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91437" marR="91437" marT="45732" marB="45732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33994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pitchFamily="50" charset="-127"/>
                        </a:rPr>
                        <a:t>AMS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저널거래 조회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92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SCR_AMS_016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저널거래 조회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journalDealSrch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99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92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SCR_AMS_017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저널거래 상세조회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dealDetlSrch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99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저널파일 업로드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92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SCR_AMS_018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저널파일 업로드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journalFileUpload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99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저널파일 조회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92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SCR_AMS_019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저널파일 조회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journalFileSrch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99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거래전문조회</a:t>
                      </a:r>
                      <a:endParaRPr lang="ko-KR" altLang="en-US" sz="1000" dirty="0"/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SCR_AMS_020</a:t>
                      </a: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5792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거래전문조회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messageSearch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AMS Broker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운영환경 조회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792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SCR_AMS_021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AMS Broker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운영환경 조회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brokerConfigMng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5999" marR="35999" marT="46813" marB="46813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6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29318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SCR_AMS_001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기기별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장치제어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r>
              <a:rPr lang="ko-KR" altLang="en-US" dirty="0" smtClean="0"/>
              <a:t>기기번호로 기기 조회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err="1" smtClean="0"/>
              <a:t>기기별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Device </a:t>
            </a:r>
            <a:r>
              <a:rPr lang="ko-KR" altLang="en-US" dirty="0" smtClean="0"/>
              <a:t>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Device</a:t>
            </a:r>
            <a:r>
              <a:rPr lang="ko-KR" altLang="en-US" dirty="0" smtClean="0"/>
              <a:t>의 원격 제어 버튼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Device</a:t>
            </a:r>
            <a:r>
              <a:rPr lang="ko-KR" altLang="en-US" dirty="0" smtClean="0"/>
              <a:t>별로 가능한 버튼에 대해서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Enabled/Disabled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3-1. Device</a:t>
            </a:r>
            <a:r>
              <a:rPr lang="ko-KR" altLang="en-US" dirty="0" smtClean="0"/>
              <a:t>별 가능 기능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 bwMode="auto">
          <a:xfrm>
            <a:off x="703734" y="2349674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3734" y="2349674"/>
            <a:ext cx="936104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smtClean="0">
                <a:latin typeface="+mn-ea"/>
              </a:rPr>
              <a:t>기기번호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711846" y="2389634"/>
            <a:ext cx="1080120" cy="2095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816302" y="2389634"/>
            <a:ext cx="1008112" cy="2095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smtClean="0">
                <a:latin typeface="+mn-ea"/>
              </a:rPr>
              <a:t>조회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703734" y="2781722"/>
            <a:ext cx="720080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423814" y="2781722"/>
            <a:ext cx="1008112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err="1" smtClean="0">
                <a:latin typeface="+mn-ea"/>
              </a:rPr>
              <a:t>기번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431926" y="2781722"/>
            <a:ext cx="1008112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smtClean="0">
                <a:latin typeface="+mn-ea"/>
              </a:rPr>
              <a:t>제조사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3440038" y="2781722"/>
            <a:ext cx="1224136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smtClean="0">
                <a:latin typeface="+mn-ea"/>
              </a:rPr>
              <a:t>기종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4664174" y="2781722"/>
            <a:ext cx="1296144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err="1" smtClean="0">
                <a:latin typeface="+mn-ea"/>
              </a:rPr>
              <a:t>기기명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703734" y="2977208"/>
            <a:ext cx="72008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200" dirty="0" smtClean="0">
                <a:latin typeface="+mn-ea"/>
              </a:rPr>
              <a:t>1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23814" y="2977208"/>
            <a:ext cx="100811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431926" y="2977208"/>
            <a:ext cx="100811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440038" y="2977208"/>
            <a:ext cx="1224136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664174" y="2977208"/>
            <a:ext cx="129614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703734" y="3166145"/>
            <a:ext cx="72008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200" dirty="0" smtClean="0">
                <a:latin typeface="+mn-ea"/>
              </a:rPr>
              <a:t>2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423814" y="3166145"/>
            <a:ext cx="100811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431926" y="3166145"/>
            <a:ext cx="100811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440038" y="3166145"/>
            <a:ext cx="1224136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4664174" y="3166145"/>
            <a:ext cx="129614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703734" y="3357786"/>
            <a:ext cx="72008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200" dirty="0" smtClean="0">
                <a:latin typeface="+mn-ea"/>
              </a:rPr>
              <a:t>3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1423814" y="3357786"/>
            <a:ext cx="100811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431926" y="3357786"/>
            <a:ext cx="100811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440038" y="3357786"/>
            <a:ext cx="1224136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664174" y="3357786"/>
            <a:ext cx="129614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703734" y="3554760"/>
            <a:ext cx="72008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200" dirty="0" smtClean="0">
                <a:latin typeface="+mn-ea"/>
              </a:rPr>
              <a:t>4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423814" y="3554760"/>
            <a:ext cx="100811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431926" y="3554760"/>
            <a:ext cx="100811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3440038" y="3554760"/>
            <a:ext cx="1224136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4664174" y="3554760"/>
            <a:ext cx="129614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703734" y="3751734"/>
            <a:ext cx="720080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200" dirty="0" smtClean="0">
                <a:latin typeface="+mn-ea"/>
              </a:rPr>
              <a:t>5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423814" y="3751734"/>
            <a:ext cx="100811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431926" y="3751734"/>
            <a:ext cx="100811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440038" y="3751734"/>
            <a:ext cx="1224136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4664174" y="3751734"/>
            <a:ext cx="129614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703734" y="4149874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smtClean="0">
                <a:latin typeface="+mn-ea"/>
              </a:rPr>
              <a:t>선</a:t>
            </a:r>
            <a:r>
              <a:rPr lang="ko-KR" altLang="en-US" sz="1200" dirty="0">
                <a:latin typeface="+mn-ea"/>
              </a:rPr>
              <a:t>택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703734" y="4509914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smtClean="0">
                <a:latin typeface="+mn-ea"/>
              </a:rPr>
              <a:t>명세표프린</a:t>
            </a:r>
            <a:r>
              <a:rPr lang="ko-KR" altLang="en-US" sz="1200" dirty="0">
                <a:latin typeface="+mn-ea"/>
              </a:rPr>
              <a:t>터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703734" y="4679262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smtClean="0">
                <a:latin typeface="+mn-ea"/>
              </a:rPr>
              <a:t>종이저널프린터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703734" y="4858524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smtClean="0">
                <a:latin typeface="+mn-ea"/>
              </a:rPr>
              <a:t>통장프린터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703734" y="5039302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200" dirty="0" smtClean="0">
                <a:latin typeface="+mn-ea"/>
              </a:rPr>
              <a:t>A4</a:t>
            </a:r>
            <a:r>
              <a:rPr lang="ko-KR" altLang="en-US" sz="1200" dirty="0" smtClean="0">
                <a:latin typeface="+mn-ea"/>
              </a:rPr>
              <a:t>프린터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703734" y="5218564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200" dirty="0" smtClean="0">
                <a:latin typeface="+mn-ea"/>
              </a:rPr>
              <a:t>: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215902" y="4149874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5" name="순서도: 병합 54"/>
          <p:cNvSpPr/>
          <p:nvPr/>
        </p:nvSpPr>
        <p:spPr bwMode="auto">
          <a:xfrm>
            <a:off x="2269908" y="4198783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503934" y="4077866"/>
            <a:ext cx="4392488" cy="36671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304134" y="4149874"/>
            <a:ext cx="792088" cy="22817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err="1" smtClean="0">
                <a:latin typeface="+mn-ea"/>
              </a:rPr>
              <a:t>리셋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168230" y="4149874"/>
            <a:ext cx="792088" cy="22817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smtClean="0">
                <a:latin typeface="+mn-ea"/>
              </a:rPr>
              <a:t>회수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6032326" y="4149874"/>
            <a:ext cx="792088" cy="22817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smtClean="0">
                <a:latin typeface="+mn-ea"/>
              </a:rPr>
              <a:t>반환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7472486" y="3648521"/>
            <a:ext cx="1224136" cy="20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8696622" y="3645818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8984654" y="3645818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9272686" y="3645818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7472486" y="3845496"/>
            <a:ext cx="1224136" cy="20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696622" y="3842793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8984654" y="3842793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9272686" y="3842793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24614" y="3631010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리셋</a:t>
            </a:r>
            <a:endParaRPr lang="ko-KR" alt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8912646" y="3631010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회수</a:t>
            </a:r>
            <a:endParaRPr lang="ko-KR" alt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9200678" y="3631010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반환</a:t>
            </a:r>
            <a:endParaRPr lang="ko-KR" altLang="en-US" sz="900" dirty="0"/>
          </a:p>
        </p:txBody>
      </p:sp>
      <p:sp>
        <p:nvSpPr>
          <p:cNvPr id="82" name="직사각형 81"/>
          <p:cNvSpPr/>
          <p:nvPr/>
        </p:nvSpPr>
        <p:spPr bwMode="auto">
          <a:xfrm>
            <a:off x="7472486" y="4051995"/>
            <a:ext cx="1224136" cy="20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8696622" y="4049292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9272686" y="4049292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472486" y="4258494"/>
            <a:ext cx="1224136" cy="20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8696622" y="4255791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8984654" y="4255791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9272686" y="4255791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7472486" y="4451485"/>
            <a:ext cx="1224136" cy="20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8696622" y="4448782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8984654" y="4448782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9272686" y="4448782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7472486" y="4656634"/>
            <a:ext cx="1224136" cy="20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8696622" y="4653931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8984654" y="4653931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9272686" y="4653931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7472486" y="4863133"/>
            <a:ext cx="1224136" cy="20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8696622" y="4860430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8984654" y="4860430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9272686" y="4860430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7472486" y="5069632"/>
            <a:ext cx="1224136" cy="20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8696622" y="5066929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8984654" y="5066929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9272686" y="5066929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7472486" y="5262623"/>
            <a:ext cx="1224136" cy="20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8696622" y="5259920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9272686" y="5259920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7472486" y="5473105"/>
            <a:ext cx="1224136" cy="20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8696622" y="5470402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8984654" y="5470402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9272686" y="5470402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7472486" y="5679604"/>
            <a:ext cx="1224136" cy="20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8696622" y="5676901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8984654" y="5676901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9272686" y="5676901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7472486" y="5886103"/>
            <a:ext cx="1224136" cy="20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8696622" y="5883400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8984654" y="5883400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9272686" y="5883400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4096" name="TextBox 4095"/>
          <p:cNvSpPr txBox="1"/>
          <p:nvPr/>
        </p:nvSpPr>
        <p:spPr>
          <a:xfrm>
            <a:off x="7472486" y="3843372"/>
            <a:ext cx="1129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명세표프린터</a:t>
            </a:r>
            <a:endParaRPr lang="ko-KR" altLang="en-US" sz="800" dirty="0"/>
          </a:p>
        </p:txBody>
      </p:sp>
      <p:sp>
        <p:nvSpPr>
          <p:cNvPr id="137" name="TextBox 136"/>
          <p:cNvSpPr txBox="1"/>
          <p:nvPr/>
        </p:nvSpPr>
        <p:spPr>
          <a:xfrm>
            <a:off x="7472486" y="4049871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종이저널프린터</a:t>
            </a:r>
            <a:endParaRPr lang="ko-KR" altLang="en-US" sz="8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472486" y="4256370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통장프린터</a:t>
            </a:r>
            <a:endParaRPr lang="ko-KR" altLang="en-US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472486" y="4438486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A4</a:t>
            </a:r>
            <a:r>
              <a:rPr lang="ko-KR" altLang="en-US" sz="800" dirty="0" smtClean="0"/>
              <a:t>프린터</a:t>
            </a:r>
            <a:endParaRPr lang="ko-KR" altLang="en-US" sz="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7472486" y="4654510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카드리더기</a:t>
            </a:r>
            <a:endParaRPr lang="ko-KR" altLang="en-US" sz="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472486" y="487053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RF</a:t>
            </a:r>
            <a:r>
              <a:rPr lang="ko-KR" altLang="en-US" sz="800" dirty="0" smtClean="0"/>
              <a:t>리더기</a:t>
            </a:r>
            <a:endParaRPr lang="ko-KR" altLang="en-US" sz="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7472486" y="5077033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지폐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현금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입출금장치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472486" y="5264482"/>
            <a:ext cx="1129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동</a:t>
            </a:r>
            <a:r>
              <a:rPr lang="ko-KR" altLang="en-US" sz="800" dirty="0" smtClean="0"/>
              <a:t>전장치</a:t>
            </a:r>
            <a:endParaRPr lang="ko-KR" altLang="en-US" sz="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472486" y="5480506"/>
            <a:ext cx="1129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수표장치</a:t>
            </a:r>
            <a:endParaRPr lang="ko-KR" altLang="en-US" sz="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7472486" y="5681092"/>
            <a:ext cx="1129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봉투입금장치</a:t>
            </a:r>
            <a:endParaRPr lang="ko-KR" altLang="en-US" sz="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472486" y="5878646"/>
            <a:ext cx="1129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카메라</a:t>
            </a:r>
            <a:endParaRPr lang="ko-KR" altLang="en-US" sz="800" dirty="0"/>
          </a:p>
        </p:txBody>
      </p:sp>
      <p:sp>
        <p:nvSpPr>
          <p:cNvPr id="4097" name="순서도: 연결자 4096"/>
          <p:cNvSpPr/>
          <p:nvPr/>
        </p:nvSpPr>
        <p:spPr bwMode="auto">
          <a:xfrm>
            <a:off x="8787680" y="3903285"/>
            <a:ext cx="108012" cy="93048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48" name="순서도: 연결자 147"/>
          <p:cNvSpPr/>
          <p:nvPr/>
        </p:nvSpPr>
        <p:spPr bwMode="auto">
          <a:xfrm>
            <a:off x="9073616" y="3903285"/>
            <a:ext cx="108012" cy="93048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49" name="순서도: 연결자 148"/>
          <p:cNvSpPr/>
          <p:nvPr/>
        </p:nvSpPr>
        <p:spPr bwMode="auto">
          <a:xfrm>
            <a:off x="9361648" y="3903285"/>
            <a:ext cx="108012" cy="93048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8696622" y="4049291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53" name="순서도: 연결자 152"/>
          <p:cNvSpPr/>
          <p:nvPr/>
        </p:nvSpPr>
        <p:spPr bwMode="auto">
          <a:xfrm>
            <a:off x="8787680" y="4109783"/>
            <a:ext cx="108012" cy="93048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74" name="순서도: 연결자 173"/>
          <p:cNvSpPr/>
          <p:nvPr/>
        </p:nvSpPr>
        <p:spPr bwMode="auto">
          <a:xfrm>
            <a:off x="8797205" y="4312940"/>
            <a:ext cx="108012" cy="93048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75" name="순서도: 연결자 174"/>
          <p:cNvSpPr/>
          <p:nvPr/>
        </p:nvSpPr>
        <p:spPr bwMode="auto">
          <a:xfrm>
            <a:off x="9083141" y="4312940"/>
            <a:ext cx="108012" cy="93048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76" name="순서도: 연결자 175"/>
          <p:cNvSpPr/>
          <p:nvPr/>
        </p:nvSpPr>
        <p:spPr bwMode="auto">
          <a:xfrm>
            <a:off x="9371173" y="4312940"/>
            <a:ext cx="108012" cy="93048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77" name="순서도: 연결자 176"/>
          <p:cNvSpPr/>
          <p:nvPr/>
        </p:nvSpPr>
        <p:spPr bwMode="auto">
          <a:xfrm>
            <a:off x="8797205" y="4509914"/>
            <a:ext cx="108012" cy="93048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78" name="순서도: 연결자 177"/>
          <p:cNvSpPr/>
          <p:nvPr/>
        </p:nvSpPr>
        <p:spPr bwMode="auto">
          <a:xfrm>
            <a:off x="9083141" y="4509914"/>
            <a:ext cx="108012" cy="93048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79" name="순서도: 연결자 178"/>
          <p:cNvSpPr/>
          <p:nvPr/>
        </p:nvSpPr>
        <p:spPr bwMode="auto">
          <a:xfrm>
            <a:off x="9371173" y="4509914"/>
            <a:ext cx="108012" cy="93048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0" name="순서도: 연결자 179"/>
          <p:cNvSpPr/>
          <p:nvPr/>
        </p:nvSpPr>
        <p:spPr bwMode="auto">
          <a:xfrm>
            <a:off x="8797205" y="4714423"/>
            <a:ext cx="108012" cy="93048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1" name="순서도: 연결자 180"/>
          <p:cNvSpPr/>
          <p:nvPr/>
        </p:nvSpPr>
        <p:spPr bwMode="auto">
          <a:xfrm>
            <a:off x="9083141" y="4714423"/>
            <a:ext cx="108012" cy="93048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2" name="순서도: 연결자 181"/>
          <p:cNvSpPr/>
          <p:nvPr/>
        </p:nvSpPr>
        <p:spPr bwMode="auto">
          <a:xfrm>
            <a:off x="9371173" y="4714423"/>
            <a:ext cx="108012" cy="93048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3" name="순서도: 연결자 182"/>
          <p:cNvSpPr/>
          <p:nvPr/>
        </p:nvSpPr>
        <p:spPr bwMode="auto">
          <a:xfrm>
            <a:off x="8797205" y="4920922"/>
            <a:ext cx="108012" cy="93048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6" name="순서도: 연결자 185"/>
          <p:cNvSpPr/>
          <p:nvPr/>
        </p:nvSpPr>
        <p:spPr bwMode="auto">
          <a:xfrm>
            <a:off x="8787680" y="5120947"/>
            <a:ext cx="108012" cy="93048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7" name="순서도: 연결자 186"/>
          <p:cNvSpPr/>
          <p:nvPr/>
        </p:nvSpPr>
        <p:spPr bwMode="auto">
          <a:xfrm>
            <a:off x="9073616" y="5120947"/>
            <a:ext cx="108012" cy="93048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8" name="순서도: 연결자 187"/>
          <p:cNvSpPr/>
          <p:nvPr/>
        </p:nvSpPr>
        <p:spPr bwMode="auto">
          <a:xfrm>
            <a:off x="9361648" y="5120947"/>
            <a:ext cx="108012" cy="93048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9" name="순서도: 연결자 188"/>
          <p:cNvSpPr/>
          <p:nvPr/>
        </p:nvSpPr>
        <p:spPr bwMode="auto">
          <a:xfrm>
            <a:off x="8787680" y="5320972"/>
            <a:ext cx="108012" cy="93048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92" name="순서도: 연결자 191"/>
          <p:cNvSpPr/>
          <p:nvPr/>
        </p:nvSpPr>
        <p:spPr bwMode="auto">
          <a:xfrm>
            <a:off x="8787680" y="5530522"/>
            <a:ext cx="108012" cy="93048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93" name="순서도: 연결자 192"/>
          <p:cNvSpPr/>
          <p:nvPr/>
        </p:nvSpPr>
        <p:spPr bwMode="auto">
          <a:xfrm>
            <a:off x="9073616" y="5530522"/>
            <a:ext cx="108012" cy="93048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94" name="순서도: 연결자 193"/>
          <p:cNvSpPr/>
          <p:nvPr/>
        </p:nvSpPr>
        <p:spPr bwMode="auto">
          <a:xfrm>
            <a:off x="9361648" y="5530522"/>
            <a:ext cx="108012" cy="93048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95" name="순서도: 연결자 194"/>
          <p:cNvSpPr/>
          <p:nvPr/>
        </p:nvSpPr>
        <p:spPr bwMode="auto">
          <a:xfrm>
            <a:off x="8787680" y="5740072"/>
            <a:ext cx="108012" cy="93048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98" name="순서도: 연결자 197"/>
          <p:cNvSpPr/>
          <p:nvPr/>
        </p:nvSpPr>
        <p:spPr bwMode="auto">
          <a:xfrm>
            <a:off x="8797205" y="5940097"/>
            <a:ext cx="108012" cy="93048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0278" y="2197273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87710" y="393385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503934" y="3861842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7472486" y="6090697"/>
            <a:ext cx="1224136" cy="20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8696621" y="6087994"/>
            <a:ext cx="440525" cy="2106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파</a:t>
            </a:r>
            <a:r>
              <a:rPr lang="ko-KR" altLang="en-US" sz="800" dirty="0">
                <a:latin typeface="+mn-ea"/>
              </a:rPr>
              <a:t>워</a:t>
            </a:r>
            <a:r>
              <a:rPr lang="ko-KR" altLang="en-US" sz="800" dirty="0" smtClean="0">
                <a:latin typeface="+mn-ea"/>
              </a:rPr>
              <a:t>오프</a:t>
            </a:r>
          </a:p>
        </p:txBody>
      </p:sp>
      <p:sp>
        <p:nvSpPr>
          <p:cNvPr id="155" name="직사각형 154"/>
          <p:cNvSpPr/>
          <p:nvPr/>
        </p:nvSpPr>
        <p:spPr bwMode="auto">
          <a:xfrm>
            <a:off x="9137147" y="6087994"/>
            <a:ext cx="423571" cy="20514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리부트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472486" y="6083240"/>
            <a:ext cx="1129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시스</a:t>
            </a:r>
            <a:r>
              <a:rPr lang="ko-KR" altLang="en-US" sz="800" dirty="0"/>
              <a:t>템</a:t>
            </a:r>
          </a:p>
        </p:txBody>
      </p:sp>
      <p:sp>
        <p:nvSpPr>
          <p:cNvPr id="159" name="직사각형 158"/>
          <p:cNvSpPr/>
          <p:nvPr/>
        </p:nvSpPr>
        <p:spPr bwMode="auto">
          <a:xfrm>
            <a:off x="703734" y="4330652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smtClean="0">
                <a:latin typeface="+mn-ea"/>
              </a:rPr>
              <a:t>시스템</a:t>
            </a:r>
          </a:p>
        </p:txBody>
      </p:sp>
      <p:sp>
        <p:nvSpPr>
          <p:cNvPr id="160" name="직사각형 159"/>
          <p:cNvSpPr/>
          <p:nvPr/>
        </p:nvSpPr>
        <p:spPr bwMode="auto">
          <a:xfrm>
            <a:off x="2575942" y="4149874"/>
            <a:ext cx="792088" cy="22817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200" dirty="0" err="1" smtClean="0">
                <a:latin typeface="+mn-ea"/>
              </a:rPr>
              <a:t>Powe</a:t>
            </a:r>
            <a:r>
              <a:rPr lang="en-US" altLang="ko-KR" sz="1200" dirty="0" smtClean="0">
                <a:latin typeface="+mn-ea"/>
              </a:rPr>
              <a:t> off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161" name="직사각형 160"/>
          <p:cNvSpPr/>
          <p:nvPr/>
        </p:nvSpPr>
        <p:spPr bwMode="auto">
          <a:xfrm>
            <a:off x="3440038" y="4149874"/>
            <a:ext cx="792088" cy="22817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200" dirty="0" smtClean="0">
                <a:latin typeface="+mn-ea"/>
              </a:rPr>
              <a:t>Reboot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5960318" y="2781722"/>
            <a:ext cx="936104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smtClean="0">
                <a:latin typeface="+mn-ea"/>
              </a:rPr>
              <a:t>상</a:t>
            </a:r>
            <a:r>
              <a:rPr lang="ko-KR" altLang="en-US" sz="1200" dirty="0">
                <a:latin typeface="+mn-ea"/>
              </a:rPr>
              <a:t>태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5960318" y="2977208"/>
            <a:ext cx="93610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5960318" y="3166145"/>
            <a:ext cx="93610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5960318" y="3357786"/>
            <a:ext cx="93610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5960318" y="3554760"/>
            <a:ext cx="93610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5960318" y="3751734"/>
            <a:ext cx="936104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884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34597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SCR_AMS_002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장애상태별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장치제어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r>
              <a:rPr lang="ko-KR" altLang="en-US" dirty="0" smtClean="0"/>
              <a:t>장애</a:t>
            </a:r>
            <a:r>
              <a:rPr lang="en-US" altLang="ko-KR" dirty="0" smtClean="0"/>
              <a:t>Device</a:t>
            </a:r>
            <a:r>
              <a:rPr lang="ko-KR" altLang="en-US" dirty="0" smtClean="0"/>
              <a:t>별 조회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선택된 </a:t>
            </a:r>
            <a:r>
              <a:rPr lang="en-US" altLang="ko-KR" dirty="0" smtClean="0"/>
              <a:t>Device </a:t>
            </a:r>
            <a:r>
              <a:rPr lang="ko-KR" altLang="en-US" dirty="0" smtClean="0"/>
              <a:t>장애 발생한 기기 리스트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Device</a:t>
            </a:r>
            <a:r>
              <a:rPr lang="ko-KR" altLang="en-US" dirty="0" smtClean="0"/>
              <a:t>의 원격 제어 버튼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Device</a:t>
            </a:r>
            <a:r>
              <a:rPr lang="ko-KR" altLang="en-US" dirty="0" smtClean="0"/>
              <a:t>별로 가능한 버튼에 대해서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Enabled/Disabled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3-1. Device</a:t>
            </a:r>
            <a:r>
              <a:rPr lang="ko-KR" altLang="en-US" dirty="0" smtClean="0"/>
              <a:t>별 </a:t>
            </a:r>
            <a:r>
              <a:rPr lang="ko-KR" altLang="en-US" smtClean="0"/>
              <a:t>기능 구</a:t>
            </a:r>
            <a:r>
              <a:rPr lang="ko-KR" altLang="en-US"/>
              <a:t>분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 bwMode="auto">
          <a:xfrm>
            <a:off x="703734" y="2349674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3734" y="2349674"/>
            <a:ext cx="936104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smtClean="0">
                <a:latin typeface="+mn-ea"/>
              </a:rPr>
              <a:t>장애</a:t>
            </a:r>
            <a:r>
              <a:rPr lang="en-US" altLang="ko-KR" sz="1200" dirty="0" smtClean="0">
                <a:latin typeface="+mn-ea"/>
              </a:rPr>
              <a:t>Device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816302" y="2389634"/>
            <a:ext cx="1008112" cy="2095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smtClean="0">
                <a:latin typeface="+mn-ea"/>
              </a:rPr>
              <a:t>조회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703734" y="3429794"/>
            <a:ext cx="468052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200" dirty="0" smtClean="0">
                <a:latin typeface="+mn-ea"/>
              </a:rPr>
              <a:t>NO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639838" y="3432770"/>
            <a:ext cx="1080120" cy="19625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err="1" smtClean="0">
                <a:latin typeface="+mn-ea"/>
              </a:rPr>
              <a:t>기번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719958" y="3429794"/>
            <a:ext cx="1080120" cy="19750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smtClean="0">
                <a:latin typeface="+mn-ea"/>
              </a:rPr>
              <a:t>제조사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3800078" y="3429794"/>
            <a:ext cx="1224136" cy="1984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smtClean="0">
                <a:latin typeface="+mn-ea"/>
              </a:rPr>
              <a:t>기종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5024214" y="3429794"/>
            <a:ext cx="1080120" cy="19750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err="1" smtClean="0">
                <a:latin typeface="+mn-ea"/>
              </a:rPr>
              <a:t>기기명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703734" y="3625280"/>
            <a:ext cx="46805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200" dirty="0" smtClean="0">
                <a:latin typeface="+mn-ea"/>
              </a:rPr>
              <a:t>1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639838" y="3629025"/>
            <a:ext cx="1080120" cy="18134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719958" y="3625280"/>
            <a:ext cx="1080120" cy="197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800078" y="3625280"/>
            <a:ext cx="1224136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5024214" y="3625280"/>
            <a:ext cx="1080120" cy="197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703734" y="3814217"/>
            <a:ext cx="46805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200" dirty="0" smtClean="0">
                <a:latin typeface="+mn-ea"/>
              </a:rPr>
              <a:t>2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639838" y="3810373"/>
            <a:ext cx="1080120" cy="19965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719958" y="3814217"/>
            <a:ext cx="1080120" cy="197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800078" y="3814217"/>
            <a:ext cx="1224136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024214" y="3814217"/>
            <a:ext cx="1080120" cy="197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703734" y="4005858"/>
            <a:ext cx="46805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200" dirty="0" smtClean="0">
                <a:latin typeface="+mn-ea"/>
              </a:rPr>
              <a:t>3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1639838" y="4010025"/>
            <a:ext cx="1080120" cy="19087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719958" y="4005858"/>
            <a:ext cx="1080120" cy="197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800078" y="4005858"/>
            <a:ext cx="1224136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024214" y="4005858"/>
            <a:ext cx="1080120" cy="197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703734" y="4202832"/>
            <a:ext cx="46805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200" dirty="0" smtClean="0">
                <a:latin typeface="+mn-ea"/>
              </a:rPr>
              <a:t>4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639838" y="4200896"/>
            <a:ext cx="1080120" cy="2003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719958" y="4202832"/>
            <a:ext cx="1080120" cy="197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3800078" y="4202832"/>
            <a:ext cx="1224136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5024214" y="4202832"/>
            <a:ext cx="1080120" cy="197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703734" y="4399806"/>
            <a:ext cx="468052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200" dirty="0" smtClean="0">
                <a:latin typeface="+mn-ea"/>
              </a:rPr>
              <a:t>5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639838" y="4402782"/>
            <a:ext cx="1080120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719958" y="4399806"/>
            <a:ext cx="1080120" cy="197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800078" y="4399806"/>
            <a:ext cx="1224136" cy="198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5024214" y="4399806"/>
            <a:ext cx="1080120" cy="19750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711846" y="2405486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smtClean="0">
                <a:latin typeface="+mn-ea"/>
              </a:rPr>
              <a:t>선</a:t>
            </a:r>
            <a:r>
              <a:rPr lang="ko-KR" altLang="en-US" sz="1200" dirty="0">
                <a:latin typeface="+mn-ea"/>
              </a:rPr>
              <a:t>택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1711846" y="2592935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smtClean="0">
                <a:latin typeface="+mn-ea"/>
              </a:rPr>
              <a:t>시스템</a:t>
            </a:r>
          </a:p>
        </p:txBody>
      </p:sp>
      <p:sp>
        <p:nvSpPr>
          <p:cNvPr id="50" name="직사각형 49"/>
          <p:cNvSpPr/>
          <p:nvPr/>
        </p:nvSpPr>
        <p:spPr bwMode="auto">
          <a:xfrm>
            <a:off x="1711846" y="2773713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>
                <a:latin typeface="+mn-ea"/>
              </a:rPr>
              <a:t>명세표프린터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1711846" y="2952975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>
                <a:latin typeface="+mn-ea"/>
              </a:rPr>
              <a:t>종이저널프린터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1711846" y="3133753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>
                <a:latin typeface="+mn-ea"/>
              </a:rPr>
              <a:t>통장프린터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1711846" y="3313015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200" dirty="0" smtClean="0">
                <a:latin typeface="+mn-ea"/>
              </a:rPr>
              <a:t>: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224014" y="2405486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5" name="순서도: 병합 54"/>
          <p:cNvSpPr/>
          <p:nvPr/>
        </p:nvSpPr>
        <p:spPr bwMode="auto">
          <a:xfrm>
            <a:off x="3278020" y="2454395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1171786" y="4863283"/>
            <a:ext cx="5508612" cy="36671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584054" y="4935291"/>
            <a:ext cx="792088" cy="22817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err="1" smtClean="0">
                <a:latin typeface="+mn-ea"/>
              </a:rPr>
              <a:t>리셋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4736182" y="4935291"/>
            <a:ext cx="792088" cy="22817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smtClean="0">
                <a:latin typeface="+mn-ea"/>
              </a:rPr>
              <a:t>회수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5816302" y="4935291"/>
            <a:ext cx="792088" cy="22817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smtClean="0">
                <a:latin typeface="+mn-ea"/>
              </a:rPr>
              <a:t>반환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7472486" y="3807345"/>
            <a:ext cx="1224136" cy="20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8696622" y="3804642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8984654" y="3804642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9272686" y="3804642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7472486" y="4004320"/>
            <a:ext cx="1224136" cy="20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696622" y="4001617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8984654" y="4001617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9272686" y="4001617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24614" y="3789834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리셋</a:t>
            </a:r>
            <a:endParaRPr lang="ko-KR" alt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8912646" y="3789834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회수</a:t>
            </a:r>
            <a:endParaRPr lang="ko-KR" alt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9200678" y="3789834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반환</a:t>
            </a:r>
            <a:endParaRPr lang="ko-KR" altLang="en-US" sz="900" dirty="0"/>
          </a:p>
        </p:txBody>
      </p:sp>
      <p:sp>
        <p:nvSpPr>
          <p:cNvPr id="82" name="직사각형 81"/>
          <p:cNvSpPr/>
          <p:nvPr/>
        </p:nvSpPr>
        <p:spPr bwMode="auto">
          <a:xfrm>
            <a:off x="7472486" y="4210819"/>
            <a:ext cx="1224136" cy="20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8696622" y="4208116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9272686" y="4208116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7472486" y="4417318"/>
            <a:ext cx="1224136" cy="20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8696622" y="4414615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8984654" y="4414615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9272686" y="4414615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7472486" y="4610309"/>
            <a:ext cx="1224136" cy="20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8696622" y="4607606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8984654" y="4607606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9272686" y="4607606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7472486" y="4815458"/>
            <a:ext cx="1224136" cy="20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8696622" y="4812755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8984654" y="4812755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9272686" y="4812755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7472486" y="5021957"/>
            <a:ext cx="1224136" cy="20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8696622" y="5019254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8984654" y="5019254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9272686" y="5019254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7472486" y="5228456"/>
            <a:ext cx="1224136" cy="20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8696622" y="5225753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8984654" y="5225753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9272686" y="5225753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7472486" y="5421447"/>
            <a:ext cx="1224136" cy="20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8696622" y="5418744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9272686" y="5418744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7472486" y="5631929"/>
            <a:ext cx="1224136" cy="20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8696622" y="5629226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8984654" y="5629226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9272686" y="5629226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7472486" y="5838428"/>
            <a:ext cx="1224136" cy="20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8696622" y="5835725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8984654" y="5835725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9272686" y="5835725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7472486" y="6044927"/>
            <a:ext cx="1224136" cy="20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8696622" y="6042224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8984654" y="6042224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9272686" y="6042224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4096" name="TextBox 4095"/>
          <p:cNvSpPr txBox="1"/>
          <p:nvPr/>
        </p:nvSpPr>
        <p:spPr>
          <a:xfrm>
            <a:off x="7472486" y="4002196"/>
            <a:ext cx="1129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명세표프린터</a:t>
            </a:r>
            <a:endParaRPr lang="ko-KR" altLang="en-US" sz="800" dirty="0"/>
          </a:p>
        </p:txBody>
      </p:sp>
      <p:sp>
        <p:nvSpPr>
          <p:cNvPr id="137" name="TextBox 136"/>
          <p:cNvSpPr txBox="1"/>
          <p:nvPr/>
        </p:nvSpPr>
        <p:spPr>
          <a:xfrm>
            <a:off x="7472486" y="4208695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종이저널프린터</a:t>
            </a:r>
            <a:endParaRPr lang="ko-KR" altLang="en-US" sz="8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472486" y="441519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통장프린터</a:t>
            </a:r>
            <a:endParaRPr lang="ko-KR" altLang="en-US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472486" y="4597310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A4</a:t>
            </a:r>
            <a:r>
              <a:rPr lang="ko-KR" altLang="en-US" sz="800" dirty="0" smtClean="0"/>
              <a:t>프린터</a:t>
            </a:r>
            <a:endParaRPr lang="ko-KR" altLang="en-US" sz="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7472486" y="481333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카드리더기</a:t>
            </a:r>
            <a:endParaRPr lang="ko-KR" altLang="en-US" sz="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472486" y="5029358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RF</a:t>
            </a:r>
            <a:r>
              <a:rPr lang="ko-KR" altLang="en-US" sz="800" dirty="0" smtClean="0"/>
              <a:t>리더기</a:t>
            </a:r>
            <a:endParaRPr lang="ko-KR" altLang="en-US" sz="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7472486" y="5235857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지폐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현금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입출금장치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472486" y="5423306"/>
            <a:ext cx="1129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동</a:t>
            </a:r>
            <a:r>
              <a:rPr lang="ko-KR" altLang="en-US" sz="800" dirty="0" smtClean="0"/>
              <a:t>전장치</a:t>
            </a:r>
            <a:endParaRPr lang="ko-KR" altLang="en-US" sz="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472486" y="5639330"/>
            <a:ext cx="1129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수표장치</a:t>
            </a:r>
            <a:endParaRPr lang="ko-KR" altLang="en-US" sz="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7472486" y="5839916"/>
            <a:ext cx="1129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봉투입금장치</a:t>
            </a:r>
            <a:endParaRPr lang="ko-KR" altLang="en-US" sz="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472486" y="6037470"/>
            <a:ext cx="1129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카메라</a:t>
            </a:r>
            <a:endParaRPr lang="ko-KR" altLang="en-US" sz="800" dirty="0"/>
          </a:p>
        </p:txBody>
      </p:sp>
      <p:sp>
        <p:nvSpPr>
          <p:cNvPr id="4097" name="순서도: 연결자 4096"/>
          <p:cNvSpPr/>
          <p:nvPr/>
        </p:nvSpPr>
        <p:spPr bwMode="auto">
          <a:xfrm>
            <a:off x="8787680" y="4062109"/>
            <a:ext cx="108012" cy="93048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48" name="순서도: 연결자 147"/>
          <p:cNvSpPr/>
          <p:nvPr/>
        </p:nvSpPr>
        <p:spPr bwMode="auto">
          <a:xfrm>
            <a:off x="9073616" y="4062109"/>
            <a:ext cx="108012" cy="93048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49" name="순서도: 연결자 148"/>
          <p:cNvSpPr/>
          <p:nvPr/>
        </p:nvSpPr>
        <p:spPr bwMode="auto">
          <a:xfrm>
            <a:off x="9361648" y="4062109"/>
            <a:ext cx="108012" cy="93048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8696622" y="4208115"/>
            <a:ext cx="288032" cy="205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53" name="순서도: 연결자 152"/>
          <p:cNvSpPr/>
          <p:nvPr/>
        </p:nvSpPr>
        <p:spPr bwMode="auto">
          <a:xfrm>
            <a:off x="8787680" y="4268607"/>
            <a:ext cx="108012" cy="93048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74" name="순서도: 연결자 173"/>
          <p:cNvSpPr/>
          <p:nvPr/>
        </p:nvSpPr>
        <p:spPr bwMode="auto">
          <a:xfrm>
            <a:off x="8797205" y="4471764"/>
            <a:ext cx="108012" cy="93048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75" name="순서도: 연결자 174"/>
          <p:cNvSpPr/>
          <p:nvPr/>
        </p:nvSpPr>
        <p:spPr bwMode="auto">
          <a:xfrm>
            <a:off x="9083141" y="4471764"/>
            <a:ext cx="108012" cy="93048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76" name="순서도: 연결자 175"/>
          <p:cNvSpPr/>
          <p:nvPr/>
        </p:nvSpPr>
        <p:spPr bwMode="auto">
          <a:xfrm>
            <a:off x="9371173" y="4471764"/>
            <a:ext cx="108012" cy="93048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77" name="순서도: 연결자 176"/>
          <p:cNvSpPr/>
          <p:nvPr/>
        </p:nvSpPr>
        <p:spPr bwMode="auto">
          <a:xfrm>
            <a:off x="8797205" y="4668738"/>
            <a:ext cx="108012" cy="93048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78" name="순서도: 연결자 177"/>
          <p:cNvSpPr/>
          <p:nvPr/>
        </p:nvSpPr>
        <p:spPr bwMode="auto">
          <a:xfrm>
            <a:off x="9083141" y="4668738"/>
            <a:ext cx="108012" cy="93048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79" name="순서도: 연결자 178"/>
          <p:cNvSpPr/>
          <p:nvPr/>
        </p:nvSpPr>
        <p:spPr bwMode="auto">
          <a:xfrm>
            <a:off x="9371173" y="4668738"/>
            <a:ext cx="108012" cy="93048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0" name="순서도: 연결자 179"/>
          <p:cNvSpPr/>
          <p:nvPr/>
        </p:nvSpPr>
        <p:spPr bwMode="auto">
          <a:xfrm>
            <a:off x="8797205" y="4873247"/>
            <a:ext cx="108012" cy="93048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1" name="순서도: 연결자 180"/>
          <p:cNvSpPr/>
          <p:nvPr/>
        </p:nvSpPr>
        <p:spPr bwMode="auto">
          <a:xfrm>
            <a:off x="9083141" y="4873247"/>
            <a:ext cx="108012" cy="93048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2" name="순서도: 연결자 181"/>
          <p:cNvSpPr/>
          <p:nvPr/>
        </p:nvSpPr>
        <p:spPr bwMode="auto">
          <a:xfrm>
            <a:off x="9371173" y="4873247"/>
            <a:ext cx="108012" cy="93048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3" name="순서도: 연결자 182"/>
          <p:cNvSpPr/>
          <p:nvPr/>
        </p:nvSpPr>
        <p:spPr bwMode="auto">
          <a:xfrm>
            <a:off x="8797205" y="5079746"/>
            <a:ext cx="108012" cy="93048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6" name="순서도: 연결자 185"/>
          <p:cNvSpPr/>
          <p:nvPr/>
        </p:nvSpPr>
        <p:spPr bwMode="auto">
          <a:xfrm>
            <a:off x="8787680" y="5279771"/>
            <a:ext cx="108012" cy="93048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7" name="순서도: 연결자 186"/>
          <p:cNvSpPr/>
          <p:nvPr/>
        </p:nvSpPr>
        <p:spPr bwMode="auto">
          <a:xfrm>
            <a:off x="9073616" y="5279771"/>
            <a:ext cx="108012" cy="93048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8" name="순서도: 연결자 187"/>
          <p:cNvSpPr/>
          <p:nvPr/>
        </p:nvSpPr>
        <p:spPr bwMode="auto">
          <a:xfrm>
            <a:off x="9361648" y="5279771"/>
            <a:ext cx="108012" cy="93048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9" name="순서도: 연결자 188"/>
          <p:cNvSpPr/>
          <p:nvPr/>
        </p:nvSpPr>
        <p:spPr bwMode="auto">
          <a:xfrm>
            <a:off x="8787680" y="5479796"/>
            <a:ext cx="108012" cy="93048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92" name="순서도: 연결자 191"/>
          <p:cNvSpPr/>
          <p:nvPr/>
        </p:nvSpPr>
        <p:spPr bwMode="auto">
          <a:xfrm>
            <a:off x="8787680" y="5689346"/>
            <a:ext cx="108012" cy="93048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93" name="순서도: 연결자 192"/>
          <p:cNvSpPr/>
          <p:nvPr/>
        </p:nvSpPr>
        <p:spPr bwMode="auto">
          <a:xfrm>
            <a:off x="9073616" y="5689346"/>
            <a:ext cx="108012" cy="93048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94" name="순서도: 연결자 193"/>
          <p:cNvSpPr/>
          <p:nvPr/>
        </p:nvSpPr>
        <p:spPr bwMode="auto">
          <a:xfrm>
            <a:off x="9361648" y="5689346"/>
            <a:ext cx="108012" cy="93048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95" name="순서도: 연결자 194"/>
          <p:cNvSpPr/>
          <p:nvPr/>
        </p:nvSpPr>
        <p:spPr bwMode="auto">
          <a:xfrm>
            <a:off x="8787680" y="5898896"/>
            <a:ext cx="108012" cy="93048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98" name="순서도: 연결자 197"/>
          <p:cNvSpPr/>
          <p:nvPr/>
        </p:nvSpPr>
        <p:spPr bwMode="auto">
          <a:xfrm>
            <a:off x="8797205" y="6098921"/>
            <a:ext cx="108012" cy="93048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1171786" y="3432770"/>
            <a:ext cx="468051" cy="2057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1171786" y="3629025"/>
            <a:ext cx="468051" cy="19471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1171786" y="3810372"/>
            <a:ext cx="468051" cy="19965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1171786" y="4010025"/>
            <a:ext cx="468051" cy="2011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1171786" y="4201665"/>
            <a:ext cx="468051" cy="20878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1171786" y="4402782"/>
            <a:ext cx="468051" cy="1954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318798" y="3457948"/>
            <a:ext cx="167101" cy="14287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900" b="1" dirty="0" smtClean="0">
              <a:latin typeface="+mn-ea"/>
            </a:endParaRPr>
          </a:p>
        </p:txBody>
      </p:sp>
      <p:sp>
        <p:nvSpPr>
          <p:cNvPr id="160" name="직사각형 159"/>
          <p:cNvSpPr/>
          <p:nvPr/>
        </p:nvSpPr>
        <p:spPr bwMode="auto">
          <a:xfrm>
            <a:off x="1319196" y="3646960"/>
            <a:ext cx="167101" cy="14287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900" b="1" dirty="0" smtClean="0">
              <a:latin typeface="+mn-ea"/>
            </a:endParaRPr>
          </a:p>
        </p:txBody>
      </p:sp>
      <p:sp>
        <p:nvSpPr>
          <p:cNvPr id="161" name="직사각형 160"/>
          <p:cNvSpPr/>
          <p:nvPr/>
        </p:nvSpPr>
        <p:spPr bwMode="auto">
          <a:xfrm>
            <a:off x="1323231" y="3834409"/>
            <a:ext cx="167101" cy="14287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900" b="1" dirty="0" smtClean="0"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1328721" y="4035575"/>
            <a:ext cx="167101" cy="14287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900" b="1" dirty="0" smtClean="0">
              <a:latin typeface="+mn-ea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1328721" y="4226075"/>
            <a:ext cx="167101" cy="14287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900" b="1" dirty="0" smtClean="0">
              <a:latin typeface="+mn-ea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1328721" y="4426100"/>
            <a:ext cx="167101" cy="14287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900" b="1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0696" y="3618037"/>
            <a:ext cx="167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V</a:t>
            </a:r>
            <a:endParaRPr lang="ko-KR" altLang="en-US" sz="9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1289323" y="3991050"/>
            <a:ext cx="167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V</a:t>
            </a:r>
            <a:endParaRPr lang="ko-KR" altLang="en-US" sz="9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1289323" y="4197549"/>
            <a:ext cx="1671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V</a:t>
            </a:r>
            <a:endParaRPr lang="ko-KR" altLang="en-US" sz="9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1495822" y="2197273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87710" y="3189089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991766" y="4629249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7472486" y="6245563"/>
            <a:ext cx="1224136" cy="20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68" name="직사각형 167"/>
          <p:cNvSpPr/>
          <p:nvPr/>
        </p:nvSpPr>
        <p:spPr bwMode="auto">
          <a:xfrm>
            <a:off x="8696621" y="6242860"/>
            <a:ext cx="440525" cy="20366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파</a:t>
            </a:r>
            <a:r>
              <a:rPr lang="ko-KR" altLang="en-US" sz="800" dirty="0">
                <a:latin typeface="+mn-ea"/>
              </a:rPr>
              <a:t>워</a:t>
            </a:r>
            <a:r>
              <a:rPr lang="ko-KR" altLang="en-US" sz="800" dirty="0" smtClean="0">
                <a:latin typeface="+mn-ea"/>
              </a:rPr>
              <a:t>오프</a:t>
            </a:r>
          </a:p>
        </p:txBody>
      </p:sp>
      <p:sp>
        <p:nvSpPr>
          <p:cNvPr id="169" name="직사각형 168"/>
          <p:cNvSpPr/>
          <p:nvPr/>
        </p:nvSpPr>
        <p:spPr bwMode="auto">
          <a:xfrm>
            <a:off x="9137147" y="6242860"/>
            <a:ext cx="423571" cy="20514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리부트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472486" y="6238106"/>
            <a:ext cx="1129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시스</a:t>
            </a:r>
            <a:r>
              <a:rPr lang="ko-KR" altLang="en-US" sz="800" dirty="0"/>
              <a:t>템</a:t>
            </a:r>
          </a:p>
        </p:txBody>
      </p:sp>
      <p:sp>
        <p:nvSpPr>
          <p:cNvPr id="171" name="직사각형 170"/>
          <p:cNvSpPr/>
          <p:nvPr/>
        </p:nvSpPr>
        <p:spPr bwMode="auto">
          <a:xfrm>
            <a:off x="6104334" y="3429793"/>
            <a:ext cx="792088" cy="21995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200" dirty="0" smtClean="0">
                <a:latin typeface="+mn-ea"/>
              </a:rPr>
              <a:t>상태</a:t>
            </a:r>
          </a:p>
        </p:txBody>
      </p:sp>
      <p:sp>
        <p:nvSpPr>
          <p:cNvPr id="172" name="직사각형 171"/>
          <p:cNvSpPr/>
          <p:nvPr/>
        </p:nvSpPr>
        <p:spPr bwMode="auto">
          <a:xfrm>
            <a:off x="6104334" y="3625279"/>
            <a:ext cx="792088" cy="2199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73" name="직사각형 172"/>
          <p:cNvSpPr/>
          <p:nvPr/>
        </p:nvSpPr>
        <p:spPr bwMode="auto">
          <a:xfrm>
            <a:off x="6104334" y="3814216"/>
            <a:ext cx="792088" cy="2199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6104334" y="4005857"/>
            <a:ext cx="792088" cy="2199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85" name="직사각형 184"/>
          <p:cNvSpPr/>
          <p:nvPr/>
        </p:nvSpPr>
        <p:spPr bwMode="auto">
          <a:xfrm>
            <a:off x="6104334" y="4202831"/>
            <a:ext cx="792088" cy="2199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90" name="직사각형 189"/>
          <p:cNvSpPr/>
          <p:nvPr/>
        </p:nvSpPr>
        <p:spPr bwMode="auto">
          <a:xfrm>
            <a:off x="6104334" y="4399805"/>
            <a:ext cx="792088" cy="1950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200" dirty="0" smtClean="0">
              <a:latin typeface="+mn-ea"/>
            </a:endParaRPr>
          </a:p>
        </p:txBody>
      </p:sp>
      <p:sp>
        <p:nvSpPr>
          <p:cNvPr id="191" name="직사각형 190"/>
          <p:cNvSpPr/>
          <p:nvPr/>
        </p:nvSpPr>
        <p:spPr bwMode="auto">
          <a:xfrm>
            <a:off x="1279798" y="4941962"/>
            <a:ext cx="792088" cy="22817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200" dirty="0" smtClean="0">
                <a:latin typeface="+mn-ea"/>
              </a:rPr>
              <a:t>Power off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2431926" y="4941962"/>
            <a:ext cx="792088" cy="22817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200" dirty="0" smtClean="0">
                <a:latin typeface="+mn-ea"/>
              </a:rPr>
              <a:t>Reboot</a:t>
            </a:r>
            <a:endParaRPr lang="ko-KR" altLang="en-US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526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26919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SCR_AMS_003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원격환경조회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r>
              <a:rPr lang="ko-KR" altLang="en-US" dirty="0" smtClean="0"/>
              <a:t>기기번호 검색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err="1" smtClean="0"/>
              <a:t>기기별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Device </a:t>
            </a:r>
            <a:r>
              <a:rPr lang="ko-KR" altLang="en-US" dirty="0" smtClean="0"/>
              <a:t>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Device</a:t>
            </a:r>
            <a:r>
              <a:rPr lang="ko-KR" altLang="en-US" dirty="0" smtClean="0"/>
              <a:t>의 원격 제어 버튼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Device</a:t>
            </a:r>
            <a:r>
              <a:rPr lang="ko-KR" altLang="en-US" dirty="0" smtClean="0"/>
              <a:t>별로 가능한 버튼에 대해서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Enabled/Disabled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3-1. Device</a:t>
            </a:r>
            <a:r>
              <a:rPr lang="ko-KR" altLang="en-US" dirty="0" smtClean="0"/>
              <a:t>별 가능 기능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 bwMode="auto">
          <a:xfrm>
            <a:off x="703734" y="2349674"/>
            <a:ext cx="6192688" cy="24112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03734" y="2349674"/>
            <a:ext cx="936104" cy="24112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1711846" y="2389634"/>
            <a:ext cx="1080120" cy="1630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816302" y="2389634"/>
            <a:ext cx="1008112" cy="17259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조회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559718" y="2853730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1207790" y="2853730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143894" y="2853730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지점번호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2791966" y="2853730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872086" y="263770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 bwMode="auto">
          <a:xfrm>
            <a:off x="559718" y="3069754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기관코드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1207790" y="3069754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143894" y="3069754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제조번호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2791966" y="3069754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59718" y="3285778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제조사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1207790" y="3285778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2143894" y="3285778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기기종류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2791966" y="3285778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559718" y="3501802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Version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207790" y="3501802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143894" y="3501802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프로그램 </a:t>
            </a:r>
            <a:r>
              <a:rPr lang="ko-KR" altLang="en-US" sz="800" dirty="0">
                <a:latin typeface="+mn-ea"/>
              </a:rPr>
              <a:t>설</a:t>
            </a:r>
            <a:r>
              <a:rPr lang="ko-KR" altLang="en-US" sz="800" dirty="0" smtClean="0">
                <a:latin typeface="+mn-ea"/>
              </a:rPr>
              <a:t>치일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2791966" y="3501802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559718" y="3717826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ATM IP(M)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1207790" y="3717826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143894" y="3717826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ATM IP(S)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791966" y="3717826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559718" y="3933850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HOST IP(M)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207790" y="3933850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143894" y="3933850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HOST Port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791966" y="3933850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559718" y="4149874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AMS IP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207790" y="4149874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143894" y="4149874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AMS Port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791966" y="4149874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559718" y="4365898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Upload IP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207790" y="4365898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2143894" y="4365898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Upload Port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2791966" y="4365898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559718" y="4581922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저널업로드예약시간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1207790" y="4581922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143894" y="4581922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리부팅</a:t>
            </a:r>
            <a:r>
              <a:rPr lang="ko-KR" altLang="en-US" sz="800" dirty="0" smtClean="0">
                <a:latin typeface="+mn-ea"/>
              </a:rPr>
              <a:t> 예약시간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2791966" y="4581922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59718" y="4797946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ATM IP(M)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207790" y="4797946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143894" y="4797946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ATM IP(S)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2791966" y="4797946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559718" y="5518026"/>
            <a:ext cx="1224136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서비스</a:t>
            </a:r>
            <a:r>
              <a:rPr lang="ko-KR" altLang="en-US" sz="800" dirty="0" err="1">
                <a:latin typeface="+mn-ea"/>
              </a:rPr>
              <a:t>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1783854" y="5518026"/>
            <a:ext cx="360040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여부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559718" y="5734050"/>
            <a:ext cx="1224136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5</a:t>
            </a:r>
            <a:r>
              <a:rPr lang="ko-KR" altLang="en-US" sz="800" dirty="0" err="1" smtClean="0">
                <a:latin typeface="+mn-ea"/>
              </a:rPr>
              <a:t>만원권</a:t>
            </a:r>
            <a:r>
              <a:rPr lang="ko-KR" altLang="en-US" sz="800" dirty="0" smtClean="0">
                <a:latin typeface="+mn-ea"/>
              </a:rPr>
              <a:t> 사용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1783854" y="5734050"/>
            <a:ext cx="360040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>
                <a:latin typeface="+mn-ea"/>
              </a:rPr>
              <a:t>N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559718" y="5950074"/>
            <a:ext cx="1224136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예금입금거래</a:t>
            </a:r>
          </a:p>
        </p:txBody>
      </p:sp>
      <p:sp>
        <p:nvSpPr>
          <p:cNvPr id="92" name="직사각형 91"/>
          <p:cNvSpPr/>
          <p:nvPr/>
        </p:nvSpPr>
        <p:spPr bwMode="auto">
          <a:xfrm>
            <a:off x="1783854" y="5950074"/>
            <a:ext cx="360040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N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559718" y="6166098"/>
            <a:ext cx="1224136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명세표 사용</a:t>
            </a:r>
          </a:p>
        </p:txBody>
      </p:sp>
      <p:sp>
        <p:nvSpPr>
          <p:cNvPr id="95" name="직사각형 94"/>
          <p:cNvSpPr/>
          <p:nvPr/>
        </p:nvSpPr>
        <p:spPr bwMode="auto">
          <a:xfrm>
            <a:off x="1783854" y="6166098"/>
            <a:ext cx="360040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Y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2143894" y="5518026"/>
            <a:ext cx="1224136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서비스</a:t>
            </a:r>
            <a:r>
              <a:rPr lang="ko-KR" altLang="en-US" sz="800" dirty="0" err="1">
                <a:latin typeface="+mn-ea"/>
              </a:rPr>
              <a:t>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3368030" y="5518026"/>
            <a:ext cx="360040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여부</a:t>
            </a:r>
          </a:p>
        </p:txBody>
      </p:sp>
      <p:sp>
        <p:nvSpPr>
          <p:cNvPr id="111" name="직사각형 110"/>
          <p:cNvSpPr/>
          <p:nvPr/>
        </p:nvSpPr>
        <p:spPr bwMode="auto">
          <a:xfrm>
            <a:off x="2143894" y="5734050"/>
            <a:ext cx="1224136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신용카드 거래</a:t>
            </a:r>
          </a:p>
        </p:txBody>
      </p:sp>
      <p:sp>
        <p:nvSpPr>
          <p:cNvPr id="113" name="직사각형 112"/>
          <p:cNvSpPr/>
          <p:nvPr/>
        </p:nvSpPr>
        <p:spPr bwMode="auto">
          <a:xfrm>
            <a:off x="3368030" y="5734050"/>
            <a:ext cx="360040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Y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2143894" y="5950074"/>
            <a:ext cx="1224136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카드론 거래</a:t>
            </a:r>
          </a:p>
        </p:txBody>
      </p:sp>
      <p:sp>
        <p:nvSpPr>
          <p:cNvPr id="116" name="직사각형 115"/>
          <p:cNvSpPr/>
          <p:nvPr/>
        </p:nvSpPr>
        <p:spPr bwMode="auto">
          <a:xfrm>
            <a:off x="3368030" y="5950074"/>
            <a:ext cx="360040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Y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2143894" y="6166098"/>
            <a:ext cx="1224136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수수료 조회</a:t>
            </a:r>
          </a:p>
        </p:txBody>
      </p:sp>
      <p:sp>
        <p:nvSpPr>
          <p:cNvPr id="119" name="직사각형 118"/>
          <p:cNvSpPr/>
          <p:nvPr/>
        </p:nvSpPr>
        <p:spPr bwMode="auto">
          <a:xfrm>
            <a:off x="3368030" y="6166098"/>
            <a:ext cx="360040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N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559718" y="5013970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OS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1207790" y="5013970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2143894" y="5013970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CPU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2791966" y="5013970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559718" y="5229994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Memory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1207790" y="5229994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2143894" y="5229994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HDD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2791966" y="5229994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4016102" y="5518026"/>
            <a:ext cx="1224136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서비스</a:t>
            </a:r>
            <a:r>
              <a:rPr lang="ko-KR" altLang="en-US" sz="800" dirty="0" err="1">
                <a:latin typeface="+mn-ea"/>
              </a:rPr>
              <a:t>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5240238" y="5518026"/>
            <a:ext cx="360040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여부</a:t>
            </a:r>
          </a:p>
        </p:txBody>
      </p:sp>
      <p:sp>
        <p:nvSpPr>
          <p:cNvPr id="154" name="직사각형 153"/>
          <p:cNvSpPr/>
          <p:nvPr/>
        </p:nvSpPr>
        <p:spPr bwMode="auto">
          <a:xfrm>
            <a:off x="4016102" y="5734050"/>
            <a:ext cx="1224136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5</a:t>
            </a:r>
            <a:r>
              <a:rPr lang="ko-KR" altLang="en-US" sz="800" dirty="0" err="1" smtClean="0">
                <a:latin typeface="+mn-ea"/>
              </a:rPr>
              <a:t>만원권</a:t>
            </a:r>
            <a:r>
              <a:rPr lang="ko-KR" altLang="en-US" sz="800" dirty="0" smtClean="0">
                <a:latin typeface="+mn-ea"/>
              </a:rPr>
              <a:t> 사용</a:t>
            </a:r>
          </a:p>
        </p:txBody>
      </p:sp>
      <p:sp>
        <p:nvSpPr>
          <p:cNvPr id="155" name="직사각형 154"/>
          <p:cNvSpPr/>
          <p:nvPr/>
        </p:nvSpPr>
        <p:spPr bwMode="auto">
          <a:xfrm>
            <a:off x="5240238" y="5734050"/>
            <a:ext cx="360040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4016102" y="5950074"/>
            <a:ext cx="1224136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예금입금거래</a:t>
            </a:r>
          </a:p>
        </p:txBody>
      </p:sp>
      <p:sp>
        <p:nvSpPr>
          <p:cNvPr id="157" name="직사각형 156"/>
          <p:cNvSpPr/>
          <p:nvPr/>
        </p:nvSpPr>
        <p:spPr bwMode="auto">
          <a:xfrm>
            <a:off x="5240238" y="5950074"/>
            <a:ext cx="360040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4016102" y="6166098"/>
            <a:ext cx="1224136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명세표 사용</a:t>
            </a:r>
          </a:p>
        </p:txBody>
      </p:sp>
      <p:sp>
        <p:nvSpPr>
          <p:cNvPr id="159" name="직사각형 158"/>
          <p:cNvSpPr/>
          <p:nvPr/>
        </p:nvSpPr>
        <p:spPr bwMode="auto">
          <a:xfrm>
            <a:off x="5240238" y="6166098"/>
            <a:ext cx="360040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60" name="직사각형 159"/>
          <p:cNvSpPr/>
          <p:nvPr/>
        </p:nvSpPr>
        <p:spPr bwMode="auto">
          <a:xfrm>
            <a:off x="5600278" y="5518026"/>
            <a:ext cx="1224136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서비스</a:t>
            </a:r>
            <a:r>
              <a:rPr lang="ko-KR" altLang="en-US" sz="800" dirty="0" err="1">
                <a:latin typeface="+mn-ea"/>
              </a:rPr>
              <a:t>명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61" name="직사각형 160"/>
          <p:cNvSpPr/>
          <p:nvPr/>
        </p:nvSpPr>
        <p:spPr bwMode="auto">
          <a:xfrm>
            <a:off x="6824414" y="5518026"/>
            <a:ext cx="360040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여부</a:t>
            </a:r>
          </a:p>
        </p:txBody>
      </p:sp>
      <p:sp>
        <p:nvSpPr>
          <p:cNvPr id="162" name="직사각형 161"/>
          <p:cNvSpPr/>
          <p:nvPr/>
        </p:nvSpPr>
        <p:spPr bwMode="auto">
          <a:xfrm>
            <a:off x="5600278" y="5734050"/>
            <a:ext cx="1224136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신용카드 거래</a:t>
            </a:r>
          </a:p>
        </p:txBody>
      </p:sp>
      <p:sp>
        <p:nvSpPr>
          <p:cNvPr id="163" name="직사각형 162"/>
          <p:cNvSpPr/>
          <p:nvPr/>
        </p:nvSpPr>
        <p:spPr bwMode="auto">
          <a:xfrm>
            <a:off x="6824414" y="5734050"/>
            <a:ext cx="360040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5600278" y="5950074"/>
            <a:ext cx="1224136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카드론 거래</a:t>
            </a:r>
          </a:p>
        </p:txBody>
      </p:sp>
      <p:sp>
        <p:nvSpPr>
          <p:cNvPr id="165" name="직사각형 164"/>
          <p:cNvSpPr/>
          <p:nvPr/>
        </p:nvSpPr>
        <p:spPr bwMode="auto">
          <a:xfrm>
            <a:off x="6824414" y="5950074"/>
            <a:ext cx="360040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5600278" y="6166098"/>
            <a:ext cx="1224136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수수료 조회</a:t>
            </a:r>
          </a:p>
        </p:txBody>
      </p:sp>
      <p:sp>
        <p:nvSpPr>
          <p:cNvPr id="167" name="직사각형 166"/>
          <p:cNvSpPr/>
          <p:nvPr/>
        </p:nvSpPr>
        <p:spPr bwMode="auto">
          <a:xfrm>
            <a:off x="6824414" y="6166098"/>
            <a:ext cx="360040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800" dirty="0" smtClean="0">
              <a:latin typeface="+mn-ea"/>
            </a:endParaRPr>
          </a:p>
        </p:txBody>
      </p:sp>
      <p:sp>
        <p:nvSpPr>
          <p:cNvPr id="168" name="직사각형 167"/>
          <p:cNvSpPr/>
          <p:nvPr/>
        </p:nvSpPr>
        <p:spPr bwMode="auto">
          <a:xfrm>
            <a:off x="4016102" y="2853730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기기번호</a:t>
            </a:r>
          </a:p>
        </p:txBody>
      </p:sp>
      <p:sp>
        <p:nvSpPr>
          <p:cNvPr id="169" name="직사각형 168"/>
          <p:cNvSpPr/>
          <p:nvPr/>
        </p:nvSpPr>
        <p:spPr bwMode="auto">
          <a:xfrm>
            <a:off x="4664174" y="2853730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5600278" y="2853730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지점번호</a:t>
            </a:r>
          </a:p>
        </p:txBody>
      </p:sp>
      <p:sp>
        <p:nvSpPr>
          <p:cNvPr id="171" name="직사각형 170"/>
          <p:cNvSpPr/>
          <p:nvPr/>
        </p:nvSpPr>
        <p:spPr bwMode="auto">
          <a:xfrm>
            <a:off x="6248350" y="2853730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4016102" y="3069754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기관코드</a:t>
            </a:r>
          </a:p>
        </p:txBody>
      </p:sp>
      <p:sp>
        <p:nvSpPr>
          <p:cNvPr id="173" name="직사각형 172"/>
          <p:cNvSpPr/>
          <p:nvPr/>
        </p:nvSpPr>
        <p:spPr bwMode="auto">
          <a:xfrm>
            <a:off x="4664174" y="3069754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74" name="직사각형 173"/>
          <p:cNvSpPr/>
          <p:nvPr/>
        </p:nvSpPr>
        <p:spPr bwMode="auto">
          <a:xfrm>
            <a:off x="5600278" y="3069754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제조번호</a:t>
            </a:r>
          </a:p>
        </p:txBody>
      </p:sp>
      <p:sp>
        <p:nvSpPr>
          <p:cNvPr id="175" name="직사각형 174"/>
          <p:cNvSpPr/>
          <p:nvPr/>
        </p:nvSpPr>
        <p:spPr bwMode="auto">
          <a:xfrm>
            <a:off x="6248350" y="3069754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4016102" y="3285778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제조사</a:t>
            </a:r>
          </a:p>
        </p:txBody>
      </p:sp>
      <p:sp>
        <p:nvSpPr>
          <p:cNvPr id="177" name="직사각형 176"/>
          <p:cNvSpPr/>
          <p:nvPr/>
        </p:nvSpPr>
        <p:spPr bwMode="auto">
          <a:xfrm>
            <a:off x="4664174" y="3285778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5600278" y="3285778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기기종류</a:t>
            </a:r>
          </a:p>
        </p:txBody>
      </p:sp>
      <p:sp>
        <p:nvSpPr>
          <p:cNvPr id="179" name="직사각형 178"/>
          <p:cNvSpPr/>
          <p:nvPr/>
        </p:nvSpPr>
        <p:spPr bwMode="auto">
          <a:xfrm>
            <a:off x="6248350" y="3285778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4016102" y="3501802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Version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81" name="직사각형 180"/>
          <p:cNvSpPr/>
          <p:nvPr/>
        </p:nvSpPr>
        <p:spPr bwMode="auto">
          <a:xfrm>
            <a:off x="4664174" y="3501802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5600278" y="3501802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프로그램 </a:t>
            </a:r>
            <a:r>
              <a:rPr lang="ko-KR" altLang="en-US" sz="800" dirty="0">
                <a:latin typeface="+mn-ea"/>
              </a:rPr>
              <a:t>설</a:t>
            </a:r>
            <a:r>
              <a:rPr lang="ko-KR" altLang="en-US" sz="800" dirty="0" smtClean="0">
                <a:latin typeface="+mn-ea"/>
              </a:rPr>
              <a:t>치일</a:t>
            </a:r>
          </a:p>
        </p:txBody>
      </p:sp>
      <p:sp>
        <p:nvSpPr>
          <p:cNvPr id="183" name="직사각형 182"/>
          <p:cNvSpPr/>
          <p:nvPr/>
        </p:nvSpPr>
        <p:spPr bwMode="auto">
          <a:xfrm>
            <a:off x="6248350" y="3501802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4016102" y="3717826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ATM IP(M)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85" name="직사각형 184"/>
          <p:cNvSpPr/>
          <p:nvPr/>
        </p:nvSpPr>
        <p:spPr bwMode="auto">
          <a:xfrm>
            <a:off x="4664174" y="3717826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6" name="직사각형 185"/>
          <p:cNvSpPr/>
          <p:nvPr/>
        </p:nvSpPr>
        <p:spPr bwMode="auto">
          <a:xfrm>
            <a:off x="5600278" y="3717826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ATM IP(S)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87" name="직사각형 186"/>
          <p:cNvSpPr/>
          <p:nvPr/>
        </p:nvSpPr>
        <p:spPr bwMode="auto">
          <a:xfrm>
            <a:off x="6248350" y="3717826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88" name="직사각형 187"/>
          <p:cNvSpPr/>
          <p:nvPr/>
        </p:nvSpPr>
        <p:spPr bwMode="auto">
          <a:xfrm>
            <a:off x="4016102" y="3933850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HOST IP(M)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89" name="직사각형 188"/>
          <p:cNvSpPr/>
          <p:nvPr/>
        </p:nvSpPr>
        <p:spPr bwMode="auto">
          <a:xfrm>
            <a:off x="4664174" y="3933850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90" name="직사각형 189"/>
          <p:cNvSpPr/>
          <p:nvPr/>
        </p:nvSpPr>
        <p:spPr bwMode="auto">
          <a:xfrm>
            <a:off x="5600278" y="3933850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HOST Port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91" name="직사각형 190"/>
          <p:cNvSpPr/>
          <p:nvPr/>
        </p:nvSpPr>
        <p:spPr bwMode="auto">
          <a:xfrm>
            <a:off x="6248350" y="3933850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4016102" y="4149874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AMS IP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93" name="직사각형 192"/>
          <p:cNvSpPr/>
          <p:nvPr/>
        </p:nvSpPr>
        <p:spPr bwMode="auto">
          <a:xfrm>
            <a:off x="4664174" y="4149874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94" name="직사각형 193"/>
          <p:cNvSpPr/>
          <p:nvPr/>
        </p:nvSpPr>
        <p:spPr bwMode="auto">
          <a:xfrm>
            <a:off x="5600278" y="4149874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AMS Port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95" name="직사각형 194"/>
          <p:cNvSpPr/>
          <p:nvPr/>
        </p:nvSpPr>
        <p:spPr bwMode="auto">
          <a:xfrm>
            <a:off x="6248350" y="4149874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4016102" y="4365898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Upload IP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97" name="직사각형 196"/>
          <p:cNvSpPr/>
          <p:nvPr/>
        </p:nvSpPr>
        <p:spPr bwMode="auto">
          <a:xfrm>
            <a:off x="4664174" y="4365898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98" name="직사각형 197"/>
          <p:cNvSpPr/>
          <p:nvPr/>
        </p:nvSpPr>
        <p:spPr bwMode="auto">
          <a:xfrm>
            <a:off x="5600278" y="4365898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Upload Port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99" name="직사각형 198"/>
          <p:cNvSpPr/>
          <p:nvPr/>
        </p:nvSpPr>
        <p:spPr bwMode="auto">
          <a:xfrm>
            <a:off x="6248350" y="4365898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00" name="직사각형 199"/>
          <p:cNvSpPr/>
          <p:nvPr/>
        </p:nvSpPr>
        <p:spPr bwMode="auto">
          <a:xfrm>
            <a:off x="4016102" y="4581922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저널업로드예약시간</a:t>
            </a:r>
          </a:p>
        </p:txBody>
      </p:sp>
      <p:sp>
        <p:nvSpPr>
          <p:cNvPr id="201" name="직사각형 200"/>
          <p:cNvSpPr/>
          <p:nvPr/>
        </p:nvSpPr>
        <p:spPr bwMode="auto">
          <a:xfrm>
            <a:off x="4664174" y="4581922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02" name="직사각형 201"/>
          <p:cNvSpPr/>
          <p:nvPr/>
        </p:nvSpPr>
        <p:spPr bwMode="auto">
          <a:xfrm>
            <a:off x="5600278" y="4581922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리부팅</a:t>
            </a:r>
            <a:r>
              <a:rPr lang="ko-KR" altLang="en-US" sz="800" dirty="0" smtClean="0">
                <a:latin typeface="+mn-ea"/>
              </a:rPr>
              <a:t> 예약시간</a:t>
            </a:r>
          </a:p>
        </p:txBody>
      </p:sp>
      <p:sp>
        <p:nvSpPr>
          <p:cNvPr id="203" name="직사각형 202"/>
          <p:cNvSpPr/>
          <p:nvPr/>
        </p:nvSpPr>
        <p:spPr bwMode="auto">
          <a:xfrm>
            <a:off x="6248350" y="4581922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4016102" y="4797946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ATM IP(M)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05" name="직사각형 204"/>
          <p:cNvSpPr/>
          <p:nvPr/>
        </p:nvSpPr>
        <p:spPr bwMode="auto">
          <a:xfrm>
            <a:off x="4664174" y="4797946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06" name="직사각형 205"/>
          <p:cNvSpPr/>
          <p:nvPr/>
        </p:nvSpPr>
        <p:spPr bwMode="auto">
          <a:xfrm>
            <a:off x="5600278" y="4797946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ATM IP(S)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07" name="직사각형 206"/>
          <p:cNvSpPr/>
          <p:nvPr/>
        </p:nvSpPr>
        <p:spPr bwMode="auto">
          <a:xfrm>
            <a:off x="6248350" y="4797946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08" name="직사각형 207"/>
          <p:cNvSpPr/>
          <p:nvPr/>
        </p:nvSpPr>
        <p:spPr bwMode="auto">
          <a:xfrm>
            <a:off x="4016102" y="5013970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OS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09" name="직사각형 208"/>
          <p:cNvSpPr/>
          <p:nvPr/>
        </p:nvSpPr>
        <p:spPr bwMode="auto">
          <a:xfrm>
            <a:off x="4664174" y="5013970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10" name="직사각형 209"/>
          <p:cNvSpPr/>
          <p:nvPr/>
        </p:nvSpPr>
        <p:spPr bwMode="auto">
          <a:xfrm>
            <a:off x="5600278" y="5013970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CPU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11" name="직사각형 210"/>
          <p:cNvSpPr/>
          <p:nvPr/>
        </p:nvSpPr>
        <p:spPr bwMode="auto">
          <a:xfrm>
            <a:off x="6248350" y="5013970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12" name="직사각형 211"/>
          <p:cNvSpPr/>
          <p:nvPr/>
        </p:nvSpPr>
        <p:spPr bwMode="auto">
          <a:xfrm>
            <a:off x="4016102" y="5229994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Memory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13" name="직사각형 212"/>
          <p:cNvSpPr/>
          <p:nvPr/>
        </p:nvSpPr>
        <p:spPr bwMode="auto">
          <a:xfrm>
            <a:off x="4664174" y="5229994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14" name="직사각형 213"/>
          <p:cNvSpPr/>
          <p:nvPr/>
        </p:nvSpPr>
        <p:spPr bwMode="auto">
          <a:xfrm>
            <a:off x="5600278" y="5229994"/>
            <a:ext cx="648072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HDD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15" name="직사각형 214"/>
          <p:cNvSpPr/>
          <p:nvPr/>
        </p:nvSpPr>
        <p:spPr bwMode="auto">
          <a:xfrm>
            <a:off x="6248350" y="5229994"/>
            <a:ext cx="936104" cy="21602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16" name="직사각형 215"/>
          <p:cNvSpPr/>
          <p:nvPr/>
        </p:nvSpPr>
        <p:spPr bwMode="auto">
          <a:xfrm>
            <a:off x="4736182" y="2878113"/>
            <a:ext cx="820663" cy="1630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17" name="직사각형 216"/>
          <p:cNvSpPr/>
          <p:nvPr/>
        </p:nvSpPr>
        <p:spPr bwMode="auto">
          <a:xfrm>
            <a:off x="4736182" y="3098329"/>
            <a:ext cx="820663" cy="1630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18" name="직사각형 217"/>
          <p:cNvSpPr/>
          <p:nvPr/>
        </p:nvSpPr>
        <p:spPr bwMode="auto">
          <a:xfrm>
            <a:off x="4736182" y="3314353"/>
            <a:ext cx="820663" cy="1630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19" name="직사각형 218"/>
          <p:cNvSpPr/>
          <p:nvPr/>
        </p:nvSpPr>
        <p:spPr bwMode="auto">
          <a:xfrm>
            <a:off x="4736182" y="3530377"/>
            <a:ext cx="820663" cy="1630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20" name="직사각형 219"/>
          <p:cNvSpPr/>
          <p:nvPr/>
        </p:nvSpPr>
        <p:spPr bwMode="auto">
          <a:xfrm>
            <a:off x="4736182" y="3751734"/>
            <a:ext cx="820663" cy="1630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21" name="직사각형 220"/>
          <p:cNvSpPr/>
          <p:nvPr/>
        </p:nvSpPr>
        <p:spPr bwMode="auto">
          <a:xfrm>
            <a:off x="4736182" y="3962425"/>
            <a:ext cx="820663" cy="1630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22" name="직사각형 221"/>
          <p:cNvSpPr/>
          <p:nvPr/>
        </p:nvSpPr>
        <p:spPr bwMode="auto">
          <a:xfrm>
            <a:off x="4736182" y="4174257"/>
            <a:ext cx="820663" cy="1630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23" name="직사각형 222"/>
          <p:cNvSpPr/>
          <p:nvPr/>
        </p:nvSpPr>
        <p:spPr bwMode="auto">
          <a:xfrm>
            <a:off x="4736182" y="4399806"/>
            <a:ext cx="820663" cy="1630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24" name="직사각형 223"/>
          <p:cNvSpPr/>
          <p:nvPr/>
        </p:nvSpPr>
        <p:spPr bwMode="auto">
          <a:xfrm>
            <a:off x="4736182" y="4606305"/>
            <a:ext cx="820663" cy="1630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25" name="직사각형 224"/>
          <p:cNvSpPr/>
          <p:nvPr/>
        </p:nvSpPr>
        <p:spPr bwMode="auto">
          <a:xfrm>
            <a:off x="4736182" y="4831854"/>
            <a:ext cx="820663" cy="1630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26" name="직사각형 225"/>
          <p:cNvSpPr/>
          <p:nvPr/>
        </p:nvSpPr>
        <p:spPr bwMode="auto">
          <a:xfrm>
            <a:off x="4736182" y="5050929"/>
            <a:ext cx="820663" cy="1630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27" name="직사각형 226"/>
          <p:cNvSpPr/>
          <p:nvPr/>
        </p:nvSpPr>
        <p:spPr bwMode="auto">
          <a:xfrm>
            <a:off x="4736182" y="5260479"/>
            <a:ext cx="820663" cy="1630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28" name="직사각형 227"/>
          <p:cNvSpPr/>
          <p:nvPr/>
        </p:nvSpPr>
        <p:spPr bwMode="auto">
          <a:xfrm>
            <a:off x="6291783" y="2881536"/>
            <a:ext cx="820663" cy="1630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29" name="직사각형 228"/>
          <p:cNvSpPr/>
          <p:nvPr/>
        </p:nvSpPr>
        <p:spPr bwMode="auto">
          <a:xfrm>
            <a:off x="6291783" y="3101752"/>
            <a:ext cx="820663" cy="1630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30" name="직사각형 229"/>
          <p:cNvSpPr/>
          <p:nvPr/>
        </p:nvSpPr>
        <p:spPr bwMode="auto">
          <a:xfrm>
            <a:off x="6291783" y="3317776"/>
            <a:ext cx="820663" cy="1630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31" name="직사각형 230"/>
          <p:cNvSpPr/>
          <p:nvPr/>
        </p:nvSpPr>
        <p:spPr bwMode="auto">
          <a:xfrm>
            <a:off x="6291783" y="3533800"/>
            <a:ext cx="820663" cy="1630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32" name="직사각형 231"/>
          <p:cNvSpPr/>
          <p:nvPr/>
        </p:nvSpPr>
        <p:spPr bwMode="auto">
          <a:xfrm>
            <a:off x="6291783" y="3745632"/>
            <a:ext cx="820663" cy="1630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33" name="직사각형 232"/>
          <p:cNvSpPr/>
          <p:nvPr/>
        </p:nvSpPr>
        <p:spPr bwMode="auto">
          <a:xfrm>
            <a:off x="6291783" y="3965848"/>
            <a:ext cx="820663" cy="1630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34" name="직사각형 233"/>
          <p:cNvSpPr/>
          <p:nvPr/>
        </p:nvSpPr>
        <p:spPr bwMode="auto">
          <a:xfrm>
            <a:off x="6291783" y="4177680"/>
            <a:ext cx="820663" cy="1630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35" name="직사각형 234"/>
          <p:cNvSpPr/>
          <p:nvPr/>
        </p:nvSpPr>
        <p:spPr bwMode="auto">
          <a:xfrm>
            <a:off x="6291783" y="4393704"/>
            <a:ext cx="820663" cy="1630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36" name="직사각형 235"/>
          <p:cNvSpPr/>
          <p:nvPr/>
        </p:nvSpPr>
        <p:spPr bwMode="auto">
          <a:xfrm>
            <a:off x="6291783" y="4609728"/>
            <a:ext cx="820663" cy="1630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37" name="직사각형 236"/>
          <p:cNvSpPr/>
          <p:nvPr/>
        </p:nvSpPr>
        <p:spPr bwMode="auto">
          <a:xfrm>
            <a:off x="6291783" y="4825752"/>
            <a:ext cx="820663" cy="1630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38" name="직사각형 237"/>
          <p:cNvSpPr/>
          <p:nvPr/>
        </p:nvSpPr>
        <p:spPr bwMode="auto">
          <a:xfrm>
            <a:off x="6291783" y="5044827"/>
            <a:ext cx="820663" cy="1630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39" name="직사각형 238"/>
          <p:cNvSpPr/>
          <p:nvPr/>
        </p:nvSpPr>
        <p:spPr bwMode="auto">
          <a:xfrm>
            <a:off x="6291783" y="5263902"/>
            <a:ext cx="820663" cy="1630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240" name="직사각형 239"/>
          <p:cNvSpPr/>
          <p:nvPr/>
        </p:nvSpPr>
        <p:spPr bwMode="auto">
          <a:xfrm>
            <a:off x="5269582" y="5762625"/>
            <a:ext cx="312068" cy="16725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36000" tIns="18000" rIns="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N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41" name="이등변 삼각형 240"/>
          <p:cNvSpPr/>
          <p:nvPr/>
        </p:nvSpPr>
        <p:spPr bwMode="auto">
          <a:xfrm rot="10800000">
            <a:off x="5471119" y="5796533"/>
            <a:ext cx="72009" cy="108014"/>
          </a:xfrm>
          <a:prstGeom prst="triangle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cxnSp>
        <p:nvCxnSpPr>
          <p:cNvPr id="243" name="직선 연결선 242"/>
          <p:cNvCxnSpPr>
            <a:stCxn id="240" idx="0"/>
            <a:endCxn id="240" idx="2"/>
          </p:cNvCxnSpPr>
          <p:nvPr/>
        </p:nvCxnSpPr>
        <p:spPr>
          <a:xfrm>
            <a:off x="5425616" y="5762625"/>
            <a:ext cx="0" cy="167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/>
          <p:cNvSpPr/>
          <p:nvPr/>
        </p:nvSpPr>
        <p:spPr bwMode="auto">
          <a:xfrm>
            <a:off x="5269160" y="5979790"/>
            <a:ext cx="312068" cy="16725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36000" tIns="18000" rIns="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N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45" name="이등변 삼각형 244"/>
          <p:cNvSpPr/>
          <p:nvPr/>
        </p:nvSpPr>
        <p:spPr bwMode="auto">
          <a:xfrm rot="10800000">
            <a:off x="5470697" y="6013698"/>
            <a:ext cx="72009" cy="108014"/>
          </a:xfrm>
          <a:prstGeom prst="triangle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cxnSp>
        <p:nvCxnSpPr>
          <p:cNvPr id="246" name="직선 연결선 245"/>
          <p:cNvCxnSpPr>
            <a:stCxn id="244" idx="0"/>
            <a:endCxn id="244" idx="2"/>
          </p:cNvCxnSpPr>
          <p:nvPr/>
        </p:nvCxnSpPr>
        <p:spPr>
          <a:xfrm>
            <a:off x="5425194" y="5979790"/>
            <a:ext cx="0" cy="167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직사각형 249"/>
          <p:cNvSpPr/>
          <p:nvPr/>
        </p:nvSpPr>
        <p:spPr bwMode="auto">
          <a:xfrm>
            <a:off x="5269160" y="6194673"/>
            <a:ext cx="312068" cy="16725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36000" tIns="18000" rIns="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Y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51" name="이등변 삼각형 250"/>
          <p:cNvSpPr/>
          <p:nvPr/>
        </p:nvSpPr>
        <p:spPr bwMode="auto">
          <a:xfrm rot="10800000">
            <a:off x="5470697" y="6228581"/>
            <a:ext cx="72009" cy="108014"/>
          </a:xfrm>
          <a:prstGeom prst="triangle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cxnSp>
        <p:nvCxnSpPr>
          <p:cNvPr id="252" name="직선 연결선 251"/>
          <p:cNvCxnSpPr>
            <a:stCxn id="250" idx="0"/>
            <a:endCxn id="250" idx="2"/>
          </p:cNvCxnSpPr>
          <p:nvPr/>
        </p:nvCxnSpPr>
        <p:spPr>
          <a:xfrm>
            <a:off x="5425194" y="6194673"/>
            <a:ext cx="0" cy="167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/>
          <p:cNvSpPr/>
          <p:nvPr/>
        </p:nvSpPr>
        <p:spPr bwMode="auto">
          <a:xfrm>
            <a:off x="6852989" y="5763766"/>
            <a:ext cx="312068" cy="16725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36000" tIns="18000" rIns="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Y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54" name="이등변 삼각형 253"/>
          <p:cNvSpPr/>
          <p:nvPr/>
        </p:nvSpPr>
        <p:spPr bwMode="auto">
          <a:xfrm rot="10800000">
            <a:off x="7054526" y="5797674"/>
            <a:ext cx="72009" cy="108014"/>
          </a:xfrm>
          <a:prstGeom prst="triangle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cxnSp>
        <p:nvCxnSpPr>
          <p:cNvPr id="255" name="직선 연결선 254"/>
          <p:cNvCxnSpPr>
            <a:stCxn id="253" idx="0"/>
            <a:endCxn id="253" idx="2"/>
          </p:cNvCxnSpPr>
          <p:nvPr/>
        </p:nvCxnSpPr>
        <p:spPr>
          <a:xfrm>
            <a:off x="7009023" y="5763766"/>
            <a:ext cx="0" cy="167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직사각형 255"/>
          <p:cNvSpPr/>
          <p:nvPr/>
        </p:nvSpPr>
        <p:spPr bwMode="auto">
          <a:xfrm>
            <a:off x="6853336" y="5973316"/>
            <a:ext cx="312068" cy="16725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36000" tIns="18000" rIns="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Y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57" name="이등변 삼각형 256"/>
          <p:cNvSpPr/>
          <p:nvPr/>
        </p:nvSpPr>
        <p:spPr bwMode="auto">
          <a:xfrm rot="10800000">
            <a:off x="7054873" y="6007224"/>
            <a:ext cx="72009" cy="108014"/>
          </a:xfrm>
          <a:prstGeom prst="triangle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cxnSp>
        <p:nvCxnSpPr>
          <p:cNvPr id="258" name="직선 연결선 257"/>
          <p:cNvCxnSpPr>
            <a:stCxn id="256" idx="0"/>
            <a:endCxn id="256" idx="2"/>
          </p:cNvCxnSpPr>
          <p:nvPr/>
        </p:nvCxnSpPr>
        <p:spPr>
          <a:xfrm>
            <a:off x="7009370" y="5973316"/>
            <a:ext cx="0" cy="167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/>
          <p:cNvSpPr/>
          <p:nvPr/>
        </p:nvSpPr>
        <p:spPr bwMode="auto">
          <a:xfrm>
            <a:off x="6843811" y="6192391"/>
            <a:ext cx="312068" cy="16725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36000" tIns="18000" rIns="0" bIns="18000" rtlCol="0" anchor="ctr"/>
          <a:lstStyle/>
          <a:p>
            <a:pPr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N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60" name="이등변 삼각형 259"/>
          <p:cNvSpPr/>
          <p:nvPr/>
        </p:nvSpPr>
        <p:spPr bwMode="auto">
          <a:xfrm rot="10800000">
            <a:off x="7045348" y="6226299"/>
            <a:ext cx="72009" cy="108014"/>
          </a:xfrm>
          <a:prstGeom prst="triangle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cxnSp>
        <p:nvCxnSpPr>
          <p:cNvPr id="261" name="직선 연결선 260"/>
          <p:cNvCxnSpPr>
            <a:stCxn id="259" idx="0"/>
            <a:endCxn id="259" idx="2"/>
          </p:cNvCxnSpPr>
          <p:nvPr/>
        </p:nvCxnSpPr>
        <p:spPr>
          <a:xfrm>
            <a:off x="6999845" y="6192391"/>
            <a:ext cx="0" cy="167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1567830" y="2637706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기기설정조회결</a:t>
            </a:r>
            <a:r>
              <a:rPr lang="ko-KR" altLang="en-US" sz="1000" dirty="0"/>
              <a:t>과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5204234" y="2637706"/>
            <a:ext cx="1116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설정변경값</a:t>
            </a:r>
            <a:endParaRPr lang="ko-KR" altLang="en-US" sz="1000" dirty="0"/>
          </a:p>
        </p:txBody>
      </p:sp>
      <p:sp>
        <p:nvSpPr>
          <p:cNvPr id="264" name="직사각형 263"/>
          <p:cNvSpPr/>
          <p:nvPr/>
        </p:nvSpPr>
        <p:spPr bwMode="auto">
          <a:xfrm>
            <a:off x="6176342" y="2656756"/>
            <a:ext cx="905010" cy="17259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96650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모서리가 둥근 직사각형 139"/>
          <p:cNvSpPr/>
          <p:nvPr/>
        </p:nvSpPr>
        <p:spPr bwMode="auto">
          <a:xfrm>
            <a:off x="1747850" y="2321397"/>
            <a:ext cx="1044116" cy="268983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원격환경 검색</a:t>
            </a:r>
            <a:r>
              <a:rPr lang="ko-KR" altLang="en-US" sz="800" dirty="0" smtClean="0">
                <a:latin typeface="+mn-ea"/>
              </a:rPr>
              <a:t>결과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703734" y="2321397"/>
            <a:ext cx="1044116" cy="26898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원격환</a:t>
            </a:r>
            <a:r>
              <a:rPr lang="ko-KR" altLang="en-US" sz="800" dirty="0">
                <a:latin typeface="+mn-ea"/>
              </a:rPr>
              <a:t>경</a:t>
            </a: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조</a:t>
            </a:r>
            <a:r>
              <a:rPr lang="ko-KR" altLang="en-US" sz="800" dirty="0">
                <a:latin typeface="+mn-ea"/>
              </a:rPr>
              <a:t>회</a:t>
            </a:r>
            <a:r>
              <a:rPr lang="ko-KR" altLang="en-US" sz="800" dirty="0" smtClean="0">
                <a:latin typeface="+mn-ea"/>
              </a:rPr>
              <a:t>명령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60725" y="396166"/>
            <a:ext cx="19551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+mn-ea"/>
              </a:rPr>
              <a:t>2</a:t>
            </a:r>
            <a:r>
              <a:rPr kumimoji="1" lang="en-US" altLang="ko-KR" sz="18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800" b="1" dirty="0">
                <a:solidFill>
                  <a:schemeClr val="tx1"/>
                </a:solidFill>
                <a:latin typeface="+mn-ea"/>
              </a:rPr>
              <a:t>화면 </a:t>
            </a:r>
            <a:r>
              <a:rPr kumimoji="1" lang="ko-KR" altLang="en-US" sz="1800" b="1" dirty="0" smtClean="0">
                <a:latin typeface="+mn-ea"/>
              </a:rPr>
              <a:t>정의</a:t>
            </a:r>
            <a:r>
              <a:rPr kumimoji="1" lang="ko-KR" altLang="en-US" sz="1800" b="1" dirty="0" smtClean="0">
                <a:solidFill>
                  <a:schemeClr val="tx1"/>
                </a:solidFill>
                <a:latin typeface="+mn-ea"/>
              </a:rPr>
              <a:t>서 </a:t>
            </a:r>
            <a:endParaRPr kumimoji="1"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54667"/>
              </p:ext>
            </p:extLst>
          </p:nvPr>
        </p:nvGraphicFramePr>
        <p:xfrm>
          <a:off x="342900" y="1052514"/>
          <a:ext cx="9288464" cy="647699"/>
        </p:xfrm>
        <a:graphic>
          <a:graphicData uri="http://schemas.openxmlformats.org/drawingml/2006/table">
            <a:tbl>
              <a:tblPr/>
              <a:tblGrid>
                <a:gridCol w="1529217"/>
                <a:gridCol w="1768379"/>
                <a:gridCol w="788367"/>
                <a:gridCol w="1648402"/>
                <a:gridCol w="760341"/>
                <a:gridCol w="2793758"/>
              </a:tblGrid>
              <a:tr h="3184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서브시스템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SCR_AMS_006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3-1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원격환경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 및 변경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92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Description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Registry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조회 및 변경</a:t>
                      </a: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0003" marR="90003" marT="46765" marB="4676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2901" y="2133650"/>
            <a:ext cx="7057578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00478" y="2133650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/>
          <a:p>
            <a:pPr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00478" y="1845618"/>
            <a:ext cx="223088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lvl="0" algn="ctr">
              <a:spcAft>
                <a:spcPct val="0"/>
              </a:spcAft>
            </a:pPr>
            <a:r>
              <a:rPr kumimoji="1" lang="ko-KR" altLang="en-US" sz="1400" b="1" dirty="0" smtClean="0">
                <a:solidFill>
                  <a:srgbClr val="000000"/>
                </a:solidFill>
                <a:latin typeface="+mn-ea"/>
              </a:rPr>
              <a:t>기능</a:t>
            </a:r>
            <a:endParaRPr kumimoji="1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42900" y="1845618"/>
            <a:ext cx="7057578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kumimoji="1" lang="en-US" altLang="ko-KR" sz="1400" b="1" dirty="0" smtClean="0">
                <a:latin typeface="+mn-ea"/>
              </a:rPr>
              <a:t>Layout</a:t>
            </a:r>
            <a:endParaRPr lang="ko-KR" altLang="en-US" sz="1400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0478" y="2133649"/>
            <a:ext cx="2230884" cy="4390975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72000" tIns="108000" rIns="72000" bIns="72000" rtlCol="0" anchor="t" anchorCtr="0"/>
          <a:lstStyle>
            <a:defPPr>
              <a:defRPr lang="ko-KR"/>
            </a:defPPr>
            <a:lvl1pPr>
              <a:spcAft>
                <a:spcPct val="0"/>
              </a:spcAft>
              <a:buClrTx/>
              <a:buFontTx/>
              <a:buNone/>
              <a:defRPr sz="1000">
                <a:latin typeface="+mn-ea"/>
              </a:defRPr>
            </a:lvl1pPr>
          </a:lstStyle>
          <a:p>
            <a:r>
              <a:rPr lang="en-US" altLang="ko-KR" dirty="0" smtClean="0"/>
              <a:t>1.Registry</a:t>
            </a:r>
            <a:r>
              <a:rPr lang="ko-KR" altLang="en-US" dirty="0" smtClean="0"/>
              <a:t> </a:t>
            </a:r>
            <a:r>
              <a:rPr lang="en-US" altLang="ko-KR" dirty="0"/>
              <a:t>Tab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사업</a:t>
            </a:r>
            <a:r>
              <a:rPr lang="ko-KR" altLang="en-US" dirty="0"/>
              <a:t>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사업부 리스트 검색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사업부에 종속된 지사 리스트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제조사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제조사에 종속된 기종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기기번호 검색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7.BASE KEY </a:t>
            </a:r>
            <a:r>
              <a:rPr lang="ko-KR" altLang="en-US" dirty="0" smtClean="0"/>
              <a:t>경로 선택</a:t>
            </a:r>
            <a:r>
              <a:rPr lang="en-US" altLang="ko-KR" sz="700" dirty="0" smtClean="0"/>
              <a:t>(HKEY_CLASSES_ROOT/HKEY_CURRENT_USER/HKEYLOCAL_MACHINE/HKEY_USERS/HKEY_CURRENT_CONFIG)</a:t>
            </a:r>
          </a:p>
          <a:p>
            <a:endParaRPr lang="en-US" altLang="ko-KR" dirty="0"/>
          </a:p>
          <a:p>
            <a:r>
              <a:rPr lang="en-US" altLang="ko-KR" dirty="0" smtClean="0"/>
              <a:t>8.KEY_PATH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9.KEY_NAME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10. </a:t>
            </a:r>
            <a:r>
              <a:rPr lang="ko-KR" altLang="en-US" dirty="0" smtClean="0"/>
              <a:t>검색 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11. </a:t>
            </a:r>
            <a:r>
              <a:rPr lang="ko-KR" altLang="en-US" dirty="0" smtClean="0"/>
              <a:t>변경대상 기기 선택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12. </a:t>
            </a:r>
            <a:r>
              <a:rPr lang="ko-KR" altLang="en-US" dirty="0" err="1" smtClean="0"/>
              <a:t>변경값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13. </a:t>
            </a:r>
            <a:r>
              <a:rPr lang="ko-KR" altLang="en-US" dirty="0" err="1" smtClean="0"/>
              <a:t>변경값</a:t>
            </a:r>
            <a:r>
              <a:rPr lang="ko-KR" altLang="en-US" dirty="0" smtClean="0"/>
              <a:t> 반영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정상 응답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오류  결과 </a:t>
            </a:r>
            <a:r>
              <a:rPr lang="en-US" altLang="ko-KR" dirty="0" smtClean="0"/>
              <a:t>Alert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  <p:sp>
        <p:nvSpPr>
          <p:cNvPr id="56" name="TextBox 55"/>
          <p:cNvSpPr txBox="1"/>
          <p:nvPr/>
        </p:nvSpPr>
        <p:spPr>
          <a:xfrm>
            <a:off x="629072" y="2174871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703734" y="2565698"/>
            <a:ext cx="6192688" cy="28803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703734" y="2565698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항목</a:t>
            </a:r>
          </a:p>
        </p:txBody>
      </p:sp>
      <p:sp>
        <p:nvSpPr>
          <p:cNvPr id="98" name="직사각형 97"/>
          <p:cNvSpPr/>
          <p:nvPr/>
        </p:nvSpPr>
        <p:spPr bwMode="auto">
          <a:xfrm>
            <a:off x="6317318" y="2605658"/>
            <a:ext cx="507095" cy="19511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1000" dirty="0" smtClean="0">
                <a:latin typeface="+mn-ea"/>
              </a:rPr>
              <a:t>조회</a:t>
            </a:r>
          </a:p>
        </p:txBody>
      </p:sp>
      <p:sp>
        <p:nvSpPr>
          <p:cNvPr id="102" name="직사각형 101"/>
          <p:cNvSpPr/>
          <p:nvPr/>
        </p:nvSpPr>
        <p:spPr bwMode="auto">
          <a:xfrm>
            <a:off x="3224014" y="2565698"/>
            <a:ext cx="64807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err="1" smtClean="0">
                <a:latin typeface="+mn-ea"/>
              </a:rPr>
              <a:t>설정값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3925044" y="2628181"/>
            <a:ext cx="1675234" cy="18077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1423814" y="2621510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ko-KR" altLang="en-US" sz="800" dirty="0" smtClean="0">
                <a:latin typeface="+mn-ea"/>
              </a:rPr>
              <a:t>선택</a:t>
            </a:r>
          </a:p>
        </p:txBody>
      </p:sp>
      <p:sp>
        <p:nvSpPr>
          <p:cNvPr id="113" name="직사각형 112"/>
          <p:cNvSpPr/>
          <p:nvPr/>
        </p:nvSpPr>
        <p:spPr bwMode="auto">
          <a:xfrm>
            <a:off x="1423814" y="2808959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HOST IP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1423814" y="2989737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800" dirty="0" smtClean="0">
                <a:latin typeface="+mn-ea"/>
              </a:rPr>
              <a:t>HOST Port</a:t>
            </a:r>
            <a:endParaRPr lang="ko-KR" altLang="en-US" sz="800" dirty="0" smtClean="0"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1423814" y="3168999"/>
            <a:ext cx="1512168" cy="1792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r>
              <a:rPr lang="en-US" altLang="ko-KR" sz="1000" dirty="0" smtClean="0">
                <a:latin typeface="+mn-ea"/>
              </a:rPr>
              <a:t>: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2935982" y="2621510"/>
            <a:ext cx="216024" cy="1874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7" name="순서도: 병합 116"/>
          <p:cNvSpPr/>
          <p:nvPr/>
        </p:nvSpPr>
        <p:spPr bwMode="auto">
          <a:xfrm>
            <a:off x="2989988" y="2670419"/>
            <a:ext cx="108012" cy="89630"/>
          </a:xfrm>
          <a:prstGeom prst="flowChartMerg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18000" rIns="36000" bIns="18000" rtlCol="0" anchor="ctr"/>
          <a:lstStyle/>
          <a:p>
            <a:pPr algn="ctr">
              <a:spcAft>
                <a:spcPct val="0"/>
              </a:spcAft>
              <a:buClrTx/>
              <a:buFontTx/>
              <a:buNone/>
            </a:pPr>
            <a:endParaRPr lang="ko-KR" altLang="en-US" sz="1400" dirty="0" smtClean="0">
              <a:latin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63774" y="249369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584054" y="249369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104334" y="2493690"/>
            <a:ext cx="432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6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algn="ctr">
          <a:noFill/>
          <a:miter lim="800000"/>
          <a:headEnd/>
          <a:tailEnd/>
        </a:ln>
      </a:spPr>
      <a:bodyPr lIns="90000" tIns="18000" rIns="36000" bIns="18000" anchor="ctr"/>
      <a:lstStyle>
        <a:defPPr>
          <a:spcAft>
            <a:spcPct val="0"/>
          </a:spcAft>
          <a:buClrTx/>
          <a:buFontTx/>
          <a:buNone/>
          <a:defRPr sz="1400" dirty="0" smtClean="0">
            <a:latin typeface="+mn-e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5632</TotalTime>
  <Words>2482</Words>
  <Application>Microsoft Office PowerPoint</Application>
  <PresentationFormat>사용자 지정</PresentationFormat>
  <Paragraphs>1932</Paragraphs>
  <Slides>33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화면(사용자 인터페이스) 정의서 -차세대 운영시스템 개발-</vt:lpstr>
      <vt:lpstr>제정 및 개정이력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Vincent</cp:lastModifiedBy>
  <cp:revision>512</cp:revision>
  <cp:lastPrinted>2014-07-13T05:04:10Z</cp:lastPrinted>
  <dcterms:created xsi:type="dcterms:W3CDTF">2014-02-11T01:07:04Z</dcterms:created>
  <dcterms:modified xsi:type="dcterms:W3CDTF">2014-08-01T06:52:42Z</dcterms:modified>
</cp:coreProperties>
</file>