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374" r:id="rId3"/>
    <p:sldId id="858" r:id="rId4"/>
    <p:sldId id="869" r:id="rId5"/>
    <p:sldId id="875" r:id="rId6"/>
    <p:sldId id="873" r:id="rId7"/>
    <p:sldId id="874" r:id="rId8"/>
    <p:sldId id="879" r:id="rId9"/>
    <p:sldId id="871" r:id="rId10"/>
    <p:sldId id="876" r:id="rId11"/>
    <p:sldId id="881" r:id="rId12"/>
    <p:sldId id="880" r:id="rId13"/>
    <p:sldId id="872" r:id="rId14"/>
    <p:sldId id="856" r:id="rId15"/>
    <p:sldId id="877" r:id="rId16"/>
    <p:sldId id="855" r:id="rId17"/>
    <p:sldId id="878"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94830"/>
  </p:normalViewPr>
  <p:slideViewPr>
    <p:cSldViewPr snapToGrid="0">
      <p:cViewPr varScale="1">
        <p:scale>
          <a:sx n="121" d="100"/>
          <a:sy n="121" d="100"/>
        </p:scale>
        <p:origin x="140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58BE3-4740-4102-B980-89D5C9FF14D0}" type="datetimeFigureOut">
              <a:rPr lang="en-US" smtClean="0"/>
              <a:t>2/22/25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3DFB1-1EC2-438B-8753-F2E7F7D3CAE2}" type="slidenum">
              <a:rPr lang="en-US" smtClean="0"/>
              <a:t>‹#›</a:t>
            </a:fld>
            <a:endParaRPr lang="en-US"/>
          </a:p>
        </p:txBody>
      </p:sp>
    </p:spTree>
    <p:extLst>
      <p:ext uri="{BB962C8B-B14F-4D97-AF65-F5344CB8AC3E}">
        <p14:creationId xmlns:p14="http://schemas.microsoft.com/office/powerpoint/2010/main" val="3962610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703263"/>
            <a:ext cx="6257925" cy="35210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buClr>
                <a:srgbClr val="C0504D"/>
              </a:buClr>
            </a:pPr>
            <a:fld id="{3EEE9B47-791B-47F7-AE03-C0D580CA0B67}" type="slidenum">
              <a:rPr lang="en-US" smtClean="0">
                <a:solidFill>
                  <a:prstClr val="black"/>
                </a:solidFill>
              </a:rPr>
              <a:pPr>
                <a:buClr>
                  <a:srgbClr val="C0504D"/>
                </a:buClr>
              </a:pPr>
              <a:t>1</a:t>
            </a:fld>
            <a:endParaRPr lang="en-US" dirty="0">
              <a:solidFill>
                <a:prstClr val="black"/>
              </a:solidFill>
            </a:endParaRPr>
          </a:p>
        </p:txBody>
      </p:sp>
    </p:spTree>
    <p:extLst>
      <p:ext uri="{BB962C8B-B14F-4D97-AF65-F5344CB8AC3E}">
        <p14:creationId xmlns:p14="http://schemas.microsoft.com/office/powerpoint/2010/main" val="3871742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B3DFB1-1EC2-438B-8753-F2E7F7D3CAE2}" type="slidenum">
              <a:rPr lang="en-US" smtClean="0"/>
              <a:t>16</a:t>
            </a:fld>
            <a:endParaRPr lang="en-US"/>
          </a:p>
        </p:txBody>
      </p:sp>
    </p:spTree>
    <p:extLst>
      <p:ext uri="{BB962C8B-B14F-4D97-AF65-F5344CB8AC3E}">
        <p14:creationId xmlns:p14="http://schemas.microsoft.com/office/powerpoint/2010/main" val="3762277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0BC748-7423-4B8F-8513-C36AB923CCEB}" type="datetimeFigureOut">
              <a:rPr lang="en-US" smtClean="0"/>
              <a:t>2/22/25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82390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2/22/25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202711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2/22/25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1327418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13" name="Footer Placeholder 1"/>
          <p:cNvSpPr>
            <a:spLocks noGrp="1"/>
          </p:cNvSpPr>
          <p:nvPr>
            <p:ph type="ftr" sz="quarter" idx="3"/>
          </p:nvPr>
        </p:nvSpPr>
        <p:spPr>
          <a:xfrm>
            <a:off x="4876800" y="6553635"/>
            <a:ext cx="3800390" cy="301752"/>
          </a:xfrm>
          <a:prstGeom prst="rect">
            <a:avLst/>
          </a:prstGeom>
        </p:spPr>
        <p:txBody>
          <a:bodyPr vert="horz" lIns="121899" tIns="60949" rIns="121899" bIns="60949" rtlCol="0" anchor="ctr"/>
          <a:lstStyle>
            <a:lvl1pPr algn="l">
              <a:defRPr sz="1000">
                <a:solidFill>
                  <a:schemeClr val="tx1">
                    <a:lumMod val="50000"/>
                  </a:schemeClr>
                </a:solidFill>
              </a:defRPr>
            </a:lvl1pPr>
          </a:lstStyle>
          <a:p>
            <a:endParaRPr lang="en-US" dirty="0"/>
          </a:p>
        </p:txBody>
      </p:sp>
      <p:sp>
        <p:nvSpPr>
          <p:cNvPr id="8" name="Text Placeholder 2"/>
          <p:cNvSpPr>
            <a:spLocks noGrp="1"/>
          </p:cNvSpPr>
          <p:nvPr>
            <p:ph type="body" sz="quarter" idx="13" hasCustomPrompt="1"/>
          </p:nvPr>
        </p:nvSpPr>
        <p:spPr>
          <a:xfrm>
            <a:off x="3543483" y="2609836"/>
            <a:ext cx="5806501" cy="968848"/>
          </a:xfrm>
          <a:prstGeom prst="rect">
            <a:avLst/>
          </a:prstGeom>
        </p:spPr>
        <p:txBody>
          <a:bodyPr lIns="121899" tIns="81240" rIns="162482" bIns="81240">
            <a:noAutofit/>
          </a:bodyPr>
          <a:lstStyle>
            <a:lvl1pPr marL="0" indent="0">
              <a:buFont typeface="Arial" panose="020B0604020202020204" pitchFamily="34" charset="0"/>
              <a:buNone/>
              <a:defRPr sz="3200" b="0" baseline="0">
                <a:solidFill>
                  <a:schemeClr val="tx1">
                    <a:lumMod val="75000"/>
                  </a:schemeClr>
                </a:solidFill>
                <a:latin typeface="+mj-lt"/>
              </a:defRPr>
            </a:lvl1pPr>
            <a:lvl2pPr marL="541687" indent="0">
              <a:buNone/>
              <a:defRPr/>
            </a:lvl2pPr>
            <a:lvl3pPr marL="759622" indent="0">
              <a:buNone/>
              <a:defRPr/>
            </a:lvl3pPr>
            <a:lvl4pPr marL="918321" indent="0">
              <a:buNone/>
              <a:defRPr/>
            </a:lvl4pPr>
            <a:lvl5pPr marL="1068552" indent="0">
              <a:buNone/>
              <a:defRPr/>
            </a:lvl5pPr>
          </a:lstStyle>
          <a:p>
            <a:pPr lvl="0"/>
            <a:r>
              <a:rPr lang="en-GB" dirty="0"/>
              <a:t>Presentation Subtitle</a:t>
            </a:r>
          </a:p>
        </p:txBody>
      </p:sp>
      <p:sp>
        <p:nvSpPr>
          <p:cNvPr id="9" name="Subtitle 2"/>
          <p:cNvSpPr>
            <a:spLocks noGrp="1"/>
          </p:cNvSpPr>
          <p:nvPr>
            <p:ph type="subTitle" idx="1" hasCustomPrompt="1"/>
          </p:nvPr>
        </p:nvSpPr>
        <p:spPr>
          <a:xfrm>
            <a:off x="569662" y="5114996"/>
            <a:ext cx="5806501" cy="692595"/>
          </a:xfrm>
          <a:prstGeom prst="rect">
            <a:avLst/>
          </a:prstGeom>
        </p:spPr>
        <p:txBody>
          <a:bodyPr lIns="162482" tIns="81240" rIns="162482" bIns="81240" anchor="t" anchorCtr="0">
            <a:noAutofit/>
          </a:bodyPr>
          <a:lstStyle>
            <a:lvl1pPr marL="0" indent="0" algn="l">
              <a:lnSpc>
                <a:spcPts val="2666"/>
              </a:lnSpc>
              <a:spcBef>
                <a:spcPts val="0"/>
              </a:spcBef>
              <a:buNone/>
              <a:defRPr sz="2100" b="0" i="0">
                <a:solidFill>
                  <a:schemeClr val="tx1">
                    <a:lumMod val="50000"/>
                  </a:schemeClr>
                </a:solidFill>
                <a:latin typeface="+mn-lt"/>
                <a:cs typeface="Arial" panose="020B0604020202020204" pitchFamily="34" charset="0"/>
              </a:defRPr>
            </a:lvl1pPr>
            <a:lvl2pPr marL="609361" indent="0" algn="ctr">
              <a:buNone/>
              <a:defRPr>
                <a:solidFill>
                  <a:schemeClr val="tx1">
                    <a:tint val="75000"/>
                  </a:schemeClr>
                </a:solidFill>
              </a:defRPr>
            </a:lvl2pPr>
            <a:lvl3pPr marL="1218732" indent="0" algn="ctr">
              <a:buNone/>
              <a:defRPr>
                <a:solidFill>
                  <a:schemeClr val="tx1">
                    <a:tint val="75000"/>
                  </a:schemeClr>
                </a:solidFill>
              </a:defRPr>
            </a:lvl3pPr>
            <a:lvl4pPr marL="1828097" indent="0" algn="ctr">
              <a:buNone/>
              <a:defRPr>
                <a:solidFill>
                  <a:schemeClr val="tx1">
                    <a:tint val="75000"/>
                  </a:schemeClr>
                </a:solidFill>
              </a:defRPr>
            </a:lvl4pPr>
            <a:lvl5pPr marL="2437467" indent="0" algn="ctr">
              <a:buNone/>
              <a:defRPr>
                <a:solidFill>
                  <a:schemeClr val="tx1">
                    <a:tint val="75000"/>
                  </a:schemeClr>
                </a:solidFill>
              </a:defRPr>
            </a:lvl5pPr>
            <a:lvl6pPr marL="3046828" indent="0" algn="ctr">
              <a:buNone/>
              <a:defRPr>
                <a:solidFill>
                  <a:schemeClr val="tx1">
                    <a:tint val="75000"/>
                  </a:schemeClr>
                </a:solidFill>
              </a:defRPr>
            </a:lvl6pPr>
            <a:lvl7pPr marL="3656199" indent="0" algn="ctr">
              <a:buNone/>
              <a:defRPr>
                <a:solidFill>
                  <a:schemeClr val="tx1">
                    <a:tint val="75000"/>
                  </a:schemeClr>
                </a:solidFill>
              </a:defRPr>
            </a:lvl7pPr>
            <a:lvl8pPr marL="4265564" indent="0" algn="ctr">
              <a:buNone/>
              <a:defRPr>
                <a:solidFill>
                  <a:schemeClr val="tx1">
                    <a:tint val="75000"/>
                  </a:schemeClr>
                </a:solidFill>
              </a:defRPr>
            </a:lvl8pPr>
            <a:lvl9pPr marL="4874933" indent="0" algn="ctr">
              <a:buNone/>
              <a:defRPr>
                <a:solidFill>
                  <a:schemeClr val="tx1">
                    <a:tint val="75000"/>
                  </a:schemeClr>
                </a:solidFill>
              </a:defRPr>
            </a:lvl9pPr>
          </a:lstStyle>
          <a:p>
            <a:r>
              <a:rPr lang="en-US" dirty="0"/>
              <a:t>Speaker Name  | Speaker Title</a:t>
            </a:r>
          </a:p>
        </p:txBody>
      </p:sp>
      <p:sp>
        <p:nvSpPr>
          <p:cNvPr id="10" name="Text Placeholder 3"/>
          <p:cNvSpPr>
            <a:spLocks noGrp="1"/>
          </p:cNvSpPr>
          <p:nvPr>
            <p:ph type="body" sz="quarter" idx="14" hasCustomPrompt="1"/>
          </p:nvPr>
        </p:nvSpPr>
        <p:spPr>
          <a:xfrm>
            <a:off x="3543483" y="832880"/>
            <a:ext cx="5806501" cy="1071215"/>
          </a:xfrm>
          <a:prstGeom prst="rect">
            <a:avLst/>
          </a:prstGeom>
          <a:effectLst/>
        </p:spPr>
        <p:txBody>
          <a:bodyPr>
            <a:noAutofit/>
          </a:bodyPr>
          <a:lstStyle>
            <a:lvl1pPr marL="0" indent="0">
              <a:lnSpc>
                <a:spcPts val="4000"/>
              </a:lnSpc>
              <a:spcBef>
                <a:spcPts val="0"/>
              </a:spcBef>
              <a:buFontTx/>
              <a:buNone/>
              <a:defRPr sz="4000" b="1" cap="all" baseline="0">
                <a:solidFill>
                  <a:schemeClr val="tx1">
                    <a:lumMod val="75000"/>
                  </a:schemeClr>
                </a:solidFill>
                <a:latin typeface="+mj-lt"/>
              </a:defRPr>
            </a:lvl1pPr>
          </a:lstStyle>
          <a:p>
            <a:pPr>
              <a:buClrTx/>
              <a:buSzTx/>
            </a:pPr>
            <a:r>
              <a:rPr lang="en-US" kern="0" dirty="0"/>
              <a:t>PRESENTATION TITLE</a:t>
            </a:r>
          </a:p>
        </p:txBody>
      </p:sp>
      <p:cxnSp>
        <p:nvCxnSpPr>
          <p:cNvPr id="3" name="Straight Connector 2"/>
          <p:cNvCxnSpPr/>
          <p:nvPr userDrawn="1"/>
        </p:nvCxnSpPr>
        <p:spPr>
          <a:xfrm>
            <a:off x="0" y="1436038"/>
            <a:ext cx="4295839" cy="279229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V="1">
            <a:off x="4295839" y="2790758"/>
            <a:ext cx="7896161" cy="14375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9979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slide">
    <p:bg>
      <p:bgPr>
        <a:solidFill>
          <a:schemeClr val="bg1"/>
        </a:solidFill>
        <a:effectLst/>
      </p:bgPr>
    </p:bg>
    <p:spTree>
      <p:nvGrpSpPr>
        <p:cNvPr id="1" name=""/>
        <p:cNvGrpSpPr/>
        <p:nvPr/>
      </p:nvGrpSpPr>
      <p:grpSpPr>
        <a:xfrm>
          <a:off x="0" y="0"/>
          <a:ext cx="0" cy="0"/>
          <a:chOff x="0" y="0"/>
          <a:chExt cx="0" cy="0"/>
        </a:xfrm>
      </p:grpSpPr>
      <p:sp>
        <p:nvSpPr>
          <p:cNvPr id="4" name="Text Placeholder 7"/>
          <p:cNvSpPr>
            <a:spLocks noGrp="1"/>
          </p:cNvSpPr>
          <p:nvPr userDrawn="1">
            <p:ph type="body" sz="quarter" idx="12"/>
          </p:nvPr>
        </p:nvSpPr>
        <p:spPr bwMode="white">
          <a:xfrm>
            <a:off x="614479" y="2171236"/>
            <a:ext cx="9684860" cy="3027783"/>
          </a:xfrm>
          <a:prstGeom prst="rect">
            <a:avLst/>
          </a:prstGeom>
        </p:spPr>
        <p:txBody>
          <a:bodyPr wrap="square" anchor="t" anchorCtr="0">
            <a:noAutofit/>
          </a:bodyPr>
          <a:lstStyle>
            <a:lvl1pPr marL="0" indent="0" algn="l">
              <a:lnSpc>
                <a:spcPct val="100000"/>
              </a:lnSpc>
              <a:spcBef>
                <a:spcPts val="0"/>
              </a:spcBef>
              <a:buNone/>
              <a:defRPr sz="7000" b="0" cap="all" baseline="0">
                <a:solidFill>
                  <a:srgbClr val="002060"/>
                </a:solidFill>
              </a:defRPr>
            </a:lvl1pPr>
            <a:lvl5pPr marL="1371360" indent="0">
              <a:buNone/>
              <a:defRPr/>
            </a:lvl5pPr>
          </a:lstStyle>
          <a:p>
            <a:pPr lvl="0"/>
            <a:r>
              <a:rPr lang="en-US" dirty="0"/>
              <a:t>Click to edit Master text styles</a:t>
            </a:r>
          </a:p>
        </p:txBody>
      </p:sp>
      <p:sp>
        <p:nvSpPr>
          <p:cNvPr id="29" name="Text Placeholder 7"/>
          <p:cNvSpPr>
            <a:spLocks noGrp="1"/>
          </p:cNvSpPr>
          <p:nvPr>
            <p:ph type="body" sz="quarter" idx="16" hasCustomPrompt="1"/>
          </p:nvPr>
        </p:nvSpPr>
        <p:spPr bwMode="white">
          <a:xfrm>
            <a:off x="614479" y="1306288"/>
            <a:ext cx="9684860" cy="891075"/>
          </a:xfrm>
          <a:prstGeom prst="rect">
            <a:avLst/>
          </a:prstGeom>
        </p:spPr>
        <p:txBody>
          <a:bodyPr anchor="t" anchorCtr="0">
            <a:normAutofit/>
          </a:bodyPr>
          <a:lstStyle>
            <a:lvl1pPr marL="0" indent="0" algn="l">
              <a:lnSpc>
                <a:spcPct val="100000"/>
              </a:lnSpc>
              <a:spcBef>
                <a:spcPts val="0"/>
              </a:spcBef>
              <a:buNone/>
              <a:defRPr sz="7000" b="1" baseline="0">
                <a:solidFill>
                  <a:schemeClr val="tx1">
                    <a:lumMod val="50000"/>
                  </a:schemeClr>
                </a:solidFill>
              </a:defRPr>
            </a:lvl1pPr>
            <a:lvl5pPr marL="1371360" indent="0">
              <a:buNone/>
              <a:defRPr/>
            </a:lvl5pPr>
          </a:lstStyle>
          <a:p>
            <a:pPr lvl="0"/>
            <a:r>
              <a:rPr lang="en-US" dirty="0"/>
              <a:t>Edit #</a:t>
            </a:r>
          </a:p>
        </p:txBody>
      </p:sp>
    </p:spTree>
    <p:extLst>
      <p:ext uri="{BB962C8B-B14F-4D97-AF65-F5344CB8AC3E}">
        <p14:creationId xmlns:p14="http://schemas.microsoft.com/office/powerpoint/2010/main" val="2761932230"/>
      </p:ext>
    </p:extLst>
  </p:cSld>
  <p:clrMapOvr>
    <a:masterClrMapping/>
  </p:clrMapOvr>
  <p:transition>
    <p:fade/>
  </p:transition>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2/22/25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63201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p:cNvPicPr>
          <p:nvPr userDrawn="1"/>
        </p:nvPicPr>
        <p:blipFill>
          <a:blip r:embed="rId2">
            <a:duotone>
              <a:schemeClr val="accent1">
                <a:shade val="45000"/>
                <a:satMod val="135000"/>
              </a:schemeClr>
              <a:prstClr val="white"/>
            </a:duotone>
          </a:blip>
          <a:stretch>
            <a:fillRect/>
          </a:stretch>
        </p:blipFill>
        <p:spPr>
          <a:xfrm>
            <a:off x="14745" y="398"/>
            <a:ext cx="12282818" cy="6857602"/>
          </a:xfrm>
          <a:prstGeom prst="rect">
            <a:avLst/>
          </a:prstGeom>
          <a:gradFill>
            <a:gsLst>
              <a:gs pos="0">
                <a:schemeClr val="accent1">
                  <a:lumMod val="5000"/>
                  <a:lumOff val="95000"/>
                  <a:alpha val="49000"/>
                </a:schemeClr>
              </a:gs>
              <a:gs pos="74000">
                <a:schemeClr val="accent1">
                  <a:lumMod val="45000"/>
                  <a:lumOff val="55000"/>
                  <a:alpha val="57000"/>
                </a:schemeClr>
              </a:gs>
              <a:gs pos="83000">
                <a:schemeClr val="accent1">
                  <a:lumMod val="45000"/>
                  <a:lumOff val="55000"/>
                  <a:alpha val="30000"/>
                </a:schemeClr>
              </a:gs>
              <a:gs pos="100000">
                <a:schemeClr val="accent1">
                  <a:lumMod val="30000"/>
                  <a:lumOff val="70000"/>
                  <a:alpha val="35000"/>
                </a:schemeClr>
              </a:gs>
            </a:gsLst>
            <a:lin ang="5400000" scaled="1"/>
          </a:gradFill>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BC748-7423-4B8F-8513-C36AB923CCEB}" type="datetimeFigureOut">
              <a:rPr lang="en-US" smtClean="0"/>
              <a:t>2/22/25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421828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0BC748-7423-4B8F-8513-C36AB923CCEB}" type="datetimeFigureOut">
              <a:rPr lang="en-US" smtClean="0"/>
              <a:t>2/22/25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60972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0BC748-7423-4B8F-8513-C36AB923CCEB}" type="datetimeFigureOut">
              <a:rPr lang="en-US" smtClean="0"/>
              <a:t>2/22/25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20819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963" y="-156520"/>
            <a:ext cx="10515600"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D0BC748-7423-4B8F-8513-C36AB923CCEB}" type="datetimeFigureOut">
              <a:rPr lang="en-US" smtClean="0"/>
              <a:t>2/22/25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234336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BC748-7423-4B8F-8513-C36AB923CCEB}" type="datetimeFigureOut">
              <a:rPr lang="en-US" smtClean="0"/>
              <a:t>2/22/25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96629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BC748-7423-4B8F-8513-C36AB923CCEB}" type="datetimeFigureOut">
              <a:rPr lang="en-US" smtClean="0"/>
              <a:t>2/22/25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30729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BC748-7423-4B8F-8513-C36AB923CCEB}" type="datetimeFigureOut">
              <a:rPr lang="en-US" smtClean="0"/>
              <a:t>2/22/25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780918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BC748-7423-4B8F-8513-C36AB923CCEB}" type="datetimeFigureOut">
              <a:rPr lang="en-US" smtClean="0"/>
              <a:t>2/22/25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C79B9-00C3-4BB8-8DA9-8BA2C589BE39}" type="slidenum">
              <a:rPr lang="en-US" smtClean="0"/>
              <a:t>‹#›</a:t>
            </a:fld>
            <a:endParaRPr lang="en-US"/>
          </a:p>
        </p:txBody>
      </p:sp>
      <p:sp>
        <p:nvSpPr>
          <p:cNvPr id="7" name="AutoShape 2" descr="Image result for background"/>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49754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hyperlink" Target="https://www.linkedin.com/in/manrod/" TargetMode="External"/><Relationship Id="rId7" Type="http://schemas.openxmlformats.org/officeDocument/2006/relationships/hyperlink" Target="https://freepngimg.com/png/35006-cactus-clip-art"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llgemeinefestung.blogspot.com/2017/11/"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heybook.net/1905" TargetMode="External"/><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ixabay.com/fr/cactus-sombrero-mexique-vert-157994/"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3188971" y="438482"/>
            <a:ext cx="6561697" cy="1286772"/>
          </a:xfrm>
        </p:spPr>
        <p:txBody>
          <a:bodyPr/>
          <a:lstStyle/>
          <a:p>
            <a:pPr>
              <a:spcAft>
                <a:spcPts val="600"/>
              </a:spcAft>
            </a:pPr>
            <a:r>
              <a:rPr lang="en-US" b="0" dirty="0"/>
              <a:t>Cyber Security Investment Strategies: Making the Most of What you Have</a:t>
            </a:r>
            <a:endParaRPr lang="en-US" sz="3200" b="0" dirty="0">
              <a:cs typeface="DINOT" pitchFamily="34" charset="0"/>
            </a:endParaRPr>
          </a:p>
          <a:p>
            <a:endParaRPr lang="en-US" sz="3200" dirty="0">
              <a:cs typeface="DINOT" pitchFamily="34" charset="0"/>
            </a:endParaRPr>
          </a:p>
        </p:txBody>
      </p:sp>
      <p:sp>
        <p:nvSpPr>
          <p:cNvPr id="5" name="TextBox 4"/>
          <p:cNvSpPr txBox="1"/>
          <p:nvPr/>
        </p:nvSpPr>
        <p:spPr bwMode="auto">
          <a:xfrm>
            <a:off x="490403" y="4806504"/>
            <a:ext cx="8641546" cy="1458430"/>
          </a:xfrm>
          <a:prstGeom prst="rect">
            <a:avLst/>
          </a:prstGeom>
          <a:noFill/>
          <a:ln>
            <a:noFill/>
          </a:ln>
          <a:effectLst/>
        </p:spPr>
        <p:txBody>
          <a:bodyPr vert="horz" wrap="square" lIns="121883" tIns="60941" rIns="121883" bIns="60941" numCol="1" rtlCol="0" anchor="t" anchorCtr="0" compatLnSpc="1">
            <a:prstTxWarp prst="textNoShape">
              <a:avLst/>
            </a:prstTxWarp>
            <a:noAutofit/>
          </a:bodyPr>
          <a:lstStyle/>
          <a:p>
            <a:endParaRPr lang="en-US" sz="600" b="1" kern="0" dirty="0">
              <a:latin typeface="Garamond" panose="02020404030301010803" pitchFamily="18" charset="0"/>
            </a:endParaRPr>
          </a:p>
          <a:p>
            <a:r>
              <a:rPr lang="en-US" sz="1400" b="1" kern="0" dirty="0">
                <a:latin typeface="Garamond" panose="02020404030301010803" pitchFamily="18" charset="0"/>
              </a:rPr>
              <a:t>Mike Manrod</a:t>
            </a:r>
          </a:p>
          <a:p>
            <a:r>
              <a:rPr lang="en-US" sz="1400" b="1" kern="0" dirty="0">
                <a:latin typeface="Garamond" panose="02020404030301010803" pitchFamily="18" charset="0"/>
              </a:rPr>
              <a:t>@CroodSolutions </a:t>
            </a:r>
          </a:p>
          <a:p>
            <a:r>
              <a:rPr lang="en-US" sz="1400" b="1" kern="0" dirty="0">
                <a:latin typeface="Garamond" panose="02020404030301010803" pitchFamily="18" charset="0"/>
                <a:hlinkClick r:id="rId3"/>
              </a:rPr>
              <a:t>https://www.linkedin.com/in/manrod/</a:t>
            </a:r>
            <a:r>
              <a:rPr lang="en-US" sz="1400" b="1" kern="0" dirty="0">
                <a:latin typeface="Garamond" panose="02020404030301010803" pitchFamily="18" charset="0"/>
              </a:rPr>
              <a:t>  </a:t>
            </a:r>
          </a:p>
          <a:p>
            <a:r>
              <a:rPr lang="en-US" sz="1400" b="1" kern="0" dirty="0">
                <a:latin typeface="Garamond" panose="02020404030301010803" pitchFamily="18" charset="0"/>
              </a:rPr>
              <a:t> </a:t>
            </a:r>
          </a:p>
        </p:txBody>
      </p:sp>
      <p:pic>
        <p:nvPicPr>
          <p:cNvPr id="8" name="Picture 7">
            <a:extLst>
              <a:ext uri="{FF2B5EF4-FFF2-40B4-BE49-F238E27FC236}">
                <a16:creationId xmlns:a16="http://schemas.microsoft.com/office/drawing/2014/main" id="{B8C71B02-05F1-66D0-20C5-3B0E9AEB7B2D}"/>
              </a:ext>
            </a:extLst>
          </p:cNvPr>
          <p:cNvPicPr>
            <a:picLocks noChangeAspect="1"/>
          </p:cNvPicPr>
          <p:nvPr/>
        </p:nvPicPr>
        <p:blipFill>
          <a:blip r:embed="rId4"/>
          <a:stretch>
            <a:fillRect/>
          </a:stretch>
        </p:blipFill>
        <p:spPr>
          <a:xfrm>
            <a:off x="490403" y="3297513"/>
            <a:ext cx="1098054" cy="1037425"/>
          </a:xfrm>
          <a:prstGeom prst="rect">
            <a:avLst/>
          </a:prstGeom>
        </p:spPr>
      </p:pic>
      <p:pic>
        <p:nvPicPr>
          <p:cNvPr id="9" name="Picture 8">
            <a:extLst>
              <a:ext uri="{FF2B5EF4-FFF2-40B4-BE49-F238E27FC236}">
                <a16:creationId xmlns:a16="http://schemas.microsoft.com/office/drawing/2014/main" id="{8A9D9644-F1A1-AA23-2EAB-A170A872157E}"/>
              </a:ext>
            </a:extLst>
          </p:cNvPr>
          <p:cNvPicPr>
            <a:picLocks noChangeAspect="1"/>
          </p:cNvPicPr>
          <p:nvPr/>
        </p:nvPicPr>
        <p:blipFill>
          <a:blip r:embed="rId5"/>
          <a:stretch>
            <a:fillRect/>
          </a:stretch>
        </p:blipFill>
        <p:spPr>
          <a:xfrm>
            <a:off x="4335420" y="2451342"/>
            <a:ext cx="951511" cy="977580"/>
          </a:xfrm>
          <a:prstGeom prst="rect">
            <a:avLst/>
          </a:prstGeom>
        </p:spPr>
      </p:pic>
      <p:pic>
        <p:nvPicPr>
          <p:cNvPr id="10" name="Picture 9" descr="A green cactus with spikes&#10;&#10;Description automatically generated">
            <a:extLst>
              <a:ext uri="{FF2B5EF4-FFF2-40B4-BE49-F238E27FC236}">
                <a16:creationId xmlns:a16="http://schemas.microsoft.com/office/drawing/2014/main" id="{B4E66D3C-C3BA-0740-6BD6-80CA49CEE24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536022" y="3651370"/>
            <a:ext cx="2540000" cy="2540000"/>
          </a:xfrm>
          <a:prstGeom prst="rect">
            <a:avLst/>
          </a:prstGeom>
        </p:spPr>
      </p:pic>
      <p:sp>
        <p:nvSpPr>
          <p:cNvPr id="11" name="TextBox 10">
            <a:extLst>
              <a:ext uri="{FF2B5EF4-FFF2-40B4-BE49-F238E27FC236}">
                <a16:creationId xmlns:a16="http://schemas.microsoft.com/office/drawing/2014/main" id="{14BFCFC5-CFE2-C7CE-4124-82E3052126E9}"/>
              </a:ext>
            </a:extLst>
          </p:cNvPr>
          <p:cNvSpPr txBox="1"/>
          <p:nvPr/>
        </p:nvSpPr>
        <p:spPr>
          <a:xfrm>
            <a:off x="9536022" y="6191370"/>
            <a:ext cx="2540000" cy="369332"/>
          </a:xfrm>
          <a:prstGeom prst="rect">
            <a:avLst/>
          </a:prstGeom>
          <a:noFill/>
        </p:spPr>
        <p:txBody>
          <a:bodyPr wrap="square" rtlCol="0">
            <a:spAutoFit/>
          </a:bodyPr>
          <a:lstStyle/>
          <a:p>
            <a:r>
              <a:rPr lang="en-US" sz="900">
                <a:hlinkClick r:id="rId7" tooltip="https://freepngimg.com/png/35006-cactus-clip-art"/>
              </a:rPr>
              <a:t>This Photo</a:t>
            </a:r>
            <a:r>
              <a:rPr lang="en-US" sz="900"/>
              <a:t> by Unknown Author is licensed under </a:t>
            </a:r>
            <a:r>
              <a:rPr lang="en-US" sz="900">
                <a:hlinkClick r:id="rId8" tooltip="https://creativecommons.org/licenses/by-nc/3.0/"/>
              </a:rPr>
              <a:t>CC BY-NC</a:t>
            </a:r>
            <a:endParaRPr lang="en-US" sz="900"/>
          </a:p>
        </p:txBody>
      </p:sp>
    </p:spTree>
    <p:extLst>
      <p:ext uri="{BB962C8B-B14F-4D97-AF65-F5344CB8AC3E}">
        <p14:creationId xmlns:p14="http://schemas.microsoft.com/office/powerpoint/2010/main" val="205420864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9A037-9DB0-C1AA-B9CA-1BB814CA475C}"/>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8CA631-8D26-B508-C734-A62748207511}"/>
              </a:ext>
            </a:extLst>
          </p:cNvPr>
          <p:cNvGraphicFramePr>
            <a:graphicFrameLocks noGrp="1"/>
          </p:cNvGraphicFramePr>
          <p:nvPr>
            <p:extLst>
              <p:ext uri="{D42A27DB-BD31-4B8C-83A1-F6EECF244321}">
                <p14:modId xmlns:p14="http://schemas.microsoft.com/office/powerpoint/2010/main" val="4057038228"/>
              </p:ext>
            </p:extLst>
          </p:nvPr>
        </p:nvGraphicFramePr>
        <p:xfrm>
          <a:off x="329501" y="131917"/>
          <a:ext cx="11532998" cy="6594166"/>
        </p:xfrm>
        <a:graphic>
          <a:graphicData uri="http://schemas.openxmlformats.org/drawingml/2006/table">
            <a:tbl>
              <a:tblPr firstRow="1" bandRow="1">
                <a:tableStyleId>{5940675A-B579-460E-94D1-54222C63F5DA}</a:tableStyleId>
              </a:tblPr>
              <a:tblGrid>
                <a:gridCol w="5766499">
                  <a:extLst>
                    <a:ext uri="{9D8B030D-6E8A-4147-A177-3AD203B41FA5}">
                      <a16:colId xmlns:a16="http://schemas.microsoft.com/office/drawing/2014/main" val="3925654494"/>
                    </a:ext>
                  </a:extLst>
                </a:gridCol>
                <a:gridCol w="5766499">
                  <a:extLst>
                    <a:ext uri="{9D8B030D-6E8A-4147-A177-3AD203B41FA5}">
                      <a16:colId xmlns:a16="http://schemas.microsoft.com/office/drawing/2014/main" val="3550202019"/>
                    </a:ext>
                  </a:extLst>
                </a:gridCol>
              </a:tblGrid>
              <a:tr h="1610686">
                <a:tc>
                  <a:txBody>
                    <a:bodyPr/>
                    <a:lstStyle/>
                    <a:p>
                      <a:pPr lvl="0"/>
                      <a:r>
                        <a:rPr lang="en-US" b="1" u="sng" dirty="0"/>
                        <a:t>Setup Standing Meetings w/ Board and Execs</a:t>
                      </a:r>
                    </a:p>
                    <a:p>
                      <a:pPr lvl="0"/>
                      <a:endParaRPr lang="en-US" sz="700" dirty="0"/>
                    </a:p>
                    <a:p>
                      <a:pPr lvl="0"/>
                      <a:r>
                        <a:rPr lang="en-US" sz="1200" dirty="0"/>
                        <a:t>Having meetings at least quarterly with the board of directors and monthly or quarterly reports that communicate risk in a way that is clear, accurate, and easy to understand can help raise awareness.  When executives are aware of the risk levels, they are then accountable for those risks.  This will expand budgets and organizational support.  </a:t>
                      </a:r>
                    </a:p>
                  </a:txBody>
                  <a:tcPr marL="182880" marR="182880" marT="182880" marB="182880">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Write Up a Risk Document w/ Recommendations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Create a risk document that outlines all of the important risks and security control gaps and communicate it via email (discoverable) in advance of a meeting where you review it with key leaders.  This then passes the hot potato making it an “us” problem vs. just a “you” problem (get everyone working on it vs just the CISO).</a:t>
                      </a:r>
                    </a:p>
                  </a:txBody>
                  <a:tcPr marL="274320" marR="274320" marT="274320" marB="274320">
                    <a:solidFill>
                      <a:schemeClr val="bg2">
                        <a:lumMod val="90000"/>
                      </a:schemeClr>
                    </a:solidFill>
                  </a:tcPr>
                </a:tc>
                <a:extLst>
                  <a:ext uri="{0D108BD9-81ED-4DB2-BD59-A6C34878D82A}">
                    <a16:rowId xmlns:a16="http://schemas.microsoft.com/office/drawing/2014/main" val="1117389409"/>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Set up a Standing Cross-functional Meeting Across 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Having a standing meeting that talks about security risks and concerns with someone taking notes and attendance begins to build accountability and establish teamwork, as everyone works to address security issues and achieve program objectives. </a:t>
                      </a:r>
                    </a:p>
                  </a:txBody>
                  <a:tcPr marL="274320" marR="274320" marT="274320" marB="274320">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Negotiate w/ Vendor for Better Pricing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Ask for the pricing you want.  Do not do a PoC until you get agreement on what it will cost and be aggressive on the price of everything.  If a product causes you problems or issues that take time away from what your team can get done in a given year, ask for that money back in the form of a discount at the time of renewal.</a:t>
                      </a:r>
                    </a:p>
                  </a:txBody>
                  <a:tcPr marL="274320" marR="274320" marT="274320" marB="274320">
                    <a:solidFill>
                      <a:schemeClr val="bg2">
                        <a:lumMod val="90000"/>
                      </a:schemeClr>
                    </a:solidFill>
                  </a:tcPr>
                </a:tc>
                <a:extLst>
                  <a:ext uri="{0D108BD9-81ED-4DB2-BD59-A6C34878D82A}">
                    <a16:rowId xmlns:a16="http://schemas.microsoft.com/office/drawing/2014/main" val="3587680671"/>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Agree to Case Studies / Customer Reference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Security vendors will have a better chance of getting approval for insane discount levels, if you agree to do a case study, present at their user group and serve as a reference for other customers (assuming you love the product, of course). This also improves vendor-engagement at helping you resolve issues.  </a:t>
                      </a:r>
                    </a:p>
                  </a:txBody>
                  <a:tcPr marL="274320" marR="274320" marT="274320" marB="274320">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Competitive Bid / Drop Those Prices!!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Using technical aptitude of your team, figure out what other vendors are capable, and get a bidding war going.  Also, think about how you would build it yourself and share these options with the sales team in your discussions.  </a:t>
                      </a:r>
                    </a:p>
                  </a:txBody>
                  <a:tcPr marL="274320" marR="274320" marT="274320" marB="274320">
                    <a:solidFill>
                      <a:schemeClr val="bg2">
                        <a:lumMod val="90000"/>
                      </a:schemeClr>
                    </a:solidFill>
                  </a:tcPr>
                </a:tc>
                <a:extLst>
                  <a:ext uri="{0D108BD9-81ED-4DB2-BD59-A6C34878D82A}">
                    <a16:rowId xmlns:a16="http://schemas.microsoft.com/office/drawing/2014/main" val="1789959065"/>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Start an Internship Program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Expand how much security work you can get done and cultivate talent that can help you in the future.  Accelerate your productivity at a reasonable price.  </a:t>
                      </a:r>
                    </a:p>
                    <a:p>
                      <a:endParaRPr lang="en-US" dirty="0"/>
                    </a:p>
                  </a:txBody>
                  <a:tcPr marL="274320" marR="274320" marT="274320" marB="274320">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Staff Augmentation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Work with an MSSP, staff augmentation firm, or purchase PS to accelerate your productivity at getting things done.  </a:t>
                      </a:r>
                    </a:p>
                    <a:p>
                      <a:endParaRPr lang="en-US" dirty="0"/>
                    </a:p>
                  </a:txBody>
                  <a:tcPr marL="274320" marR="274320" marT="274320" marB="274320">
                    <a:solidFill>
                      <a:schemeClr val="bg2">
                        <a:lumMod val="90000"/>
                      </a:schemeClr>
                    </a:solidFill>
                  </a:tcPr>
                </a:tc>
                <a:extLst>
                  <a:ext uri="{0D108BD9-81ED-4DB2-BD59-A6C34878D82A}">
                    <a16:rowId xmlns:a16="http://schemas.microsoft.com/office/drawing/2014/main" val="3151987537"/>
                  </a:ext>
                </a:extLst>
              </a:tr>
            </a:tbl>
          </a:graphicData>
        </a:graphic>
      </p:graphicFrame>
      <p:sp>
        <p:nvSpPr>
          <p:cNvPr id="2" name="TextBox 1">
            <a:extLst>
              <a:ext uri="{FF2B5EF4-FFF2-40B4-BE49-F238E27FC236}">
                <a16:creationId xmlns:a16="http://schemas.microsoft.com/office/drawing/2014/main" id="{816AC25A-ABC2-FC8E-4C76-28D2B5A74F20}"/>
              </a:ext>
            </a:extLst>
          </p:cNvPr>
          <p:cNvSpPr txBox="1"/>
          <p:nvPr/>
        </p:nvSpPr>
        <p:spPr>
          <a:xfrm>
            <a:off x="11522256" y="4751303"/>
            <a:ext cx="361507" cy="369332"/>
          </a:xfrm>
          <a:prstGeom prst="rect">
            <a:avLst/>
          </a:prstGeom>
          <a:noFill/>
        </p:spPr>
        <p:txBody>
          <a:bodyPr wrap="square" rtlCol="0">
            <a:spAutoFit/>
          </a:bodyPr>
          <a:lstStyle/>
          <a:p>
            <a:r>
              <a:rPr lang="en-US" dirty="0"/>
              <a:t>$</a:t>
            </a:r>
          </a:p>
        </p:txBody>
      </p:sp>
      <p:sp>
        <p:nvSpPr>
          <p:cNvPr id="3" name="TextBox 2">
            <a:extLst>
              <a:ext uri="{FF2B5EF4-FFF2-40B4-BE49-F238E27FC236}">
                <a16:creationId xmlns:a16="http://schemas.microsoft.com/office/drawing/2014/main" id="{FD6DAE22-2DE2-E59A-A228-F158DB255BF8}"/>
              </a:ext>
            </a:extLst>
          </p:cNvPr>
          <p:cNvSpPr txBox="1"/>
          <p:nvPr/>
        </p:nvSpPr>
        <p:spPr>
          <a:xfrm>
            <a:off x="11469090" y="6311371"/>
            <a:ext cx="361507" cy="369332"/>
          </a:xfrm>
          <a:prstGeom prst="rect">
            <a:avLst/>
          </a:prstGeom>
          <a:noFill/>
        </p:spPr>
        <p:txBody>
          <a:bodyPr wrap="square" rtlCol="0">
            <a:spAutoFit/>
          </a:bodyPr>
          <a:lstStyle/>
          <a:p>
            <a:r>
              <a:rPr lang="en-US" dirty="0"/>
              <a:t>P</a:t>
            </a:r>
          </a:p>
        </p:txBody>
      </p:sp>
      <p:sp>
        <p:nvSpPr>
          <p:cNvPr id="5" name="TextBox 4">
            <a:extLst>
              <a:ext uri="{FF2B5EF4-FFF2-40B4-BE49-F238E27FC236}">
                <a16:creationId xmlns:a16="http://schemas.microsoft.com/office/drawing/2014/main" id="{05F0E1F9-7883-2E0A-1139-C595356F1C50}"/>
              </a:ext>
            </a:extLst>
          </p:cNvPr>
          <p:cNvSpPr txBox="1"/>
          <p:nvPr/>
        </p:nvSpPr>
        <p:spPr>
          <a:xfrm>
            <a:off x="11575416" y="3049035"/>
            <a:ext cx="361507"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AD7691C5-5040-6214-B18B-96AC5A9CD3D1}"/>
              </a:ext>
            </a:extLst>
          </p:cNvPr>
          <p:cNvSpPr txBox="1"/>
          <p:nvPr/>
        </p:nvSpPr>
        <p:spPr>
          <a:xfrm>
            <a:off x="11500992" y="1429043"/>
            <a:ext cx="361507" cy="369332"/>
          </a:xfrm>
          <a:prstGeom prst="rect">
            <a:avLst/>
          </a:prstGeom>
          <a:noFill/>
        </p:spPr>
        <p:txBody>
          <a:bodyPr wrap="square" rtlCol="0">
            <a:spAutoFit/>
          </a:bodyPr>
          <a:lstStyle/>
          <a:p>
            <a:r>
              <a:rPr lang="en-US" dirty="0"/>
              <a:t>$</a:t>
            </a:r>
          </a:p>
        </p:txBody>
      </p:sp>
      <p:sp>
        <p:nvSpPr>
          <p:cNvPr id="7" name="TextBox 6">
            <a:extLst>
              <a:ext uri="{FF2B5EF4-FFF2-40B4-BE49-F238E27FC236}">
                <a16:creationId xmlns:a16="http://schemas.microsoft.com/office/drawing/2014/main" id="{851D2C4A-6729-2F70-BB35-5B9E14581F27}"/>
              </a:ext>
            </a:extLst>
          </p:cNvPr>
          <p:cNvSpPr txBox="1"/>
          <p:nvPr/>
        </p:nvSpPr>
        <p:spPr>
          <a:xfrm>
            <a:off x="5734493" y="1386513"/>
            <a:ext cx="361507"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638D9BA5-2301-BA7A-7AAE-901DE7B070C4}"/>
              </a:ext>
            </a:extLst>
          </p:cNvPr>
          <p:cNvSpPr txBox="1"/>
          <p:nvPr/>
        </p:nvSpPr>
        <p:spPr>
          <a:xfrm>
            <a:off x="5734492" y="4732824"/>
            <a:ext cx="361507"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36C42571-D1AC-065C-CA7C-E269A91657D0}"/>
              </a:ext>
            </a:extLst>
          </p:cNvPr>
          <p:cNvSpPr txBox="1"/>
          <p:nvPr/>
        </p:nvSpPr>
        <p:spPr>
          <a:xfrm>
            <a:off x="5782338" y="3063191"/>
            <a:ext cx="361507" cy="369332"/>
          </a:xfrm>
          <a:prstGeom prst="rect">
            <a:avLst/>
          </a:prstGeom>
          <a:noFill/>
        </p:spPr>
        <p:txBody>
          <a:bodyPr wrap="square" rtlCol="0">
            <a:spAutoFit/>
          </a:bodyPr>
          <a:lstStyle/>
          <a:p>
            <a:r>
              <a:rPr lang="en-US" dirty="0"/>
              <a:t>P</a:t>
            </a:r>
          </a:p>
        </p:txBody>
      </p:sp>
      <p:sp>
        <p:nvSpPr>
          <p:cNvPr id="10" name="TextBox 9">
            <a:extLst>
              <a:ext uri="{FF2B5EF4-FFF2-40B4-BE49-F238E27FC236}">
                <a16:creationId xmlns:a16="http://schemas.microsoft.com/office/drawing/2014/main" id="{E44C95DD-92F7-473A-4358-D7615464824E}"/>
              </a:ext>
            </a:extLst>
          </p:cNvPr>
          <p:cNvSpPr txBox="1"/>
          <p:nvPr/>
        </p:nvSpPr>
        <p:spPr>
          <a:xfrm>
            <a:off x="5718542" y="6224836"/>
            <a:ext cx="361507" cy="369332"/>
          </a:xfrm>
          <a:prstGeom prst="rect">
            <a:avLst/>
          </a:prstGeom>
          <a:noFill/>
        </p:spPr>
        <p:txBody>
          <a:bodyPr wrap="square" rtlCol="0">
            <a:spAutoFit/>
          </a:bodyPr>
          <a:lstStyle/>
          <a:p>
            <a:r>
              <a:rPr lang="en-US" dirty="0"/>
              <a:t>P</a:t>
            </a:r>
          </a:p>
        </p:txBody>
      </p:sp>
    </p:spTree>
    <p:extLst>
      <p:ext uri="{BB962C8B-B14F-4D97-AF65-F5344CB8AC3E}">
        <p14:creationId xmlns:p14="http://schemas.microsoft.com/office/powerpoint/2010/main" val="2321224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A042-D87F-2BD1-014B-CFA28DCA3F9C}"/>
              </a:ext>
            </a:extLst>
          </p:cNvPr>
          <p:cNvSpPr>
            <a:spLocks noGrp="1"/>
          </p:cNvSpPr>
          <p:nvPr>
            <p:ph type="title"/>
          </p:nvPr>
        </p:nvSpPr>
        <p:spPr>
          <a:xfrm>
            <a:off x="481013" y="3752849"/>
            <a:ext cx="3290887" cy="2452687"/>
          </a:xfrm>
        </p:spPr>
        <p:txBody>
          <a:bodyPr anchor="ctr">
            <a:normAutofit/>
          </a:bodyPr>
          <a:lstStyle/>
          <a:p>
            <a:r>
              <a:rPr lang="en-US" sz="3600"/>
              <a:t>Dice Roll Logic</a:t>
            </a:r>
          </a:p>
        </p:txBody>
      </p:sp>
      <p:pic>
        <p:nvPicPr>
          <p:cNvPr id="5" name="Picture 4" descr="A hand throwing dice&#10;&#10;Description automatically generated">
            <a:extLst>
              <a:ext uri="{FF2B5EF4-FFF2-40B4-BE49-F238E27FC236}">
                <a16:creationId xmlns:a16="http://schemas.microsoft.com/office/drawing/2014/main" id="{F47556BD-04E0-E3BE-55F3-113D042130E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3254" b="2772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3DC0040C-F404-F262-DF86-C2B47C09CCC4}"/>
              </a:ext>
            </a:extLst>
          </p:cNvPr>
          <p:cNvSpPr>
            <a:spLocks noGrp="1"/>
          </p:cNvSpPr>
          <p:nvPr>
            <p:ph idx="1"/>
          </p:nvPr>
        </p:nvSpPr>
        <p:spPr>
          <a:xfrm>
            <a:off x="4107024" y="3550832"/>
            <a:ext cx="7716381" cy="3107113"/>
          </a:xfrm>
        </p:spPr>
        <p:txBody>
          <a:bodyPr anchor="ctr">
            <a:normAutofit/>
          </a:bodyPr>
          <a:lstStyle/>
          <a:p>
            <a:pPr>
              <a:lnSpc>
                <a:spcPct val="150000"/>
              </a:lnSpc>
            </a:pPr>
            <a:r>
              <a:rPr lang="en-US" sz="1800" dirty="0"/>
              <a:t>Financial Action Cards ($)</a:t>
            </a:r>
          </a:p>
          <a:p>
            <a:pPr lvl="1">
              <a:lnSpc>
                <a:spcPct val="150000"/>
              </a:lnSpc>
            </a:pPr>
            <a:r>
              <a:rPr lang="en-US" sz="1800" dirty="0"/>
              <a:t>Each point from the sum of your dice roll will get you $100,000 toward your budget (green cards).  </a:t>
            </a:r>
          </a:p>
          <a:p>
            <a:pPr>
              <a:lnSpc>
                <a:spcPct val="150000"/>
              </a:lnSpc>
            </a:pPr>
            <a:r>
              <a:rPr lang="en-US" sz="1800" dirty="0"/>
              <a:t>Organizational/People Action Cards (P)</a:t>
            </a:r>
          </a:p>
          <a:p>
            <a:pPr lvl="1">
              <a:lnSpc>
                <a:spcPct val="150000"/>
              </a:lnSpc>
            </a:pPr>
            <a:r>
              <a:rPr lang="en-US" sz="1800" dirty="0"/>
              <a:t>Every 10 points from the cumulative of your dice rolls, will let you complete one extra organizational project or initiative (orange cards)</a:t>
            </a:r>
          </a:p>
        </p:txBody>
      </p:sp>
      <p:sp>
        <p:nvSpPr>
          <p:cNvPr id="6" name="TextBox 5">
            <a:extLst>
              <a:ext uri="{FF2B5EF4-FFF2-40B4-BE49-F238E27FC236}">
                <a16:creationId xmlns:a16="http://schemas.microsoft.com/office/drawing/2014/main" id="{4DD3BF08-45CA-BED1-9BA6-124BF930DBDC}"/>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allgemeinefestung.blogspot.com/2017/1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16776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F7BEA5F-271E-3BBE-0C98-0F45BF0B5B8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EF6F327-5538-8126-AD08-BC58527D7D5D}"/>
              </a:ext>
            </a:extLst>
          </p:cNvPr>
          <p:cNvGraphicFramePr>
            <a:graphicFrameLocks noGrp="1"/>
          </p:cNvGraphicFramePr>
          <p:nvPr/>
        </p:nvGraphicFramePr>
        <p:xfrm>
          <a:off x="329501" y="207628"/>
          <a:ext cx="11532998" cy="6442744"/>
        </p:xfrm>
        <a:graphic>
          <a:graphicData uri="http://schemas.openxmlformats.org/drawingml/2006/table">
            <a:tbl>
              <a:tblPr firstRow="1" bandRow="1">
                <a:tableStyleId>{5940675A-B579-460E-94D1-54222C63F5DA}</a:tableStyleId>
              </a:tblPr>
              <a:tblGrid>
                <a:gridCol w="5766499">
                  <a:extLst>
                    <a:ext uri="{9D8B030D-6E8A-4147-A177-3AD203B41FA5}">
                      <a16:colId xmlns:a16="http://schemas.microsoft.com/office/drawing/2014/main" val="3925654494"/>
                    </a:ext>
                  </a:extLst>
                </a:gridCol>
                <a:gridCol w="5766499">
                  <a:extLst>
                    <a:ext uri="{9D8B030D-6E8A-4147-A177-3AD203B41FA5}">
                      <a16:colId xmlns:a16="http://schemas.microsoft.com/office/drawing/2014/main" val="3550202019"/>
                    </a:ext>
                  </a:extLst>
                </a:gridCol>
              </a:tblGrid>
              <a:tr h="1610686">
                <a:tc>
                  <a:txBody>
                    <a:bodyPr/>
                    <a:lstStyle/>
                    <a:p>
                      <a:pPr lvl="0"/>
                      <a:r>
                        <a:rPr lang="en-US" b="1" u="sng" dirty="0"/>
                        <a:t>Scenario Title</a:t>
                      </a:r>
                    </a:p>
                    <a:p>
                      <a:pPr lvl="0"/>
                      <a:endParaRPr lang="en-US" sz="700" dirty="0"/>
                    </a:p>
                    <a:p>
                      <a:pPr lvl="0"/>
                      <a:r>
                        <a:rPr lang="en-US" sz="1200" dirty="0"/>
                        <a:t>Scenario Description</a:t>
                      </a:r>
                    </a:p>
                  </a:txBody>
                  <a:tcPr marL="182880" marR="182880" marT="182880" marB="1828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extLst>
                  <a:ext uri="{0D108BD9-81ED-4DB2-BD59-A6C34878D82A}">
                    <a16:rowId xmlns:a16="http://schemas.microsoft.com/office/drawing/2014/main" val="1117389409"/>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extLst>
                  <a:ext uri="{0D108BD9-81ED-4DB2-BD59-A6C34878D82A}">
                    <a16:rowId xmlns:a16="http://schemas.microsoft.com/office/drawing/2014/main" val="3587680671"/>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extLst>
                  <a:ext uri="{0D108BD9-81ED-4DB2-BD59-A6C34878D82A}">
                    <a16:rowId xmlns:a16="http://schemas.microsoft.com/office/drawing/2014/main" val="1789959065"/>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extLst>
                  <a:ext uri="{0D108BD9-81ED-4DB2-BD59-A6C34878D82A}">
                    <a16:rowId xmlns:a16="http://schemas.microsoft.com/office/drawing/2014/main" val="3151987537"/>
                  </a:ext>
                </a:extLst>
              </a:tr>
            </a:tbl>
          </a:graphicData>
        </a:graphic>
      </p:graphicFrame>
    </p:spTree>
    <p:extLst>
      <p:ext uri="{BB962C8B-B14F-4D97-AF65-F5344CB8AC3E}">
        <p14:creationId xmlns:p14="http://schemas.microsoft.com/office/powerpoint/2010/main" val="1742418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BE8C3-45E8-4871-D74D-CBF13F907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90EE7-071C-AF55-B2B2-6439988A7F64}"/>
              </a:ext>
            </a:extLst>
          </p:cNvPr>
          <p:cNvSpPr>
            <a:spLocks noGrp="1"/>
          </p:cNvSpPr>
          <p:nvPr>
            <p:ph type="ctrTitle"/>
          </p:nvPr>
        </p:nvSpPr>
        <p:spPr>
          <a:xfrm>
            <a:off x="1524000" y="2916146"/>
            <a:ext cx="9144000" cy="1025708"/>
          </a:xfrm>
        </p:spPr>
        <p:txBody>
          <a:bodyPr>
            <a:normAutofit/>
          </a:bodyPr>
          <a:lstStyle/>
          <a:p>
            <a:r>
              <a:rPr lang="en-US" dirty="0"/>
              <a:t>Creative Cards </a:t>
            </a:r>
          </a:p>
        </p:txBody>
      </p:sp>
    </p:spTree>
    <p:extLst>
      <p:ext uri="{BB962C8B-B14F-4D97-AF65-F5344CB8AC3E}">
        <p14:creationId xmlns:p14="http://schemas.microsoft.com/office/powerpoint/2010/main" val="123242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4116D-F029-1764-DA4D-7EA00218EF09}"/>
              </a:ext>
            </a:extLst>
          </p:cNvPr>
          <p:cNvSpPr>
            <a:spLocks noGrp="1"/>
          </p:cNvSpPr>
          <p:nvPr>
            <p:ph type="title"/>
          </p:nvPr>
        </p:nvSpPr>
        <p:spPr>
          <a:xfrm>
            <a:off x="481013" y="327026"/>
            <a:ext cx="3290887" cy="2287588"/>
          </a:xfrm>
        </p:spPr>
        <p:txBody>
          <a:bodyPr anchor="ctr">
            <a:normAutofit/>
          </a:bodyPr>
          <a:lstStyle/>
          <a:p>
            <a:r>
              <a:rPr lang="en-US" sz="3600"/>
              <a:t>A Blank Slate</a:t>
            </a:r>
          </a:p>
        </p:txBody>
      </p:sp>
      <p:sp>
        <p:nvSpPr>
          <p:cNvPr id="3" name="Content Placeholder 2">
            <a:extLst>
              <a:ext uri="{FF2B5EF4-FFF2-40B4-BE49-F238E27FC236}">
                <a16:creationId xmlns:a16="http://schemas.microsoft.com/office/drawing/2014/main" id="{ABFDDE8F-FD91-1386-4D5A-373F4E14D71F}"/>
              </a:ext>
            </a:extLst>
          </p:cNvPr>
          <p:cNvSpPr>
            <a:spLocks noGrp="1"/>
          </p:cNvSpPr>
          <p:nvPr>
            <p:ph idx="1"/>
          </p:nvPr>
        </p:nvSpPr>
        <p:spPr>
          <a:xfrm>
            <a:off x="4223982" y="327026"/>
            <a:ext cx="7485413" cy="2287587"/>
          </a:xfrm>
        </p:spPr>
        <p:txBody>
          <a:bodyPr anchor="ctr">
            <a:normAutofit/>
          </a:bodyPr>
          <a:lstStyle/>
          <a:p>
            <a:pPr marL="0" indent="0">
              <a:buNone/>
            </a:pPr>
            <a:r>
              <a:rPr lang="en-US" sz="1800" dirty="0"/>
              <a:t>Use these blank cards to:</a:t>
            </a:r>
          </a:p>
          <a:p>
            <a:r>
              <a:rPr lang="en-US" sz="1800" dirty="0"/>
              <a:t>Write in a project or improvement initiative you came up with at another station. </a:t>
            </a:r>
          </a:p>
          <a:p>
            <a:r>
              <a:rPr lang="en-US" sz="1800" dirty="0"/>
              <a:t>Come up with your own solutions to layer into your plan.</a:t>
            </a:r>
          </a:p>
          <a:p>
            <a:r>
              <a:rPr lang="en-US" sz="1800" dirty="0"/>
              <a:t>The moderator will come up with ways to evaluate the effectiveness of your solutions, on the fly (dice roll / </a:t>
            </a:r>
            <a:r>
              <a:rPr lang="en-US" sz="1800" dirty="0" err="1"/>
              <a:t>DnD</a:t>
            </a:r>
            <a:r>
              <a:rPr lang="en-US" sz="1800" dirty="0"/>
              <a:t> style)</a:t>
            </a:r>
          </a:p>
        </p:txBody>
      </p:sp>
      <p:pic>
        <p:nvPicPr>
          <p:cNvPr id="5" name="Picture 4" descr="A person with red lipstick and earrings&#10;&#10;Description automatically generated">
            <a:extLst>
              <a:ext uri="{FF2B5EF4-FFF2-40B4-BE49-F238E27FC236}">
                <a16:creationId xmlns:a16="http://schemas.microsoft.com/office/drawing/2014/main" id="{142A7E63-BBD7-DC15-56A6-92DAE70A671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1735" b="18624"/>
          <a:stretch/>
        </p:blipFill>
        <p:spPr>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
        <p:nvSpPr>
          <p:cNvPr id="6" name="TextBox 5">
            <a:extLst>
              <a:ext uri="{FF2B5EF4-FFF2-40B4-BE49-F238E27FC236}">
                <a16:creationId xmlns:a16="http://schemas.microsoft.com/office/drawing/2014/main" id="{E6FBC9C6-F579-9570-6D8D-2B58225D3F87}"/>
              </a:ext>
            </a:extLst>
          </p:cNvPr>
          <p:cNvSpPr txBox="1"/>
          <p:nvPr/>
        </p:nvSpPr>
        <p:spPr>
          <a:xfrm>
            <a:off x="9732673" y="6657945"/>
            <a:ext cx="245932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heybook.net/190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33580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3B12-619B-07FC-F313-2030F48FDE07}"/>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148B356-163A-6CD5-6BCD-84BF8CAF960D}"/>
              </a:ext>
            </a:extLst>
          </p:cNvPr>
          <p:cNvGraphicFramePr>
            <a:graphicFrameLocks noGrp="1"/>
          </p:cNvGraphicFramePr>
          <p:nvPr>
            <p:extLst>
              <p:ext uri="{D42A27DB-BD31-4B8C-83A1-F6EECF244321}">
                <p14:modId xmlns:p14="http://schemas.microsoft.com/office/powerpoint/2010/main" val="3500777845"/>
              </p:ext>
            </p:extLst>
          </p:nvPr>
        </p:nvGraphicFramePr>
        <p:xfrm>
          <a:off x="329501" y="207628"/>
          <a:ext cx="11532998" cy="6442744"/>
        </p:xfrm>
        <a:graphic>
          <a:graphicData uri="http://schemas.openxmlformats.org/drawingml/2006/table">
            <a:tbl>
              <a:tblPr firstRow="1" bandRow="1">
                <a:tableStyleId>{5940675A-B579-460E-94D1-54222C63F5DA}</a:tableStyleId>
              </a:tblPr>
              <a:tblGrid>
                <a:gridCol w="5766499">
                  <a:extLst>
                    <a:ext uri="{9D8B030D-6E8A-4147-A177-3AD203B41FA5}">
                      <a16:colId xmlns:a16="http://schemas.microsoft.com/office/drawing/2014/main" val="3925654494"/>
                    </a:ext>
                  </a:extLst>
                </a:gridCol>
                <a:gridCol w="5766499">
                  <a:extLst>
                    <a:ext uri="{9D8B030D-6E8A-4147-A177-3AD203B41FA5}">
                      <a16:colId xmlns:a16="http://schemas.microsoft.com/office/drawing/2014/main" val="3550202019"/>
                    </a:ext>
                  </a:extLst>
                </a:gridCol>
              </a:tblGrid>
              <a:tr h="1610686">
                <a:tc>
                  <a:txBody>
                    <a:bodyPr/>
                    <a:lstStyle/>
                    <a:p>
                      <a:pPr lvl="0"/>
                      <a:endParaRPr lang="en-US" sz="700" dirty="0"/>
                    </a:p>
                    <a:p>
                      <a:pPr lvl="0"/>
                      <a:r>
                        <a:rPr lang="en-US" sz="1200" dirty="0"/>
                        <a:t>___________________________________________________________________</a:t>
                      </a:r>
                    </a:p>
                    <a:p>
                      <a:pPr lvl="0"/>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___________________________________________________________________</a:t>
                      </a:r>
                    </a:p>
                    <a:p>
                      <a:pPr lvl="0"/>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___________________________________________________________________</a:t>
                      </a:r>
                    </a:p>
                  </a:txBody>
                  <a:tcPr marL="182880" marR="182880" marT="182880" marB="182880">
                    <a:solidFill>
                      <a:srgbClr val="7030A0">
                        <a:alpha val="43137"/>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txBody>
                  <a:tcPr marL="274320" marR="274320" marT="274320" marB="274320">
                    <a:solidFill>
                      <a:srgbClr val="7030A0">
                        <a:alpha val="43137"/>
                      </a:srgbClr>
                    </a:solidFill>
                  </a:tcPr>
                </a:tc>
                <a:extLst>
                  <a:ext uri="{0D108BD9-81ED-4DB2-BD59-A6C34878D82A}">
                    <a16:rowId xmlns:a16="http://schemas.microsoft.com/office/drawing/2014/main" val="1117389409"/>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txBody>
                  <a:tcPr marL="274320" marR="274320" marT="274320" marB="274320">
                    <a:solidFill>
                      <a:srgbClr val="7030A0">
                        <a:alpha val="43137"/>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txBody>
                  <a:tcPr marL="274320" marR="274320" marT="274320" marB="274320">
                    <a:solidFill>
                      <a:srgbClr val="7030A0">
                        <a:alpha val="43137"/>
                      </a:srgbClr>
                    </a:solidFill>
                  </a:tcPr>
                </a:tc>
                <a:extLst>
                  <a:ext uri="{0D108BD9-81ED-4DB2-BD59-A6C34878D82A}">
                    <a16:rowId xmlns:a16="http://schemas.microsoft.com/office/drawing/2014/main" val="3587680671"/>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txBody>
                  <a:tcPr marL="274320" marR="274320" marT="274320" marB="274320">
                    <a:solidFill>
                      <a:srgbClr val="7030A0">
                        <a:alpha val="43137"/>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txBody>
                  <a:tcPr marL="274320" marR="274320" marT="274320" marB="274320">
                    <a:solidFill>
                      <a:srgbClr val="7030A0">
                        <a:alpha val="43137"/>
                      </a:srgbClr>
                    </a:solidFill>
                  </a:tcPr>
                </a:tc>
                <a:extLst>
                  <a:ext uri="{0D108BD9-81ED-4DB2-BD59-A6C34878D82A}">
                    <a16:rowId xmlns:a16="http://schemas.microsoft.com/office/drawing/2014/main" val="1789959065"/>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txBody>
                  <a:tcPr marL="274320" marR="274320" marT="274320" marB="274320">
                    <a:solidFill>
                      <a:srgbClr val="7030A0">
                        <a:alpha val="43137"/>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___________________________________________________________________</a:t>
                      </a:r>
                    </a:p>
                  </a:txBody>
                  <a:tcPr marL="274320" marR="274320" marT="274320" marB="274320">
                    <a:solidFill>
                      <a:srgbClr val="7030A0">
                        <a:alpha val="43137"/>
                      </a:srgbClr>
                    </a:solidFill>
                  </a:tcPr>
                </a:tc>
                <a:extLst>
                  <a:ext uri="{0D108BD9-81ED-4DB2-BD59-A6C34878D82A}">
                    <a16:rowId xmlns:a16="http://schemas.microsoft.com/office/drawing/2014/main" val="3151987537"/>
                  </a:ext>
                </a:extLst>
              </a:tr>
            </a:tbl>
          </a:graphicData>
        </a:graphic>
      </p:graphicFrame>
    </p:spTree>
    <p:extLst>
      <p:ext uri="{BB962C8B-B14F-4D97-AF65-F5344CB8AC3E}">
        <p14:creationId xmlns:p14="http://schemas.microsoft.com/office/powerpoint/2010/main" val="521763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40C5-715E-4661-B7FC-5611992CDBF4}"/>
              </a:ext>
            </a:extLst>
          </p:cNvPr>
          <p:cNvSpPr>
            <a:spLocks noGrp="1"/>
          </p:cNvSpPr>
          <p:nvPr>
            <p:ph type="ctrTitle"/>
          </p:nvPr>
        </p:nvSpPr>
        <p:spPr>
          <a:xfrm>
            <a:off x="2427073" y="2916146"/>
            <a:ext cx="7337854" cy="1025708"/>
          </a:xfrm>
        </p:spPr>
        <p:txBody>
          <a:bodyPr>
            <a:normAutofit/>
          </a:bodyPr>
          <a:lstStyle/>
          <a:p>
            <a:r>
              <a:rPr lang="en-US" dirty="0"/>
              <a:t>Organizing the Output</a:t>
            </a:r>
          </a:p>
        </p:txBody>
      </p:sp>
    </p:spTree>
    <p:extLst>
      <p:ext uri="{BB962C8B-B14F-4D97-AF65-F5344CB8AC3E}">
        <p14:creationId xmlns:p14="http://schemas.microsoft.com/office/powerpoint/2010/main" val="420637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8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79FEF-CB0B-BD0F-8828-F7156CD292A8}"/>
              </a:ext>
            </a:extLst>
          </p:cNvPr>
          <p:cNvSpPr>
            <a:spLocks noGrp="1"/>
          </p:cNvSpPr>
          <p:nvPr>
            <p:ph type="title"/>
          </p:nvPr>
        </p:nvSpPr>
        <p:spPr>
          <a:xfrm>
            <a:off x="589560" y="856180"/>
            <a:ext cx="4560584" cy="1128068"/>
          </a:xfrm>
        </p:spPr>
        <p:txBody>
          <a:bodyPr anchor="ctr">
            <a:normAutofit/>
          </a:bodyPr>
          <a:lstStyle/>
          <a:p>
            <a:r>
              <a:rPr lang="en-US" sz="4000"/>
              <a:t>Create Your Plan!</a:t>
            </a:r>
          </a:p>
        </p:txBody>
      </p:sp>
      <p:grpSp>
        <p:nvGrpSpPr>
          <p:cNvPr id="3086" name="Group 308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82" name="Rectangle 308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5" name="Rectangle 308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51A761-26AF-4E7D-5AF9-8C62E85F5834}"/>
              </a:ext>
            </a:extLst>
          </p:cNvPr>
          <p:cNvSpPr>
            <a:spLocks noGrp="1"/>
          </p:cNvSpPr>
          <p:nvPr>
            <p:ph idx="1"/>
          </p:nvPr>
        </p:nvSpPr>
        <p:spPr>
          <a:xfrm>
            <a:off x="590719" y="2330505"/>
            <a:ext cx="4559425" cy="3979585"/>
          </a:xfrm>
        </p:spPr>
        <p:txBody>
          <a:bodyPr anchor="ctr">
            <a:normAutofit/>
          </a:bodyPr>
          <a:lstStyle/>
          <a:p>
            <a:pPr>
              <a:lnSpc>
                <a:spcPct val="150000"/>
              </a:lnSpc>
            </a:pPr>
            <a:r>
              <a:rPr lang="en-US" sz="2000" dirty="0"/>
              <a:t>Use the flip charts at each table to create your plan, using the cards, tape and markers.  </a:t>
            </a:r>
          </a:p>
          <a:p>
            <a:pPr>
              <a:lnSpc>
                <a:spcPct val="150000"/>
              </a:lnSpc>
            </a:pPr>
            <a:r>
              <a:rPr lang="en-US" sz="2000" dirty="0"/>
              <a:t>Write out what amount of money you have and how you are spending it.</a:t>
            </a:r>
          </a:p>
          <a:p>
            <a:pPr>
              <a:lnSpc>
                <a:spcPct val="150000"/>
              </a:lnSpc>
            </a:pPr>
            <a:r>
              <a:rPr lang="en-US" sz="2000" dirty="0"/>
              <a:t>For advanced groups, consider more nuanced topics such as </a:t>
            </a:r>
            <a:r>
              <a:rPr lang="en-US" sz="2000" dirty="0" err="1"/>
              <a:t>CapEx</a:t>
            </a:r>
            <a:r>
              <a:rPr lang="en-US" sz="2000" dirty="0"/>
              <a:t> and </a:t>
            </a:r>
            <a:r>
              <a:rPr lang="en-US" sz="2000" dirty="0" err="1"/>
              <a:t>OpEx</a:t>
            </a:r>
            <a:r>
              <a:rPr lang="en-US" sz="2000" dirty="0"/>
              <a:t> spend.  </a:t>
            </a:r>
          </a:p>
        </p:txBody>
      </p:sp>
      <p:sp>
        <p:nvSpPr>
          <p:cNvPr id="3087" name="Rectangle 308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Team — CactusCon">
            <a:extLst>
              <a:ext uri="{FF2B5EF4-FFF2-40B4-BE49-F238E27FC236}">
                <a16:creationId xmlns:a16="http://schemas.microsoft.com/office/drawing/2014/main" id="{E49CAF0A-F375-4E02-FE58-1C7061EDFC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6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62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14479" y="2232084"/>
            <a:ext cx="5774047" cy="3027783"/>
          </a:xfrm>
        </p:spPr>
        <p:txBody>
          <a:bodyPr/>
          <a:lstStyle/>
          <a:p>
            <a:r>
              <a:rPr lang="en-US" sz="6000" dirty="0">
                <a:solidFill>
                  <a:srgbClr val="00B050"/>
                </a:solidFill>
              </a:rPr>
              <a:t>Thank you…</a:t>
            </a:r>
          </a:p>
          <a:p>
            <a:endParaRPr lang="en-US" sz="4000" dirty="0">
              <a:solidFill>
                <a:srgbClr val="00B050"/>
              </a:solidFill>
            </a:endParaRPr>
          </a:p>
          <a:p>
            <a:r>
              <a:rPr lang="en-US" sz="4000" dirty="0">
                <a:solidFill>
                  <a:srgbClr val="00B050"/>
                </a:solidFill>
              </a:rPr>
              <a:t>Any Questions?</a:t>
            </a:r>
            <a:endParaRPr lang="en-US" sz="5400" dirty="0">
              <a:solidFill>
                <a:srgbClr val="00B050"/>
              </a:solidFill>
            </a:endParaRPr>
          </a:p>
          <a:p>
            <a:endParaRPr lang="en-US" sz="6000" dirty="0">
              <a:solidFill>
                <a:srgbClr val="00B050"/>
              </a:solidFill>
            </a:endParaRPr>
          </a:p>
        </p:txBody>
      </p:sp>
      <p:sp>
        <p:nvSpPr>
          <p:cNvPr id="4" name="Footer Placeholder 3"/>
          <p:cNvSpPr>
            <a:spLocks noGrp="1"/>
          </p:cNvSpPr>
          <p:nvPr>
            <p:ph type="ftr" sz="quarter" idx="4294967295"/>
          </p:nvPr>
        </p:nvSpPr>
        <p:spPr>
          <a:xfrm>
            <a:off x="4876800" y="6556248"/>
            <a:ext cx="3800390" cy="301752"/>
          </a:xfrm>
        </p:spPr>
        <p:txBody>
          <a:bodyPr/>
          <a:lstStyle/>
          <a:p>
            <a:pPr>
              <a:defRPr/>
            </a:pPr>
            <a:endParaRPr lang="en-US" dirty="0"/>
          </a:p>
        </p:txBody>
      </p:sp>
      <p:pic>
        <p:nvPicPr>
          <p:cNvPr id="6" name="Picture 5" descr="A cactus with a sombrero&#10;&#10;Description automatically generated">
            <a:extLst>
              <a:ext uri="{FF2B5EF4-FFF2-40B4-BE49-F238E27FC236}">
                <a16:creationId xmlns:a16="http://schemas.microsoft.com/office/drawing/2014/main" id="{61294FA0-2D23-C099-963B-A5F9AE80481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62521" y="0"/>
            <a:ext cx="5715000" cy="6858000"/>
          </a:xfrm>
          <a:prstGeom prst="rect">
            <a:avLst/>
          </a:prstGeom>
        </p:spPr>
      </p:pic>
    </p:spTree>
    <p:extLst>
      <p:ext uri="{BB962C8B-B14F-4D97-AF65-F5344CB8AC3E}">
        <p14:creationId xmlns:p14="http://schemas.microsoft.com/office/powerpoint/2010/main" val="33015553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40C5-715E-4661-B7FC-5611992CDBF4}"/>
              </a:ext>
            </a:extLst>
          </p:cNvPr>
          <p:cNvSpPr>
            <a:spLocks noGrp="1"/>
          </p:cNvSpPr>
          <p:nvPr>
            <p:ph type="ctrTitle"/>
          </p:nvPr>
        </p:nvSpPr>
        <p:spPr>
          <a:xfrm>
            <a:off x="1524000" y="2916146"/>
            <a:ext cx="9144000" cy="1025708"/>
          </a:xfrm>
        </p:spPr>
        <p:txBody>
          <a:bodyPr>
            <a:normAutofit fontScale="90000"/>
          </a:bodyPr>
          <a:lstStyle/>
          <a:p>
            <a:r>
              <a:rPr lang="en-US" dirty="0"/>
              <a:t>What Investment Strategies are Right for Cactus Corp?  </a:t>
            </a:r>
            <a:endParaRPr lang="en-US" spc="600" dirty="0"/>
          </a:p>
        </p:txBody>
      </p:sp>
    </p:spTree>
    <p:extLst>
      <p:ext uri="{BB962C8B-B14F-4D97-AF65-F5344CB8AC3E}">
        <p14:creationId xmlns:p14="http://schemas.microsoft.com/office/powerpoint/2010/main" val="291563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8D237-939F-6472-902B-3C189BA8FF5C}"/>
              </a:ext>
            </a:extLst>
          </p:cNvPr>
          <p:cNvSpPr>
            <a:spLocks noGrp="1"/>
          </p:cNvSpPr>
          <p:nvPr>
            <p:ph type="title"/>
          </p:nvPr>
        </p:nvSpPr>
        <p:spPr>
          <a:xfrm>
            <a:off x="572493" y="238539"/>
            <a:ext cx="11018520" cy="1434415"/>
          </a:xfrm>
        </p:spPr>
        <p:txBody>
          <a:bodyPr anchor="b">
            <a:normAutofit/>
          </a:bodyPr>
          <a:lstStyle/>
          <a:p>
            <a:r>
              <a:rPr lang="en-US" sz="5400"/>
              <a:t>A Prickly Situation </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1222C9-B0A0-71B5-738D-FA46067A7424}"/>
              </a:ext>
            </a:extLst>
          </p:cNvPr>
          <p:cNvSpPr>
            <a:spLocks noGrp="1"/>
          </p:cNvSpPr>
          <p:nvPr>
            <p:ph idx="1"/>
          </p:nvPr>
        </p:nvSpPr>
        <p:spPr>
          <a:xfrm>
            <a:off x="572493" y="2071316"/>
            <a:ext cx="6713552" cy="4119172"/>
          </a:xfrm>
        </p:spPr>
        <p:txBody>
          <a:bodyPr anchor="t">
            <a:normAutofit/>
          </a:bodyPr>
          <a:lstStyle/>
          <a:p>
            <a:r>
              <a:rPr lang="en-US" sz="2200"/>
              <a:t>Cactus Corp has assembled some ideas of what they should do to reduce their security risk.</a:t>
            </a:r>
          </a:p>
          <a:p>
            <a:r>
              <a:rPr lang="en-US" sz="2200"/>
              <a:t>However, their CFO Mr. No, has placed some severe limits on their budgeting, indicating they can have $500,000 to mitigate a daunting list of security issues and control gaps.  </a:t>
            </a:r>
          </a:p>
          <a:p>
            <a:r>
              <a:rPr lang="en-US" sz="2200"/>
              <a:t>In this workshop we will look at how the CISO of Cactus Corp can prioritize what to work on, negotiation with Mr. No about plans for more resources, and plan out the work to get it done in the most efficient and cost-effective manner possible.  </a:t>
            </a:r>
          </a:p>
        </p:txBody>
      </p:sp>
      <p:pic>
        <p:nvPicPr>
          <p:cNvPr id="1026" name="Picture 2" descr="Arizona Cactus Con - Conventions, Conferences, &amp; Events">
            <a:extLst>
              <a:ext uri="{FF2B5EF4-FFF2-40B4-BE49-F238E27FC236}">
                <a16:creationId xmlns:a16="http://schemas.microsoft.com/office/drawing/2014/main" id="{4EBD9749-0E6E-6E99-C470-C91AC32A3C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191" r="3886" b="-1"/>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67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F7D32-5188-C53C-D4E5-C237B3016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71E7A-5BC7-DC5C-07F0-875BBC8688F6}"/>
              </a:ext>
            </a:extLst>
          </p:cNvPr>
          <p:cNvSpPr>
            <a:spLocks noGrp="1"/>
          </p:cNvSpPr>
          <p:nvPr>
            <p:ph type="ctrTitle"/>
          </p:nvPr>
        </p:nvSpPr>
        <p:spPr>
          <a:xfrm>
            <a:off x="1524000" y="2916146"/>
            <a:ext cx="9144000" cy="1025708"/>
          </a:xfrm>
        </p:spPr>
        <p:txBody>
          <a:bodyPr>
            <a:normAutofit fontScale="90000"/>
          </a:bodyPr>
          <a:lstStyle/>
          <a:p>
            <a:r>
              <a:rPr lang="en-US" dirty="0"/>
              <a:t>Problem Cards</a:t>
            </a:r>
            <a:br>
              <a:rPr lang="en-US" dirty="0"/>
            </a:br>
            <a:r>
              <a:rPr lang="en-US" dirty="0"/>
              <a:t>(Budget Priorities)</a:t>
            </a:r>
          </a:p>
        </p:txBody>
      </p:sp>
    </p:spTree>
    <p:extLst>
      <p:ext uri="{BB962C8B-B14F-4D97-AF65-F5344CB8AC3E}">
        <p14:creationId xmlns:p14="http://schemas.microsoft.com/office/powerpoint/2010/main" val="334351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17199-F208-F704-9B5F-3F8749BB0B73}"/>
              </a:ext>
            </a:extLst>
          </p:cNvPr>
          <p:cNvSpPr>
            <a:spLocks noGrp="1"/>
          </p:cNvSpPr>
          <p:nvPr>
            <p:ph type="title"/>
          </p:nvPr>
        </p:nvSpPr>
        <p:spPr>
          <a:xfrm>
            <a:off x="572493" y="238539"/>
            <a:ext cx="11018520" cy="1434415"/>
          </a:xfrm>
        </p:spPr>
        <p:txBody>
          <a:bodyPr anchor="b">
            <a:normAutofit/>
          </a:bodyPr>
          <a:lstStyle/>
          <a:p>
            <a:r>
              <a:rPr lang="en-US" sz="5400"/>
              <a:t>Instructions</a:t>
            </a:r>
          </a:p>
        </p:txBody>
      </p:sp>
      <p:sp>
        <p:nvSpPr>
          <p:cNvPr id="206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846977-6CA0-20DE-3A7C-9C3A10DFA5DE}"/>
              </a:ext>
            </a:extLst>
          </p:cNvPr>
          <p:cNvSpPr>
            <a:spLocks noGrp="1"/>
          </p:cNvSpPr>
          <p:nvPr>
            <p:ph idx="1"/>
          </p:nvPr>
        </p:nvSpPr>
        <p:spPr>
          <a:xfrm>
            <a:off x="572493" y="2071316"/>
            <a:ext cx="9610290" cy="4511568"/>
          </a:xfrm>
        </p:spPr>
        <p:txBody>
          <a:bodyPr anchor="t">
            <a:normAutofit fontScale="92500" lnSpcReduction="20000"/>
          </a:bodyPr>
          <a:lstStyle/>
          <a:p>
            <a:r>
              <a:rPr lang="en-US" sz="2000" dirty="0"/>
              <a:t>You will be given a set of cards that present problems / opportunities for Cactus Corp to improve.  </a:t>
            </a:r>
          </a:p>
          <a:p>
            <a:r>
              <a:rPr lang="en-US" sz="2000" dirty="0"/>
              <a:t>Some information is provided on the cards, but it is ok to use your imagination and make up what is not specified.</a:t>
            </a:r>
          </a:p>
          <a:p>
            <a:r>
              <a:rPr lang="en-US" sz="2000" dirty="0"/>
              <a:t>The cards are color coded:</a:t>
            </a:r>
          </a:p>
          <a:p>
            <a:pPr lvl="1"/>
            <a:r>
              <a:rPr lang="en-US" sz="2000" dirty="0"/>
              <a:t>Green means it depends upon buying new solutions, as well as engaging people to implement them (heavy on product cost).</a:t>
            </a:r>
          </a:p>
          <a:p>
            <a:pPr lvl="1"/>
            <a:r>
              <a:rPr lang="en-US" sz="2000" dirty="0"/>
              <a:t>Orange means it is mostly just a matter of process improvements and organizational change (heavy on people cost).</a:t>
            </a:r>
          </a:p>
          <a:p>
            <a:r>
              <a:rPr lang="en-US" sz="2000" dirty="0"/>
              <a:t>Select 3 cards from each color, and align them to solution cards (blue).</a:t>
            </a:r>
          </a:p>
          <a:p>
            <a:r>
              <a:rPr lang="en-US" sz="2000" dirty="0"/>
              <a:t>Use blank cards (purple) to make up your own solutions, as needed </a:t>
            </a:r>
            <a:r>
              <a:rPr lang="en-US" sz="2000" i="1" dirty="0"/>
              <a:t>(or to add projects/products your group came up with at other stations).</a:t>
            </a:r>
            <a:endParaRPr lang="en-US" sz="2000" dirty="0"/>
          </a:p>
          <a:p>
            <a:r>
              <a:rPr lang="en-US" sz="2000" i="1" dirty="0"/>
              <a:t>Line up your problems / opportunities, with your resource allocation strategies and begin to assemble a plan.  </a:t>
            </a:r>
          </a:p>
          <a:p>
            <a:r>
              <a:rPr lang="en-US" sz="2000" i="1" dirty="0"/>
              <a:t>Each time you select a resource allocation strategy, roll the dice to determine how effective your solution was.  </a:t>
            </a:r>
          </a:p>
        </p:txBody>
      </p:sp>
      <p:pic>
        <p:nvPicPr>
          <p:cNvPr id="2050" name="Picture 2" descr="CactusCon">
            <a:extLst>
              <a:ext uri="{FF2B5EF4-FFF2-40B4-BE49-F238E27FC236}">
                <a16:creationId xmlns:a16="http://schemas.microsoft.com/office/drawing/2014/main" id="{3A4C4066-889C-5B57-4C92-03F4A088C6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87" r="-1" b="21121"/>
          <a:stretch/>
        </p:blipFill>
        <p:spPr bwMode="auto">
          <a:xfrm>
            <a:off x="10575048" y="3429000"/>
            <a:ext cx="1221638" cy="126982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06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20529B4-C868-48B7-ED5B-84A84B41B895}"/>
              </a:ext>
            </a:extLst>
          </p:cNvPr>
          <p:cNvGraphicFramePr>
            <a:graphicFrameLocks noGrp="1"/>
          </p:cNvGraphicFramePr>
          <p:nvPr>
            <p:extLst>
              <p:ext uri="{D42A27DB-BD31-4B8C-83A1-F6EECF244321}">
                <p14:modId xmlns:p14="http://schemas.microsoft.com/office/powerpoint/2010/main" val="2126190606"/>
              </p:ext>
            </p:extLst>
          </p:nvPr>
        </p:nvGraphicFramePr>
        <p:xfrm>
          <a:off x="329501" y="106680"/>
          <a:ext cx="11532998" cy="6644640"/>
        </p:xfrm>
        <a:graphic>
          <a:graphicData uri="http://schemas.openxmlformats.org/drawingml/2006/table">
            <a:tbl>
              <a:tblPr firstRow="1" bandRow="1">
                <a:tableStyleId>{5940675A-B579-460E-94D1-54222C63F5DA}</a:tableStyleId>
              </a:tblPr>
              <a:tblGrid>
                <a:gridCol w="5766499">
                  <a:extLst>
                    <a:ext uri="{9D8B030D-6E8A-4147-A177-3AD203B41FA5}">
                      <a16:colId xmlns:a16="http://schemas.microsoft.com/office/drawing/2014/main" val="3925654494"/>
                    </a:ext>
                  </a:extLst>
                </a:gridCol>
                <a:gridCol w="5766499">
                  <a:extLst>
                    <a:ext uri="{9D8B030D-6E8A-4147-A177-3AD203B41FA5}">
                      <a16:colId xmlns:a16="http://schemas.microsoft.com/office/drawing/2014/main" val="3550202019"/>
                    </a:ext>
                  </a:extLst>
                </a:gridCol>
              </a:tblGrid>
              <a:tr h="1610686">
                <a:tc>
                  <a:txBody>
                    <a:bodyPr/>
                    <a:lstStyle/>
                    <a:p>
                      <a:pPr lvl="0"/>
                      <a:r>
                        <a:rPr lang="en-US" b="1" u="sng" dirty="0"/>
                        <a:t>Need to Upgrade Firewalls/Implement NAC</a:t>
                      </a:r>
                      <a:endParaRPr lang="en-US" sz="1200" b="1" u="sng" dirty="0"/>
                    </a:p>
                    <a:p>
                      <a:pPr lvl="0"/>
                      <a:endParaRPr lang="en-US" sz="7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Products:  Edge firewalls, internal segmentation, and NAC solution.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Relevant info:  Assume the firewall would play a primary role for 22% of primary threats and would play a secondary role in another 35% of scenarios.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Quotes:  The project was quoted at $3.7 million dollars including products and labor, noting that much of this includes a network refresh to enable new capabilities.  </a:t>
                      </a:r>
                    </a:p>
                  </a:txBody>
                  <a:tcPr marL="182880" marR="182880" marT="182880" marB="18288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Need to Migrate to Modern EDR/NGAV</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Products:  Endpoint Detection and Response + other capabilities as needed.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Relevant info:  A concerning scenario is ransomware getting distributed widely on hosts and a solid EDR is key to stopping, detecting, or responding to this scenario.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Quotes: $300k (for all desired features).</a:t>
                      </a:r>
                    </a:p>
                  </a:txBody>
                  <a:tcPr marL="274320" marR="274320" marT="274320" marB="274320">
                    <a:solidFill>
                      <a:srgbClr val="92D050"/>
                    </a:solidFill>
                  </a:tcPr>
                </a:tc>
                <a:extLst>
                  <a:ext uri="{0D108BD9-81ED-4DB2-BD59-A6C34878D82A}">
                    <a16:rowId xmlns:a16="http://schemas.microsoft.com/office/drawing/2014/main" val="1117389409"/>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Replace Legacy SIEM and Add Automation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Product:  SIEM and Soar Platform.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Relevant info:  SOC lead said that having better intelligence and elevated response capability would be key to stopping the next Cactus-Compromise.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Quotes:  $500k. </a:t>
                      </a:r>
                    </a:p>
                  </a:txBody>
                  <a:tcPr marL="274320" marR="274320" marT="274320" marB="27432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Micro-Segmentation Project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Product:  Agent-based solution for application ring fencing and microsegmentation.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Relevant info:  Lateral movement is a key concern for Cactus Corp leaders.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Quotes:  $275k.</a:t>
                      </a:r>
                    </a:p>
                  </a:txBody>
                  <a:tcPr marL="274320" marR="274320" marT="274320" marB="274320">
                    <a:solidFill>
                      <a:srgbClr val="92D050"/>
                    </a:solidFill>
                  </a:tcPr>
                </a:tc>
                <a:extLst>
                  <a:ext uri="{0D108BD9-81ED-4DB2-BD59-A6C34878D82A}">
                    <a16:rowId xmlns:a16="http://schemas.microsoft.com/office/drawing/2014/main" val="3587680671"/>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Email Security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Product:  Email security platform, including advanced security and automaton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Relevant metric:  Assume 55% of threats to Cactus Corp are via email.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Quotes:  $250k.  </a:t>
                      </a:r>
                    </a:p>
                  </a:txBody>
                  <a:tcPr marL="274320" marR="274320" marT="274320" marB="27432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Executive Pet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Product:  Shiny New AI Product.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Relevant info:  So, there is a cool new AI product that will create a cool new personality profile on everyone who attacks, by mixing CTI and astrology.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Quotes:  $2.1m (includes the advanced astrology module/CIO loves this) </a:t>
                      </a:r>
                    </a:p>
                  </a:txBody>
                  <a:tcPr marL="274320" marR="274320" marT="274320" marB="274320">
                    <a:solidFill>
                      <a:srgbClr val="92D050"/>
                    </a:solidFill>
                  </a:tcPr>
                </a:tc>
                <a:extLst>
                  <a:ext uri="{0D108BD9-81ED-4DB2-BD59-A6C34878D82A}">
                    <a16:rowId xmlns:a16="http://schemas.microsoft.com/office/drawing/2014/main" val="1789959065"/>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Uplift of Email Discovery Platform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Product:  A solution that allows for fast carving and retrieval of email.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Relevant info:  The security analysts hate pulling email from an awful legacy solution that regularly crashes if the search criteria are too complex.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Quotes: $160k.</a:t>
                      </a:r>
                    </a:p>
                  </a:txBody>
                  <a:tcPr marL="274320" marR="274320" marT="274320" marB="274320">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Cloud Security Uplift Initiative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Products:  CSPM, CASB, and code scanning, as needed.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Relevant info:  Implementing Cloud Posture Security Management, logging, and response to cloud issues could be key to protecting Cactus Corp.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Quotes:  $375k</a:t>
                      </a:r>
                    </a:p>
                  </a:txBody>
                  <a:tcPr marL="274320" marR="274320" marT="274320" marB="274320">
                    <a:solidFill>
                      <a:srgbClr val="92D050"/>
                    </a:solidFill>
                  </a:tcPr>
                </a:tc>
                <a:extLst>
                  <a:ext uri="{0D108BD9-81ED-4DB2-BD59-A6C34878D82A}">
                    <a16:rowId xmlns:a16="http://schemas.microsoft.com/office/drawing/2014/main" val="3151987537"/>
                  </a:ext>
                </a:extLst>
              </a:tr>
            </a:tbl>
          </a:graphicData>
        </a:graphic>
      </p:graphicFrame>
    </p:spTree>
    <p:extLst>
      <p:ext uri="{BB962C8B-B14F-4D97-AF65-F5344CB8AC3E}">
        <p14:creationId xmlns:p14="http://schemas.microsoft.com/office/powerpoint/2010/main" val="1697303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F0362-4387-60DE-3330-FE6A09A203F0}"/>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9E5874-E713-F79E-5D4D-01C1480E361D}"/>
              </a:ext>
            </a:extLst>
          </p:cNvPr>
          <p:cNvGraphicFramePr>
            <a:graphicFrameLocks noGrp="1"/>
          </p:cNvGraphicFramePr>
          <p:nvPr>
            <p:extLst>
              <p:ext uri="{D42A27DB-BD31-4B8C-83A1-F6EECF244321}">
                <p14:modId xmlns:p14="http://schemas.microsoft.com/office/powerpoint/2010/main" val="3895336202"/>
              </p:ext>
            </p:extLst>
          </p:nvPr>
        </p:nvGraphicFramePr>
        <p:xfrm>
          <a:off x="329501" y="131917"/>
          <a:ext cx="11532998" cy="6644640"/>
        </p:xfrm>
        <a:graphic>
          <a:graphicData uri="http://schemas.openxmlformats.org/drawingml/2006/table">
            <a:tbl>
              <a:tblPr firstRow="1" bandRow="1">
                <a:tableStyleId>{5940675A-B579-460E-94D1-54222C63F5DA}</a:tableStyleId>
              </a:tblPr>
              <a:tblGrid>
                <a:gridCol w="5766499">
                  <a:extLst>
                    <a:ext uri="{9D8B030D-6E8A-4147-A177-3AD203B41FA5}">
                      <a16:colId xmlns:a16="http://schemas.microsoft.com/office/drawing/2014/main" val="3925654494"/>
                    </a:ext>
                  </a:extLst>
                </a:gridCol>
                <a:gridCol w="5766499">
                  <a:extLst>
                    <a:ext uri="{9D8B030D-6E8A-4147-A177-3AD203B41FA5}">
                      <a16:colId xmlns:a16="http://schemas.microsoft.com/office/drawing/2014/main" val="3550202019"/>
                    </a:ext>
                  </a:extLst>
                </a:gridCol>
              </a:tblGrid>
              <a:tr h="1610686">
                <a:tc>
                  <a:txBody>
                    <a:bodyPr/>
                    <a:lstStyle/>
                    <a:p>
                      <a:pPr lvl="0"/>
                      <a:r>
                        <a:rPr lang="en-US" b="1" u="sng" dirty="0"/>
                        <a:t>Improve Security Operations (SOC) Capability</a:t>
                      </a:r>
                    </a:p>
                    <a:p>
                      <a:pPr lvl="0"/>
                      <a:endParaRPr lang="en-US" sz="700" dirty="0"/>
                    </a:p>
                    <a:p>
                      <a:pPr lvl="0"/>
                      <a:r>
                        <a:rPr lang="en-US" sz="1200" dirty="0"/>
                        <a:t>Right now, there are some security solutions in place that are producing alerts, but nobody is acting on these alerts or doing anything with them.  As Cactus Corp CISO you are worried that an ignored alert could turn out to be a ransomware attack.  This could be solved by making sure there is monitoring, prioritization, and appropriate response.  </a:t>
                      </a:r>
                    </a:p>
                  </a:txBody>
                  <a:tcPr marL="182880" marR="182880" marT="182880" marB="182880">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No Vendor Risk Assessment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At Cactus Corp, people sort of just get to buy whatever they want.  There are three different CRM (customer information) systems, and one of them is with a provider who has been breached three times.  This could be solved by working with procurement to implement a review process for new technology purchases.  </a:t>
                      </a:r>
                    </a:p>
                  </a:txBody>
                  <a:tcPr marL="274320" marR="274320" marT="274320" marB="274320">
                    <a:solidFill>
                      <a:srgbClr val="FFC000"/>
                    </a:solidFill>
                  </a:tcPr>
                </a:tc>
                <a:extLst>
                  <a:ext uri="{0D108BD9-81ED-4DB2-BD59-A6C34878D82A}">
                    <a16:rowId xmlns:a16="http://schemas.microsoft.com/office/drawing/2014/main" val="1117389409"/>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Patching and Software Update Process is Weak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Software updates are not applied in a timely manner and when they are, it is usually what is easiest to fix, not what is actually the highest priority.  Cactus Corp already owns the technology to fix this problem, but it never gets the time and attention it deserves.</a:t>
                      </a:r>
                    </a:p>
                  </a:txBody>
                  <a:tcPr marL="274320" marR="274320" marT="274320" marB="274320">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Technology Modernization Initiative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Cactus Corp has many legacy systems that cannot be patched or updated properly. These systems also hinder business productivity and make Cactus Corp less able to adapt to new opportunities.  This will be a huge and expensive undertaking.  </a:t>
                      </a:r>
                    </a:p>
                  </a:txBody>
                  <a:tcPr marL="274320" marR="274320" marT="274320" marB="274320">
                    <a:solidFill>
                      <a:srgbClr val="FFC000"/>
                    </a:solidFill>
                  </a:tcPr>
                </a:tc>
                <a:extLst>
                  <a:ext uri="{0D108BD9-81ED-4DB2-BD59-A6C34878D82A}">
                    <a16:rowId xmlns:a16="http://schemas.microsoft.com/office/drawing/2014/main" val="3587680671"/>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Implement MFA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Cactus Corp already has licensing for MFA with O365, but they have not turned it on yet.  There is also no MFA on their VPN, which caused quite a stir recently when user credentials were phished – disaster was only avoided because the user realized their mistake and called IT right away.</a:t>
                      </a:r>
                    </a:p>
                  </a:txBody>
                  <a:tcPr marL="274320" marR="274320" marT="274320" marB="274320">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Secure Software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Most of the software Cactus Corp uses could be considered off-the-shelf (or SaaS) solutions made by other companies.  However, they have a software platform called </a:t>
                      </a:r>
                      <a:r>
                        <a:rPr kumimoji="0" lang="en-US" sz="1200" b="0" i="1" u="none" strike="noStrike" kern="1200" cap="none" spc="0" normalizeH="0" baseline="0" noProof="0" dirty="0">
                          <a:ln>
                            <a:noFill/>
                          </a:ln>
                          <a:solidFill>
                            <a:prstClr val="black"/>
                          </a:solidFill>
                          <a:effectLst/>
                          <a:uLnTx/>
                          <a:uFillTx/>
                          <a:latin typeface="+mn-lt"/>
                          <a:ea typeface="+mn-ea"/>
                          <a:cs typeface="+mn-cs"/>
                        </a:rPr>
                        <a:t>Cactus Create </a:t>
                      </a:r>
                      <a:r>
                        <a:rPr kumimoji="0" lang="en-US" sz="1200" b="0" i="0" u="none" strike="noStrike" kern="1200" cap="none" spc="0" normalizeH="0" baseline="0" noProof="0" dirty="0">
                          <a:ln>
                            <a:noFill/>
                          </a:ln>
                          <a:solidFill>
                            <a:prstClr val="black"/>
                          </a:solidFill>
                          <a:effectLst/>
                          <a:uLnTx/>
                          <a:uFillTx/>
                          <a:latin typeface="+mn-lt"/>
                          <a:ea typeface="+mn-ea"/>
                          <a:cs typeface="+mn-cs"/>
                        </a:rPr>
                        <a:t>that they developed in house, which has never been scanned or tested.  There is no release pipeline, scan, change control for the app. </a:t>
                      </a:r>
                    </a:p>
                  </a:txBody>
                  <a:tcPr marL="274320" marR="274320" marT="274320" marB="274320">
                    <a:solidFill>
                      <a:srgbClr val="FFC000"/>
                    </a:solidFill>
                  </a:tcPr>
                </a:tc>
                <a:extLst>
                  <a:ext uri="{0D108BD9-81ED-4DB2-BD59-A6C34878D82A}">
                    <a16:rowId xmlns:a16="http://schemas.microsoft.com/office/drawing/2014/main" val="1789959065"/>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Roll Out Security Awareness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While Cactus Corp does some security awareness training, there is not an organized mandatory course and routing phishing tests are not conducted.  There is a project coordinator in the PMO office who really wants to get into security and is very excited about awareness, but her plate is always full with other tasks.</a:t>
                      </a:r>
                    </a:p>
                  </a:txBody>
                  <a:tcPr marL="274320" marR="274320" marT="274320" marB="274320">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Improve Administration of Domain and Hosts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Cactus Corp has an Active Directory implementation that is a mess, group policies that are default or whatever was most convenient, and no host firewalling or basic endpoint hardening practices.  BYOD is not supposed to be allowed, but people do it anyway.  </a:t>
                      </a:r>
                    </a:p>
                  </a:txBody>
                  <a:tcPr marL="274320" marR="274320" marT="274320" marB="274320">
                    <a:solidFill>
                      <a:srgbClr val="FFC000"/>
                    </a:solidFill>
                  </a:tcPr>
                </a:tc>
                <a:extLst>
                  <a:ext uri="{0D108BD9-81ED-4DB2-BD59-A6C34878D82A}">
                    <a16:rowId xmlns:a16="http://schemas.microsoft.com/office/drawing/2014/main" val="3151987537"/>
                  </a:ext>
                </a:extLst>
              </a:tr>
            </a:tbl>
          </a:graphicData>
        </a:graphic>
      </p:graphicFrame>
    </p:spTree>
    <p:extLst>
      <p:ext uri="{BB962C8B-B14F-4D97-AF65-F5344CB8AC3E}">
        <p14:creationId xmlns:p14="http://schemas.microsoft.com/office/powerpoint/2010/main" val="197169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7619327-B47A-D759-B268-30F883337EF2}"/>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7BBABBA-5D6B-E239-5F13-740BD7E4F070}"/>
              </a:ext>
            </a:extLst>
          </p:cNvPr>
          <p:cNvGraphicFramePr>
            <a:graphicFrameLocks noGrp="1"/>
          </p:cNvGraphicFramePr>
          <p:nvPr/>
        </p:nvGraphicFramePr>
        <p:xfrm>
          <a:off x="329501" y="207628"/>
          <a:ext cx="11532998" cy="6442744"/>
        </p:xfrm>
        <a:graphic>
          <a:graphicData uri="http://schemas.openxmlformats.org/drawingml/2006/table">
            <a:tbl>
              <a:tblPr firstRow="1" bandRow="1">
                <a:tableStyleId>{5940675A-B579-460E-94D1-54222C63F5DA}</a:tableStyleId>
              </a:tblPr>
              <a:tblGrid>
                <a:gridCol w="5766499">
                  <a:extLst>
                    <a:ext uri="{9D8B030D-6E8A-4147-A177-3AD203B41FA5}">
                      <a16:colId xmlns:a16="http://schemas.microsoft.com/office/drawing/2014/main" val="3925654494"/>
                    </a:ext>
                  </a:extLst>
                </a:gridCol>
                <a:gridCol w="5766499">
                  <a:extLst>
                    <a:ext uri="{9D8B030D-6E8A-4147-A177-3AD203B41FA5}">
                      <a16:colId xmlns:a16="http://schemas.microsoft.com/office/drawing/2014/main" val="3550202019"/>
                    </a:ext>
                  </a:extLst>
                </a:gridCol>
              </a:tblGrid>
              <a:tr h="1610686">
                <a:tc>
                  <a:txBody>
                    <a:bodyPr/>
                    <a:lstStyle/>
                    <a:p>
                      <a:pPr lvl="0"/>
                      <a:r>
                        <a:rPr lang="en-US" b="1" u="sng" dirty="0"/>
                        <a:t>Scenario Title</a:t>
                      </a:r>
                    </a:p>
                    <a:p>
                      <a:pPr lvl="0"/>
                      <a:endParaRPr lang="en-US" sz="700" dirty="0"/>
                    </a:p>
                    <a:p>
                      <a:pPr lvl="0"/>
                      <a:r>
                        <a:rPr lang="en-US" sz="1200" dirty="0"/>
                        <a:t>Scenario Description</a:t>
                      </a:r>
                    </a:p>
                  </a:txBody>
                  <a:tcPr marL="182880" marR="182880" marT="182880" marB="1828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extLst>
                  <a:ext uri="{0D108BD9-81ED-4DB2-BD59-A6C34878D82A}">
                    <a16:rowId xmlns:a16="http://schemas.microsoft.com/office/drawing/2014/main" val="1117389409"/>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extLst>
                  <a:ext uri="{0D108BD9-81ED-4DB2-BD59-A6C34878D82A}">
                    <a16:rowId xmlns:a16="http://schemas.microsoft.com/office/drawing/2014/main" val="3587680671"/>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extLst>
                  <a:ext uri="{0D108BD9-81ED-4DB2-BD59-A6C34878D82A}">
                    <a16:rowId xmlns:a16="http://schemas.microsoft.com/office/drawing/2014/main" val="1789959065"/>
                  </a:ext>
                </a:extLst>
              </a:tr>
              <a:tr h="161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black"/>
                          </a:solidFill>
                          <a:effectLst/>
                          <a:uLnTx/>
                          <a:uFillTx/>
                          <a:latin typeface="+mn-lt"/>
                          <a:ea typeface="+mn-ea"/>
                          <a:cs typeface="+mn-cs"/>
                        </a:rPr>
                        <a:t>Scenario Title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Scenario Description</a:t>
                      </a:r>
                    </a:p>
                    <a:p>
                      <a:endParaRPr lang="en-US" dirty="0"/>
                    </a:p>
                  </a:txBody>
                  <a:tcPr marL="274320" marR="274320" marT="274320" marB="274320"/>
                </a:tc>
                <a:extLst>
                  <a:ext uri="{0D108BD9-81ED-4DB2-BD59-A6C34878D82A}">
                    <a16:rowId xmlns:a16="http://schemas.microsoft.com/office/drawing/2014/main" val="3151987537"/>
                  </a:ext>
                </a:extLst>
              </a:tr>
            </a:tbl>
          </a:graphicData>
        </a:graphic>
      </p:graphicFrame>
    </p:spTree>
    <p:extLst>
      <p:ext uri="{BB962C8B-B14F-4D97-AF65-F5344CB8AC3E}">
        <p14:creationId xmlns:p14="http://schemas.microsoft.com/office/powerpoint/2010/main" val="391478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E01D1-3A5E-B1EE-A1C4-5E91CECC66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B17870-2944-9ED8-B9D8-2A13ED9747E1}"/>
              </a:ext>
            </a:extLst>
          </p:cNvPr>
          <p:cNvSpPr>
            <a:spLocks noGrp="1"/>
          </p:cNvSpPr>
          <p:nvPr>
            <p:ph type="ctrTitle"/>
          </p:nvPr>
        </p:nvSpPr>
        <p:spPr>
          <a:xfrm>
            <a:off x="1524000" y="2916146"/>
            <a:ext cx="9144000" cy="1025708"/>
          </a:xfrm>
        </p:spPr>
        <p:txBody>
          <a:bodyPr>
            <a:normAutofit fontScale="90000"/>
          </a:bodyPr>
          <a:lstStyle/>
          <a:p>
            <a:r>
              <a:rPr lang="en-US" dirty="0"/>
              <a:t>Solution Cards</a:t>
            </a:r>
            <a:br>
              <a:rPr lang="en-US" dirty="0"/>
            </a:br>
            <a:r>
              <a:rPr lang="en-US" dirty="0"/>
              <a:t>(Ways to Get the Job Done)</a:t>
            </a:r>
          </a:p>
        </p:txBody>
      </p:sp>
    </p:spTree>
    <p:extLst>
      <p:ext uri="{BB962C8B-B14F-4D97-AF65-F5344CB8AC3E}">
        <p14:creationId xmlns:p14="http://schemas.microsoft.com/office/powerpoint/2010/main" val="423065133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31982</TotalTime>
  <Words>1965</Words>
  <Application>Microsoft Macintosh PowerPoint</Application>
  <PresentationFormat>Widescreen</PresentationFormat>
  <Paragraphs>239</Paragraphs>
  <Slides>18</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DINOT</vt:lpstr>
      <vt:lpstr>Garamond</vt:lpstr>
      <vt:lpstr>Office Theme</vt:lpstr>
      <vt:lpstr>PowerPoint Presentation</vt:lpstr>
      <vt:lpstr>What Investment Strategies are Right for Cactus Corp?  </vt:lpstr>
      <vt:lpstr>A Prickly Situation </vt:lpstr>
      <vt:lpstr>Problem Cards (Budget Priorities)</vt:lpstr>
      <vt:lpstr>Instructions</vt:lpstr>
      <vt:lpstr>PowerPoint Presentation</vt:lpstr>
      <vt:lpstr>PowerPoint Presentation</vt:lpstr>
      <vt:lpstr>PowerPoint Presentation</vt:lpstr>
      <vt:lpstr>Solution Cards (Ways to Get the Job Done)</vt:lpstr>
      <vt:lpstr>PowerPoint Presentation</vt:lpstr>
      <vt:lpstr>Dice Roll Logic</vt:lpstr>
      <vt:lpstr>PowerPoint Presentation</vt:lpstr>
      <vt:lpstr>Creative Cards </vt:lpstr>
      <vt:lpstr>A Blank Slate</vt:lpstr>
      <vt:lpstr>PowerPoint Presentation</vt:lpstr>
      <vt:lpstr>Organizing the Output</vt:lpstr>
      <vt:lpstr>Create Your Plan!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Mike Manrod (GCE)</cp:lastModifiedBy>
  <cp:revision>165</cp:revision>
  <dcterms:created xsi:type="dcterms:W3CDTF">2017-05-10T04:33:09Z</dcterms:created>
  <dcterms:modified xsi:type="dcterms:W3CDTF">2025-02-22T23:28:40Z</dcterms:modified>
  <cp:category/>
</cp:coreProperties>
</file>