
<file path=[Content_Types].xml><?xml version="1.0" encoding="utf-8"?>
<Types xmlns="http://schemas.openxmlformats.org/package/2006/content-types">
  <Default Extension="jpeg" ContentType="image/jpeg"/>
  <Default Extension="jpg" ContentType="image/jpeg"/>
  <Default Extension="jpg!s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69" r:id="rId2"/>
    <p:sldId id="390" r:id="rId3"/>
    <p:sldId id="3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4FE7E6-58C4-4ED8-9ABD-D09DBF0E6448}" v="3" dt="2024-09-19T18:57:03.9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lison Reeves (GCE)" userId="17f2d13c-fdb5-4d97-9bdf-710c7fc77bf0" providerId="ADAL" clId="{294FE7E6-58C4-4ED8-9ABD-D09DBF0E6448}"/>
    <pc:docChg chg="addSld delSld modSld delMainMaster">
      <pc:chgData name="Allison Reeves (GCE)" userId="17f2d13c-fdb5-4d97-9bdf-710c7fc77bf0" providerId="ADAL" clId="{294FE7E6-58C4-4ED8-9ABD-D09DBF0E6448}" dt="2024-09-19T18:57:15.610" v="3" actId="2696"/>
      <pc:docMkLst>
        <pc:docMk/>
      </pc:docMkLst>
      <pc:sldChg chg="del">
        <pc:chgData name="Allison Reeves (GCE)" userId="17f2d13c-fdb5-4d97-9bdf-710c7fc77bf0" providerId="ADAL" clId="{294FE7E6-58C4-4ED8-9ABD-D09DBF0E6448}" dt="2024-09-19T18:57:15.610" v="3" actId="2696"/>
        <pc:sldMkLst>
          <pc:docMk/>
          <pc:sldMk cId="3603234023" sldId="256"/>
        </pc:sldMkLst>
      </pc:sldChg>
      <pc:sldChg chg="add">
        <pc:chgData name="Allison Reeves (GCE)" userId="17f2d13c-fdb5-4d97-9bdf-710c7fc77bf0" providerId="ADAL" clId="{294FE7E6-58C4-4ED8-9ABD-D09DBF0E6448}" dt="2024-09-19T18:56:45.296" v="0"/>
        <pc:sldMkLst>
          <pc:docMk/>
          <pc:sldMk cId="2998447646" sldId="369"/>
        </pc:sldMkLst>
      </pc:sldChg>
      <pc:sldChg chg="add">
        <pc:chgData name="Allison Reeves (GCE)" userId="17f2d13c-fdb5-4d97-9bdf-710c7fc77bf0" providerId="ADAL" clId="{294FE7E6-58C4-4ED8-9ABD-D09DBF0E6448}" dt="2024-09-19T18:56:53.359" v="1"/>
        <pc:sldMkLst>
          <pc:docMk/>
          <pc:sldMk cId="1752896175" sldId="390"/>
        </pc:sldMkLst>
      </pc:sldChg>
      <pc:sldChg chg="add">
        <pc:chgData name="Allison Reeves (GCE)" userId="17f2d13c-fdb5-4d97-9bdf-710c7fc77bf0" providerId="ADAL" clId="{294FE7E6-58C4-4ED8-9ABD-D09DBF0E6448}" dt="2024-09-19T18:57:03.966" v="2"/>
        <pc:sldMkLst>
          <pc:docMk/>
          <pc:sldMk cId="44209025" sldId="391"/>
        </pc:sldMkLst>
      </pc:sldChg>
      <pc:sldMasterChg chg="del delSldLayout">
        <pc:chgData name="Allison Reeves (GCE)" userId="17f2d13c-fdb5-4d97-9bdf-710c7fc77bf0" providerId="ADAL" clId="{294FE7E6-58C4-4ED8-9ABD-D09DBF0E6448}" dt="2024-09-19T18:57:15.610" v="3" actId="2696"/>
        <pc:sldMasterMkLst>
          <pc:docMk/>
          <pc:sldMasterMk cId="1552124417" sldId="2147483648"/>
        </pc:sldMasterMkLst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2221196211" sldId="2147483649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649518051" sldId="2147483650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2435076405" sldId="2147483651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2634308999" sldId="2147483652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3879062214" sldId="2147483653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3715492740" sldId="2147483654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3010494165" sldId="2147483655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571321969" sldId="2147483656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37195339" sldId="2147483657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3569290759" sldId="2147483658"/>
          </pc:sldLayoutMkLst>
        </pc:sldLayoutChg>
        <pc:sldLayoutChg chg="del">
          <pc:chgData name="Allison Reeves (GCE)" userId="17f2d13c-fdb5-4d97-9bdf-710c7fc77bf0" providerId="ADAL" clId="{294FE7E6-58C4-4ED8-9ABD-D09DBF0E6448}" dt="2024-09-19T18:57:15.610" v="3" actId="2696"/>
          <pc:sldLayoutMkLst>
            <pc:docMk/>
            <pc:sldMasterMk cId="1552124417" sldId="2147483648"/>
            <pc:sldLayoutMk cId="350589151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4F2542-A15D-4718-A678-C5A04DB3B2EA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6DB9B-B96E-4107-8DA6-735BEAF08E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850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BB3DFB1-1EC2-438B-8753-F2E7F7D3CA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600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34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06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2857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4876800" y="6553635"/>
            <a:ext cx="3800390" cy="301752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0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 hasCustomPrompt="1"/>
          </p:nvPr>
        </p:nvSpPr>
        <p:spPr>
          <a:xfrm>
            <a:off x="3543483" y="2609836"/>
            <a:ext cx="5806501" cy="968848"/>
          </a:xfrm>
          <a:prstGeom prst="rect">
            <a:avLst/>
          </a:prstGeom>
        </p:spPr>
        <p:txBody>
          <a:bodyPr lIns="121899" tIns="81240" rIns="162482" bIns="81240">
            <a:noAutofit/>
          </a:bodyPr>
          <a:lstStyle>
            <a:lvl1pPr marL="0" indent="0">
              <a:buFont typeface="Arial" panose="020B0604020202020204" pitchFamily="34" charset="0"/>
              <a:buNone/>
              <a:defRPr sz="3200" b="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 marL="541687" indent="0">
              <a:buNone/>
              <a:defRPr/>
            </a:lvl2pPr>
            <a:lvl3pPr marL="759622" indent="0">
              <a:buNone/>
              <a:defRPr/>
            </a:lvl3pPr>
            <a:lvl4pPr marL="918321" indent="0">
              <a:buNone/>
              <a:defRPr/>
            </a:lvl4pPr>
            <a:lvl5pPr marL="1068552" indent="0">
              <a:buNone/>
              <a:defRPr/>
            </a:lvl5pPr>
          </a:lstStyle>
          <a:p>
            <a:pPr lvl="0"/>
            <a:r>
              <a:rPr lang="en-GB" dirty="0"/>
              <a:t>Presentation Subtitle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69662" y="5114996"/>
            <a:ext cx="5806501" cy="692595"/>
          </a:xfrm>
          <a:prstGeom prst="rect">
            <a:avLst/>
          </a:prstGeom>
        </p:spPr>
        <p:txBody>
          <a:bodyPr lIns="162482" tIns="81240" rIns="162482" bIns="81240" anchor="t" anchorCtr="0">
            <a:noAutofit/>
          </a:bodyPr>
          <a:lstStyle>
            <a:lvl1pPr marL="0" indent="0" algn="l">
              <a:lnSpc>
                <a:spcPts val="2666"/>
              </a:lnSpc>
              <a:spcBef>
                <a:spcPts val="0"/>
              </a:spcBef>
              <a:buNone/>
              <a:defRPr sz="2100" b="0" i="0">
                <a:solidFill>
                  <a:schemeClr val="tx1">
                    <a:lumMod val="50000"/>
                  </a:schemeClr>
                </a:solidFill>
                <a:latin typeface="+mn-lt"/>
                <a:cs typeface="Arial" panose="020B0604020202020204" pitchFamily="34" charset="0"/>
              </a:defRPr>
            </a:lvl1pPr>
            <a:lvl2pPr marL="609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0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8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1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5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9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Speaker Name  | Speaker Title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543483" y="832880"/>
            <a:ext cx="5806501" cy="1071215"/>
          </a:xfrm>
          <a:prstGeom prst="rect">
            <a:avLst/>
          </a:prstGeom>
          <a:effectLst/>
        </p:spPr>
        <p:txBody>
          <a:bodyPr>
            <a:noAutofit/>
          </a:bodyPr>
          <a:lstStyle>
            <a:lvl1pPr marL="0" indent="0">
              <a:lnSpc>
                <a:spcPts val="4000"/>
              </a:lnSpc>
              <a:spcBef>
                <a:spcPts val="0"/>
              </a:spcBef>
              <a:buFontTx/>
              <a:buNone/>
              <a:defRPr sz="4000" b="1" cap="all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</a:lstStyle>
          <a:p>
            <a:pPr>
              <a:buClrTx/>
              <a:buSzTx/>
            </a:pPr>
            <a:r>
              <a:rPr lang="en-US" kern="0" dirty="0"/>
              <a:t>PRESENTATION TITLE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0" y="1436038"/>
            <a:ext cx="4295839" cy="279229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 flipV="1">
            <a:off x="4295839" y="2790758"/>
            <a:ext cx="7896161" cy="1437575"/>
          </a:xfrm>
          <a:prstGeom prst="line">
            <a:avLst/>
          </a:prstGeom>
          <a:ln w="2857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093140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gu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7"/>
          <p:cNvSpPr>
            <a:spLocks noGrp="1"/>
          </p:cNvSpPr>
          <p:nvPr userDrawn="1">
            <p:ph type="body" sz="quarter" idx="12"/>
          </p:nvPr>
        </p:nvSpPr>
        <p:spPr bwMode="white">
          <a:xfrm>
            <a:off x="614479" y="2171236"/>
            <a:ext cx="9684860" cy="3027783"/>
          </a:xfrm>
          <a:prstGeom prst="rect">
            <a:avLst/>
          </a:prstGeom>
        </p:spPr>
        <p:txBody>
          <a:bodyPr wrap="square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0" cap="all" baseline="0">
                <a:solidFill>
                  <a:srgbClr val="002060"/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6" hasCustomPrompt="1"/>
          </p:nvPr>
        </p:nvSpPr>
        <p:spPr bwMode="white">
          <a:xfrm>
            <a:off x="614479" y="1306288"/>
            <a:ext cx="9684860" cy="891075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7000" b="1" baseline="0">
                <a:solidFill>
                  <a:schemeClr val="tx1">
                    <a:lumMod val="50000"/>
                  </a:schemeClr>
                </a:solidFill>
              </a:defRPr>
            </a:lvl1pPr>
            <a:lvl5pPr marL="1371360" indent="0">
              <a:buNone/>
              <a:defRPr/>
            </a:lvl5pPr>
          </a:lstStyle>
          <a:p>
            <a:pPr lvl="0"/>
            <a:r>
              <a:rPr lang="en-US" dirty="0"/>
              <a:t>Edit #</a:t>
            </a:r>
          </a:p>
        </p:txBody>
      </p:sp>
    </p:spTree>
    <p:extLst>
      <p:ext uri="{BB962C8B-B14F-4D97-AF65-F5344CB8AC3E}">
        <p14:creationId xmlns:p14="http://schemas.microsoft.com/office/powerpoint/2010/main" val="293619606"/>
      </p:ext>
    </p:extLst>
  </p:cSld>
  <p:clrMapOvr>
    <a:masterClrMapping/>
  </p:clrMapOvr>
  <p:transition>
    <p:fade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48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745" y="398"/>
            <a:ext cx="12282818" cy="68576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49000"/>
                </a:schemeClr>
              </a:gs>
              <a:gs pos="74000">
                <a:schemeClr val="accent1">
                  <a:lumMod val="45000"/>
                  <a:lumOff val="55000"/>
                  <a:alpha val="57000"/>
                </a:schemeClr>
              </a:gs>
              <a:gs pos="83000">
                <a:schemeClr val="accent1">
                  <a:lumMod val="45000"/>
                  <a:lumOff val="55000"/>
                  <a:alpha val="30000"/>
                </a:schemeClr>
              </a:gs>
              <a:gs pos="100000">
                <a:schemeClr val="accent1">
                  <a:lumMod val="30000"/>
                  <a:lumOff val="70000"/>
                  <a:alpha val="35000"/>
                </a:schemeClr>
              </a:gs>
            </a:gsLst>
            <a:lin ang="5400000" scaled="1"/>
          </a:gra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50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25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63" y="-156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06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0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491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5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BC748-7423-4B8F-8513-C36AB923CCE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C79B9-00C3-4BB8-8DA9-8BA2C589BE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utoShape 2" descr="Image result for background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255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2060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shocked-upset-person-shock-people-2681488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447533" TargetMode="External"/><Relationship Id="rId2" Type="http://schemas.openxmlformats.org/officeDocument/2006/relationships/image" Target="../media/image3.jpg!s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40C5-715E-4661-B7FC-5611992CD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9144000" cy="1025708"/>
          </a:xfrm>
        </p:spPr>
        <p:txBody>
          <a:bodyPr>
            <a:normAutofit fontScale="90000"/>
          </a:bodyPr>
          <a:lstStyle/>
          <a:p>
            <a:r>
              <a:rPr lang="en-US" dirty="0"/>
              <a:t>Week One Exercise:</a:t>
            </a:r>
            <a:br>
              <a:rPr lang="en-US" dirty="0"/>
            </a:br>
            <a:br>
              <a:rPr lang="en-US" sz="2200" dirty="0"/>
            </a:br>
            <a:r>
              <a:rPr lang="en-US" sz="4400" spc="600" dirty="0"/>
              <a:t>A Tale of Two Researchers  </a:t>
            </a:r>
            <a:endParaRPr lang="en-US" spc="600" dirty="0"/>
          </a:p>
        </p:txBody>
      </p:sp>
    </p:spTree>
    <p:extLst>
      <p:ext uri="{BB962C8B-B14F-4D97-AF65-F5344CB8AC3E}">
        <p14:creationId xmlns:p14="http://schemas.microsoft.com/office/powerpoint/2010/main" val="2998447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5E1D13B-3A3C-462E-A6FF-A3D5A3881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B82AB0A7-5ADB-43AA-A85D-9EB9D8BC0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4214" y="900814"/>
            <a:ext cx="759618" cy="5710965"/>
          </a:xfrm>
          <a:custGeom>
            <a:avLst/>
            <a:gdLst>
              <a:gd name="T0" fmla="*/ 414 w 414"/>
              <a:gd name="T1" fmla="*/ 2447 h 2447"/>
              <a:gd name="T2" fmla="*/ 0 w 414"/>
              <a:gd name="T3" fmla="*/ 2247 h 2447"/>
              <a:gd name="T4" fmla="*/ 0 w 414"/>
              <a:gd name="T5" fmla="*/ 0 h 2447"/>
              <a:gd name="T6" fmla="*/ 414 w 414"/>
              <a:gd name="T7" fmla="*/ 200 h 2447"/>
              <a:gd name="T8" fmla="*/ 414 w 414"/>
              <a:gd name="T9" fmla="*/ 2447 h 2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2447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94214E17-97F3-4B04-AAE9-03BA148AE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792875" y="633165"/>
            <a:ext cx="482654" cy="5521414"/>
          </a:xfrm>
          <a:custGeom>
            <a:avLst/>
            <a:gdLst>
              <a:gd name="T0" fmla="*/ 209 w 209"/>
              <a:gd name="T1" fmla="*/ 2246 h 2358"/>
              <a:gd name="T2" fmla="*/ 0 w 209"/>
              <a:gd name="T3" fmla="*/ 2358 h 2358"/>
              <a:gd name="T4" fmla="*/ 0 w 209"/>
              <a:gd name="T5" fmla="*/ 111 h 2358"/>
              <a:gd name="T6" fmla="*/ 209 w 209"/>
              <a:gd name="T7" fmla="*/ 0 h 2358"/>
              <a:gd name="T8" fmla="*/ 209 w 209"/>
              <a:gd name="T9" fmla="*/ 2246 h 2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9" h="2358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EC9D92EA-1FC7-47BC-8749-59CAF27E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-1" y="634080"/>
            <a:ext cx="7275530" cy="5251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FB67E-3EDD-F6D8-DA31-37AA48666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201" y="951273"/>
            <a:ext cx="6149595" cy="1190546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Initial Brainstorm: What are the Boundaries?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AC670-0076-595B-DFA8-A4BA7F94D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094" y="2232591"/>
            <a:ext cx="6149595" cy="3301517"/>
          </a:xfrm>
        </p:spPr>
        <p:txBody>
          <a:bodyPr anchor="t">
            <a:normAutofit/>
          </a:bodyPr>
          <a:lstStyle/>
          <a:p>
            <a:r>
              <a:rPr lang="en-US" sz="2200">
                <a:solidFill>
                  <a:srgbClr val="FEFFFF"/>
                </a:solidFill>
              </a:rPr>
              <a:t>What are the boundaries for the following topics:</a:t>
            </a:r>
          </a:p>
          <a:p>
            <a:pPr lvl="1"/>
            <a:r>
              <a:rPr lang="en-US" sz="2200">
                <a:solidFill>
                  <a:srgbClr val="FEFFFF"/>
                </a:solidFill>
              </a:rPr>
              <a:t>OSINT and passive searching?  </a:t>
            </a:r>
          </a:p>
          <a:p>
            <a:pPr lvl="1"/>
            <a:r>
              <a:rPr lang="en-US" sz="2200">
                <a:solidFill>
                  <a:srgbClr val="FEFFFF"/>
                </a:solidFill>
              </a:rPr>
              <a:t>Scanning? </a:t>
            </a:r>
          </a:p>
          <a:p>
            <a:pPr lvl="1"/>
            <a:r>
              <a:rPr lang="en-US" sz="2200">
                <a:solidFill>
                  <a:srgbClr val="FEFFFF"/>
                </a:solidFill>
              </a:rPr>
              <a:t>Exploitation?</a:t>
            </a:r>
          </a:p>
          <a:p>
            <a:pPr lvl="1"/>
            <a:r>
              <a:rPr lang="en-US" sz="2200">
                <a:solidFill>
                  <a:srgbClr val="FEFFFF"/>
                </a:solidFill>
              </a:rPr>
              <a:t>Data egress?  </a:t>
            </a:r>
          </a:p>
          <a:p>
            <a:pPr lvl="1"/>
            <a:r>
              <a:rPr lang="en-US" sz="2200">
                <a:solidFill>
                  <a:srgbClr val="FEFFFF"/>
                </a:solidFill>
              </a:rPr>
              <a:t>Dumpster diving?  </a:t>
            </a:r>
          </a:p>
          <a:p>
            <a:pPr lvl="1"/>
            <a:r>
              <a:rPr lang="en-US" sz="2200">
                <a:solidFill>
                  <a:srgbClr val="FEFFFF"/>
                </a:solidFill>
              </a:rPr>
              <a:t>Phishing?</a:t>
            </a:r>
          </a:p>
          <a:p>
            <a:pPr lvl="1"/>
            <a:r>
              <a:rPr lang="en-US" sz="2200">
                <a:solidFill>
                  <a:srgbClr val="FEFFFF"/>
                </a:solidFill>
              </a:rPr>
              <a:t>Malware analysis, development, and testing?  </a:t>
            </a:r>
          </a:p>
        </p:txBody>
      </p:sp>
      <p:pic>
        <p:nvPicPr>
          <p:cNvPr id="5" name="Picture 4" descr="A person with the hands up&#10;&#10;Description automatically generated with low confidence">
            <a:extLst>
              <a:ext uri="{FF2B5EF4-FFF2-40B4-BE49-F238E27FC236}">
                <a16:creationId xmlns:a16="http://schemas.microsoft.com/office/drawing/2014/main" id="{C1A1C5A4-88E3-6F06-EAF6-B716E95DC9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3812" r="17312" b="-1"/>
          <a:stretch/>
        </p:blipFill>
        <p:spPr>
          <a:xfrm>
            <a:off x="7554137" y="1353980"/>
            <a:ext cx="4637558" cy="525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89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6F400F-DF28-43BC-8D8E-4929793B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10E05-AE90-08A9-A89C-DC38B288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837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 Tale of Two Researchers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37D7C-24B0-0093-01EC-4AF2B43AF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Bob</a:t>
            </a:r>
          </a:p>
          <a:p>
            <a:r>
              <a:rPr lang="en-US" sz="1900"/>
              <a:t>A new intern who really wants to prove what he can do… he works in a support role, but he really wants to be a full time penetration tester. </a:t>
            </a:r>
          </a:p>
          <a:p>
            <a:r>
              <a:rPr lang="en-US" sz="1900"/>
              <a:t>He does not really have permission to do security testing, but he has been studying security in school and has some ideas.  </a:t>
            </a:r>
          </a:p>
          <a:p>
            <a:r>
              <a:rPr lang="en-US" sz="1900"/>
              <a:t>He finds what he things could be a security flaw with some software he is using and begins to daydream about the opportunities it may represent. </a:t>
            </a:r>
          </a:p>
          <a:p>
            <a:r>
              <a:rPr lang="en-US" sz="1900"/>
              <a:t>What should he do?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AC479-D616-E38D-72CC-660367A2B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6020" y="2177456"/>
            <a:ext cx="5097780" cy="37957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Sally </a:t>
            </a:r>
          </a:p>
          <a:p>
            <a:r>
              <a:rPr lang="en-US" sz="1900"/>
              <a:t>As an experienced security researcher, she was put off by the marketing brochures of a product and is determined to find a security flaw in the security product ZeroWidget.  </a:t>
            </a:r>
          </a:p>
          <a:p>
            <a:r>
              <a:rPr lang="en-US" sz="1900"/>
              <a:t>In the sales meeting, the engineers at ZeroWidget seemed shallow and ingenuine and the marketing claims seemed impossible. </a:t>
            </a:r>
          </a:p>
          <a:p>
            <a:r>
              <a:rPr lang="en-US" sz="1900"/>
              <a:t>Sally wants to expose the flaws in ZeroWidget, to help prevent her company and others from making a mistake.  </a:t>
            </a:r>
          </a:p>
          <a:p>
            <a:r>
              <a:rPr lang="en-US" sz="1900"/>
              <a:t>What should she do?  </a:t>
            </a:r>
          </a:p>
          <a:p>
            <a:endParaRPr lang="en-US" sz="1900"/>
          </a:p>
        </p:txBody>
      </p:sp>
      <p:pic>
        <p:nvPicPr>
          <p:cNvPr id="7" name="Picture 6" descr="A few business people having a discussion&#10;&#10;Description automatically generated with medium confidence">
            <a:extLst>
              <a:ext uri="{FF2B5EF4-FFF2-40B4-BE49-F238E27FC236}">
                <a16:creationId xmlns:a16="http://schemas.microsoft.com/office/drawing/2014/main" id="{F1B9E176-54CE-4463-3640-3F4604770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35045" y="668377"/>
            <a:ext cx="2549393" cy="17062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420902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226</Words>
  <Application>Microsoft Macintosh PowerPoint</Application>
  <PresentationFormat>Widescreen</PresentationFormat>
  <Paragraphs>22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1_Office Theme</vt:lpstr>
      <vt:lpstr>Week One Exercise:  A Tale of Two Researchers  </vt:lpstr>
      <vt:lpstr>Initial Brainstorm: What are the Boundaries?  </vt:lpstr>
      <vt:lpstr>A Tale of Two Researchers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Mike Manrod (GCE)</cp:lastModifiedBy>
  <cp:revision>2</cp:revision>
  <dcterms:created xsi:type="dcterms:W3CDTF">2024-09-19T18:56:05Z</dcterms:created>
  <dcterms:modified xsi:type="dcterms:W3CDTF">2025-05-11T21:05:59Z</dcterms:modified>
  <cp:category/>
</cp:coreProperties>
</file>