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572" r:id="rId2"/>
    <p:sldId id="273" r:id="rId3"/>
    <p:sldId id="274" r:id="rId4"/>
    <p:sldId id="31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C2AC5-47DA-4F37-AF71-51774242998C}" v="4" dt="2024-09-20T23:40:30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eeves (GCE)" userId="17f2d13c-fdb5-4d97-9bdf-710c7fc77bf0" providerId="ADAL" clId="{460C2AC5-47DA-4F37-AF71-51774242998C}"/>
    <pc:docChg chg="addSld delSld modSld delMainMaster">
      <pc:chgData name="Allison Reeves (GCE)" userId="17f2d13c-fdb5-4d97-9bdf-710c7fc77bf0" providerId="ADAL" clId="{460C2AC5-47DA-4F37-AF71-51774242998C}" dt="2024-09-20T23:40:39.207" v="4" actId="2696"/>
      <pc:docMkLst>
        <pc:docMk/>
      </pc:docMkLst>
      <pc:sldChg chg="del">
        <pc:chgData name="Allison Reeves (GCE)" userId="17f2d13c-fdb5-4d97-9bdf-710c7fc77bf0" providerId="ADAL" clId="{460C2AC5-47DA-4F37-AF71-51774242998C}" dt="2024-09-20T23:40:39.207" v="4" actId="2696"/>
        <pc:sldMkLst>
          <pc:docMk/>
          <pc:sldMk cId="1730920309" sldId="256"/>
        </pc:sldMkLst>
      </pc:sldChg>
      <pc:sldChg chg="add">
        <pc:chgData name="Allison Reeves (GCE)" userId="17f2d13c-fdb5-4d97-9bdf-710c7fc77bf0" providerId="ADAL" clId="{460C2AC5-47DA-4F37-AF71-51774242998C}" dt="2024-09-20T23:40:11.033" v="1"/>
        <pc:sldMkLst>
          <pc:docMk/>
          <pc:sldMk cId="4180649962" sldId="273"/>
        </pc:sldMkLst>
      </pc:sldChg>
      <pc:sldChg chg="add">
        <pc:chgData name="Allison Reeves (GCE)" userId="17f2d13c-fdb5-4d97-9bdf-710c7fc77bf0" providerId="ADAL" clId="{460C2AC5-47DA-4F37-AF71-51774242998C}" dt="2024-09-20T23:40:18.233" v="2"/>
        <pc:sldMkLst>
          <pc:docMk/>
          <pc:sldMk cId="965681411" sldId="274"/>
        </pc:sldMkLst>
      </pc:sldChg>
      <pc:sldChg chg="add">
        <pc:chgData name="Allison Reeves (GCE)" userId="17f2d13c-fdb5-4d97-9bdf-710c7fc77bf0" providerId="ADAL" clId="{460C2AC5-47DA-4F37-AF71-51774242998C}" dt="2024-09-20T23:40:30.098" v="3"/>
        <pc:sldMkLst>
          <pc:docMk/>
          <pc:sldMk cId="969047380" sldId="319"/>
        </pc:sldMkLst>
      </pc:sldChg>
      <pc:sldChg chg="add">
        <pc:chgData name="Allison Reeves (GCE)" userId="17f2d13c-fdb5-4d97-9bdf-710c7fc77bf0" providerId="ADAL" clId="{460C2AC5-47DA-4F37-AF71-51774242998C}" dt="2024-09-20T23:40:03.440" v="0"/>
        <pc:sldMkLst>
          <pc:docMk/>
          <pc:sldMk cId="2840656723" sldId="572"/>
        </pc:sldMkLst>
      </pc:sldChg>
      <pc:sldMasterChg chg="del delSldLayout">
        <pc:chgData name="Allison Reeves (GCE)" userId="17f2d13c-fdb5-4d97-9bdf-710c7fc77bf0" providerId="ADAL" clId="{460C2AC5-47DA-4F37-AF71-51774242998C}" dt="2024-09-20T23:40:39.207" v="4" actId="2696"/>
        <pc:sldMasterMkLst>
          <pc:docMk/>
          <pc:sldMasterMk cId="3767138067" sldId="2147483648"/>
        </pc:sldMasterMkLst>
        <pc:sldLayoutChg chg="del">
          <pc:chgData name="Allison Reeves (GCE)" userId="17f2d13c-fdb5-4d97-9bdf-710c7fc77bf0" providerId="ADAL" clId="{460C2AC5-47DA-4F37-AF71-51774242998C}" dt="2024-09-20T23:40:39.207" v="4" actId="2696"/>
          <pc:sldLayoutMkLst>
            <pc:docMk/>
            <pc:sldMasterMk cId="3767138067" sldId="2147483648"/>
            <pc:sldLayoutMk cId="200107540" sldId="2147483649"/>
          </pc:sldLayoutMkLst>
        </pc:sldLayoutChg>
        <pc:sldLayoutChg chg="del">
          <pc:chgData name="Allison Reeves (GCE)" userId="17f2d13c-fdb5-4d97-9bdf-710c7fc77bf0" providerId="ADAL" clId="{460C2AC5-47DA-4F37-AF71-51774242998C}" dt="2024-09-20T23:40:39.207" v="4" actId="2696"/>
          <pc:sldLayoutMkLst>
            <pc:docMk/>
            <pc:sldMasterMk cId="3767138067" sldId="2147483648"/>
            <pc:sldLayoutMk cId="3328129704" sldId="2147483650"/>
          </pc:sldLayoutMkLst>
        </pc:sldLayoutChg>
        <pc:sldLayoutChg chg="del">
          <pc:chgData name="Allison Reeves (GCE)" userId="17f2d13c-fdb5-4d97-9bdf-710c7fc77bf0" providerId="ADAL" clId="{460C2AC5-47DA-4F37-AF71-51774242998C}" dt="2024-09-20T23:40:39.207" v="4" actId="2696"/>
          <pc:sldLayoutMkLst>
            <pc:docMk/>
            <pc:sldMasterMk cId="3767138067" sldId="2147483648"/>
            <pc:sldLayoutMk cId="3567564043" sldId="2147483651"/>
          </pc:sldLayoutMkLst>
        </pc:sldLayoutChg>
        <pc:sldLayoutChg chg="del">
          <pc:chgData name="Allison Reeves (GCE)" userId="17f2d13c-fdb5-4d97-9bdf-710c7fc77bf0" providerId="ADAL" clId="{460C2AC5-47DA-4F37-AF71-51774242998C}" dt="2024-09-20T23:40:39.207" v="4" actId="2696"/>
          <pc:sldLayoutMkLst>
            <pc:docMk/>
            <pc:sldMasterMk cId="3767138067" sldId="2147483648"/>
            <pc:sldLayoutMk cId="3734570123" sldId="2147483652"/>
          </pc:sldLayoutMkLst>
        </pc:sldLayoutChg>
        <pc:sldLayoutChg chg="del">
          <pc:chgData name="Allison Reeves (GCE)" userId="17f2d13c-fdb5-4d97-9bdf-710c7fc77bf0" providerId="ADAL" clId="{460C2AC5-47DA-4F37-AF71-51774242998C}" dt="2024-09-20T23:40:39.207" v="4" actId="2696"/>
          <pc:sldLayoutMkLst>
            <pc:docMk/>
            <pc:sldMasterMk cId="3767138067" sldId="2147483648"/>
            <pc:sldLayoutMk cId="1096638145" sldId="2147483653"/>
          </pc:sldLayoutMkLst>
        </pc:sldLayoutChg>
        <pc:sldLayoutChg chg="del">
          <pc:chgData name="Allison Reeves (GCE)" userId="17f2d13c-fdb5-4d97-9bdf-710c7fc77bf0" providerId="ADAL" clId="{460C2AC5-47DA-4F37-AF71-51774242998C}" dt="2024-09-20T23:40:39.207" v="4" actId="2696"/>
          <pc:sldLayoutMkLst>
            <pc:docMk/>
            <pc:sldMasterMk cId="3767138067" sldId="2147483648"/>
            <pc:sldLayoutMk cId="374642141" sldId="2147483654"/>
          </pc:sldLayoutMkLst>
        </pc:sldLayoutChg>
        <pc:sldLayoutChg chg="del">
          <pc:chgData name="Allison Reeves (GCE)" userId="17f2d13c-fdb5-4d97-9bdf-710c7fc77bf0" providerId="ADAL" clId="{460C2AC5-47DA-4F37-AF71-51774242998C}" dt="2024-09-20T23:40:39.207" v="4" actId="2696"/>
          <pc:sldLayoutMkLst>
            <pc:docMk/>
            <pc:sldMasterMk cId="3767138067" sldId="2147483648"/>
            <pc:sldLayoutMk cId="1487117798" sldId="2147483655"/>
          </pc:sldLayoutMkLst>
        </pc:sldLayoutChg>
        <pc:sldLayoutChg chg="del">
          <pc:chgData name="Allison Reeves (GCE)" userId="17f2d13c-fdb5-4d97-9bdf-710c7fc77bf0" providerId="ADAL" clId="{460C2AC5-47DA-4F37-AF71-51774242998C}" dt="2024-09-20T23:40:39.207" v="4" actId="2696"/>
          <pc:sldLayoutMkLst>
            <pc:docMk/>
            <pc:sldMasterMk cId="3767138067" sldId="2147483648"/>
            <pc:sldLayoutMk cId="3281203310" sldId="2147483656"/>
          </pc:sldLayoutMkLst>
        </pc:sldLayoutChg>
        <pc:sldLayoutChg chg="del">
          <pc:chgData name="Allison Reeves (GCE)" userId="17f2d13c-fdb5-4d97-9bdf-710c7fc77bf0" providerId="ADAL" clId="{460C2AC5-47DA-4F37-AF71-51774242998C}" dt="2024-09-20T23:40:39.207" v="4" actId="2696"/>
          <pc:sldLayoutMkLst>
            <pc:docMk/>
            <pc:sldMasterMk cId="3767138067" sldId="2147483648"/>
            <pc:sldLayoutMk cId="3553870595" sldId="2147483657"/>
          </pc:sldLayoutMkLst>
        </pc:sldLayoutChg>
        <pc:sldLayoutChg chg="del">
          <pc:chgData name="Allison Reeves (GCE)" userId="17f2d13c-fdb5-4d97-9bdf-710c7fc77bf0" providerId="ADAL" clId="{460C2AC5-47DA-4F37-AF71-51774242998C}" dt="2024-09-20T23:40:39.207" v="4" actId="2696"/>
          <pc:sldLayoutMkLst>
            <pc:docMk/>
            <pc:sldMasterMk cId="3767138067" sldId="2147483648"/>
            <pc:sldLayoutMk cId="2661410761" sldId="2147483658"/>
          </pc:sldLayoutMkLst>
        </pc:sldLayoutChg>
        <pc:sldLayoutChg chg="del">
          <pc:chgData name="Allison Reeves (GCE)" userId="17f2d13c-fdb5-4d97-9bdf-710c7fc77bf0" providerId="ADAL" clId="{460C2AC5-47DA-4F37-AF71-51774242998C}" dt="2024-09-20T23:40:39.207" v="4" actId="2696"/>
          <pc:sldLayoutMkLst>
            <pc:docMk/>
            <pc:sldMasterMk cId="3767138067" sldId="2147483648"/>
            <pc:sldLayoutMk cId="2368820141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C4C1B-D995-4E93-B81C-77013D26E7AA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CACB4-7CE9-4B7E-AB2A-385218AA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5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arpersonreadingthis.blogspot.com/2013/12/?m=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/3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 tooltip="https://dearpersonreadingthis.blogspot.com/2013/12/?m=0"/>
              </a:rPr>
              <a:t>This Photo</a:t>
            </a:r>
            <a:r>
              <a:rPr lang="en-US" sz="1200" dirty="0"/>
              <a:t> by Unknown Author is licensed under </a:t>
            </a:r>
            <a:r>
              <a:rPr lang="en-US" sz="1200" dirty="0">
                <a:hlinkClick r:id="rId4" tooltip="https://creativecommons.org/licenses/by/3.0/"/>
              </a:rPr>
              <a:t>CC BY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21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7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0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76800" y="6553635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43483" y="2609836"/>
            <a:ext cx="5806501" cy="968848"/>
          </a:xfrm>
          <a:prstGeom prst="rect">
            <a:avLst/>
          </a:prstGeom>
        </p:spPr>
        <p:txBody>
          <a:bodyPr lIns="121899" tIns="81240" rIns="162482" bIns="8124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662" y="5114996"/>
            <a:ext cx="5806501" cy="692595"/>
          </a:xfrm>
          <a:prstGeom prst="rect">
            <a:avLst/>
          </a:prstGeom>
        </p:spPr>
        <p:txBody>
          <a:bodyPr lIns="162482" tIns="81240" rIns="162482" bIns="8124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100" b="0" i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43483" y="832880"/>
            <a:ext cx="5806501" cy="1071215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buClrTx/>
              <a:buSzTx/>
            </a:pPr>
            <a:r>
              <a:rPr lang="en-US" kern="0" dirty="0"/>
              <a:t>PRESENTATION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1436038"/>
            <a:ext cx="4295839" cy="27922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4295839" y="2790758"/>
            <a:ext cx="7896161" cy="143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226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2110163157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4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1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8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7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3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344387" y="2791425"/>
            <a:ext cx="9503226" cy="127515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dirty="0"/>
              <a:t>Defensive Layers </a:t>
            </a:r>
          </a:p>
          <a:p>
            <a:pPr algn="ctr">
              <a:lnSpc>
                <a:spcPct val="150000"/>
              </a:lnSpc>
            </a:pPr>
            <a:endParaRPr lang="en-US" sz="4800" dirty="0"/>
          </a:p>
          <a:p>
            <a:pPr algn="ctr">
              <a:lnSpc>
                <a:spcPct val="150000"/>
              </a:lnSpc>
            </a:pP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876800" y="6556248"/>
            <a:ext cx="3800390" cy="30175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6567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rved Down Arrow 12"/>
          <p:cNvSpPr/>
          <p:nvPr/>
        </p:nvSpPr>
        <p:spPr bwMode="auto">
          <a:xfrm flipV="1">
            <a:off x="2990871" y="4914522"/>
            <a:ext cx="5722882" cy="1534939"/>
          </a:xfrm>
          <a:prstGeom prst="curvedDownArrow">
            <a:avLst>
              <a:gd name="adj1" fmla="val 25001"/>
              <a:gd name="adj2" fmla="val 56212"/>
              <a:gd name="adj3" fmla="val 25000"/>
            </a:avLst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rved Down Arrow 10"/>
          <p:cNvSpPr/>
          <p:nvPr/>
        </p:nvSpPr>
        <p:spPr bwMode="auto">
          <a:xfrm>
            <a:off x="2990871" y="983225"/>
            <a:ext cx="5722882" cy="1534939"/>
          </a:xfrm>
          <a:prstGeom prst="curvedDownArrow">
            <a:avLst>
              <a:gd name="adj1" fmla="val 25001"/>
              <a:gd name="adj2" fmla="val 56212"/>
              <a:gd name="adj3" fmla="val 25000"/>
            </a:avLst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0" t="14483" r="27994"/>
          <a:stretch/>
        </p:blipFill>
        <p:spPr bwMode="auto">
          <a:xfrm>
            <a:off x="9649840" y="3375184"/>
            <a:ext cx="1623848" cy="2688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Old Model (lower maturity level)</a:t>
            </a:r>
          </a:p>
        </p:txBody>
      </p:sp>
      <p:sp>
        <p:nvSpPr>
          <p:cNvPr id="3" name="Moon 2"/>
          <p:cNvSpPr/>
          <p:nvPr/>
        </p:nvSpPr>
        <p:spPr bwMode="auto">
          <a:xfrm>
            <a:off x="3871862" y="1793401"/>
            <a:ext cx="859238" cy="3845879"/>
          </a:xfrm>
          <a:prstGeom prst="moon">
            <a:avLst>
              <a:gd name="adj" fmla="val 33487"/>
            </a:avLst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oon 4"/>
          <p:cNvSpPr>
            <a:spLocks noChangeAspect="1"/>
          </p:cNvSpPr>
          <p:nvPr/>
        </p:nvSpPr>
        <p:spPr bwMode="auto">
          <a:xfrm>
            <a:off x="2628350" y="1369483"/>
            <a:ext cx="1602161" cy="4693721"/>
          </a:xfrm>
          <a:prstGeom prst="moon">
            <a:avLst>
              <a:gd name="adj" fmla="val 32961"/>
            </a:avLst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E45785"/>
              </a:buClr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Moon 5"/>
          <p:cNvSpPr/>
          <p:nvPr/>
        </p:nvSpPr>
        <p:spPr bwMode="auto">
          <a:xfrm>
            <a:off x="6686663" y="2299416"/>
            <a:ext cx="617499" cy="2833851"/>
          </a:xfrm>
          <a:prstGeom prst="moon">
            <a:avLst>
              <a:gd name="adj" fmla="val 29575"/>
            </a:avLst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oon 6"/>
          <p:cNvSpPr/>
          <p:nvPr/>
        </p:nvSpPr>
        <p:spPr bwMode="auto">
          <a:xfrm>
            <a:off x="5424025" y="2045197"/>
            <a:ext cx="667383" cy="3342291"/>
          </a:xfrm>
          <a:prstGeom prst="moon">
            <a:avLst>
              <a:gd name="adj" fmla="val 35826"/>
            </a:avLst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E45785"/>
              </a:buClr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Moon 7"/>
          <p:cNvSpPr/>
          <p:nvPr/>
        </p:nvSpPr>
        <p:spPr bwMode="auto">
          <a:xfrm>
            <a:off x="7832973" y="2518163"/>
            <a:ext cx="471600" cy="2396358"/>
          </a:xfrm>
          <a:prstGeom prst="moon">
            <a:avLst>
              <a:gd name="adj" fmla="val 29942"/>
            </a:avLst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E45785"/>
              </a:buClr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403" y="3106702"/>
            <a:ext cx="1273108" cy="12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 bwMode="auto">
          <a:xfrm rot="16200000">
            <a:off x="2498118" y="3461252"/>
            <a:ext cx="2136543" cy="510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FW</a:t>
            </a:r>
          </a:p>
        </p:txBody>
      </p:sp>
      <p:sp>
        <p:nvSpPr>
          <p:cNvPr id="15" name="TextBox 14"/>
          <p:cNvSpPr txBox="1"/>
          <p:nvPr/>
        </p:nvSpPr>
        <p:spPr bwMode="auto">
          <a:xfrm rot="16200000">
            <a:off x="3615555" y="3414033"/>
            <a:ext cx="2739415" cy="510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Email Gateway</a:t>
            </a:r>
          </a:p>
        </p:txBody>
      </p:sp>
      <p:sp>
        <p:nvSpPr>
          <p:cNvPr id="16" name="TextBox 15"/>
          <p:cNvSpPr txBox="1"/>
          <p:nvPr/>
        </p:nvSpPr>
        <p:spPr bwMode="auto">
          <a:xfrm rot="16200000">
            <a:off x="5086844" y="3461252"/>
            <a:ext cx="2136543" cy="510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IDS / AV</a:t>
            </a:r>
          </a:p>
        </p:txBody>
      </p:sp>
      <p:sp>
        <p:nvSpPr>
          <p:cNvPr id="17" name="TextBox 16"/>
          <p:cNvSpPr txBox="1"/>
          <p:nvPr/>
        </p:nvSpPr>
        <p:spPr bwMode="auto">
          <a:xfrm rot="16200000">
            <a:off x="6330486" y="3461252"/>
            <a:ext cx="2136543" cy="510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AD / Passwords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55EBD100-A72E-4E98-91B4-009DBB6F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564" y="3762337"/>
            <a:ext cx="24384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 bwMode="auto">
          <a:xfrm>
            <a:off x="4301481" y="5447505"/>
            <a:ext cx="3363541" cy="510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Conventional Authentication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Methods  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985331" y="1148759"/>
            <a:ext cx="3363541" cy="510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Lots of L3 and hash/IP blocking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BFCDC-EF8F-4D8A-83CE-0428E9FA1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210" y="628442"/>
            <a:ext cx="2429192" cy="18127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97D805-9AF5-4DAE-8B41-DDA30FEB7C5D}"/>
              </a:ext>
            </a:extLst>
          </p:cNvPr>
          <p:cNvSpPr txBox="1"/>
          <p:nvPr/>
        </p:nvSpPr>
        <p:spPr bwMode="auto">
          <a:xfrm>
            <a:off x="8225317" y="2525253"/>
            <a:ext cx="3740134" cy="510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IR by Clubbing Alerts over the Head</a:t>
            </a:r>
          </a:p>
        </p:txBody>
      </p:sp>
    </p:spTree>
    <p:extLst>
      <p:ext uri="{BB962C8B-B14F-4D97-AF65-F5344CB8AC3E}">
        <p14:creationId xmlns:p14="http://schemas.microsoft.com/office/powerpoint/2010/main" val="418064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oon 5"/>
          <p:cNvSpPr/>
          <p:nvPr/>
        </p:nvSpPr>
        <p:spPr bwMode="auto">
          <a:xfrm>
            <a:off x="6945078" y="2169723"/>
            <a:ext cx="617499" cy="2833851"/>
          </a:xfrm>
          <a:prstGeom prst="moon">
            <a:avLst>
              <a:gd name="adj" fmla="val 29575"/>
            </a:avLst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oon 4"/>
          <p:cNvSpPr>
            <a:spLocks noChangeAspect="1"/>
          </p:cNvSpPr>
          <p:nvPr/>
        </p:nvSpPr>
        <p:spPr bwMode="auto">
          <a:xfrm>
            <a:off x="2886766" y="1239790"/>
            <a:ext cx="1592298" cy="4693721"/>
          </a:xfrm>
          <a:prstGeom prst="moon">
            <a:avLst>
              <a:gd name="adj" fmla="val 32961"/>
            </a:avLst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E45785"/>
              </a:buClr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Curved Down Arrow 18"/>
          <p:cNvSpPr/>
          <p:nvPr/>
        </p:nvSpPr>
        <p:spPr bwMode="auto">
          <a:xfrm rot="930931" flipV="1">
            <a:off x="1187488" y="4306421"/>
            <a:ext cx="6653533" cy="2188953"/>
          </a:xfrm>
          <a:prstGeom prst="curvedDownArrow">
            <a:avLst/>
          </a:prstGeom>
          <a:solidFill>
            <a:srgbClr val="4D4D4F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oon 2"/>
          <p:cNvSpPr/>
          <p:nvPr/>
        </p:nvSpPr>
        <p:spPr bwMode="auto">
          <a:xfrm>
            <a:off x="4305638" y="1513483"/>
            <a:ext cx="859238" cy="4146332"/>
          </a:xfrm>
          <a:prstGeom prst="moon">
            <a:avLst>
              <a:gd name="adj" fmla="val 33487"/>
            </a:avLst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rved Down Arrow 8"/>
          <p:cNvSpPr/>
          <p:nvPr/>
        </p:nvSpPr>
        <p:spPr bwMode="auto">
          <a:xfrm rot="20669069">
            <a:off x="1287975" y="1294246"/>
            <a:ext cx="4777403" cy="1633099"/>
          </a:xfrm>
          <a:prstGeom prst="curvedDownArrow">
            <a:avLst/>
          </a:prstGeom>
          <a:solidFill>
            <a:srgbClr val="4D4D4F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0" t="14483" r="27994"/>
          <a:stretch/>
        </p:blipFill>
        <p:spPr bwMode="auto">
          <a:xfrm>
            <a:off x="9555484" y="2242639"/>
            <a:ext cx="1623848" cy="2688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New(er) Model </a:t>
            </a:r>
            <a:r>
              <a:rPr lang="en-US" sz="1800" dirty="0"/>
              <a:t>(many are still here)</a:t>
            </a:r>
            <a:endParaRPr lang="en-US" dirty="0"/>
          </a:p>
        </p:txBody>
      </p:sp>
      <p:sp>
        <p:nvSpPr>
          <p:cNvPr id="7" name="Moon 6"/>
          <p:cNvSpPr/>
          <p:nvPr/>
        </p:nvSpPr>
        <p:spPr bwMode="auto">
          <a:xfrm>
            <a:off x="5682440" y="1915504"/>
            <a:ext cx="667383" cy="3342291"/>
          </a:xfrm>
          <a:prstGeom prst="moon">
            <a:avLst>
              <a:gd name="adj" fmla="val 35826"/>
            </a:avLst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E45785"/>
              </a:buClr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Moon 7"/>
          <p:cNvSpPr/>
          <p:nvPr/>
        </p:nvSpPr>
        <p:spPr bwMode="auto">
          <a:xfrm>
            <a:off x="8091388" y="2388470"/>
            <a:ext cx="471600" cy="2396358"/>
          </a:xfrm>
          <a:prstGeom prst="moon">
            <a:avLst>
              <a:gd name="adj" fmla="val 29942"/>
            </a:avLst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E45785"/>
              </a:buClr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818" y="2977009"/>
            <a:ext cx="1273108" cy="12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 bwMode="auto">
          <a:xfrm rot="16200000">
            <a:off x="2204454" y="3350265"/>
            <a:ext cx="3408677" cy="510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NGFW / Advanced Email Defense </a:t>
            </a:r>
          </a:p>
        </p:txBody>
      </p:sp>
      <p:sp>
        <p:nvSpPr>
          <p:cNvPr id="15" name="TextBox 14"/>
          <p:cNvSpPr txBox="1"/>
          <p:nvPr/>
        </p:nvSpPr>
        <p:spPr bwMode="auto">
          <a:xfrm rot="16200000">
            <a:off x="3529895" y="3336066"/>
            <a:ext cx="3415128" cy="510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Sandboxing</a:t>
            </a:r>
          </a:p>
        </p:txBody>
      </p:sp>
      <p:sp>
        <p:nvSpPr>
          <p:cNvPr id="16" name="TextBox 15"/>
          <p:cNvSpPr txBox="1"/>
          <p:nvPr/>
        </p:nvSpPr>
        <p:spPr bwMode="auto">
          <a:xfrm rot="16200000">
            <a:off x="5082633" y="3373460"/>
            <a:ext cx="2882519" cy="510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UEBA/NGAV</a:t>
            </a:r>
          </a:p>
        </p:txBody>
      </p:sp>
      <p:sp>
        <p:nvSpPr>
          <p:cNvPr id="17" name="TextBox 16"/>
          <p:cNvSpPr txBox="1"/>
          <p:nvPr/>
        </p:nvSpPr>
        <p:spPr bwMode="auto">
          <a:xfrm rot="16200000">
            <a:off x="6363659" y="3331556"/>
            <a:ext cx="2485198" cy="510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EDR </a:t>
            </a:r>
          </a:p>
        </p:txBody>
      </p:sp>
      <p:sp>
        <p:nvSpPr>
          <p:cNvPr id="18" name="TextBox 17"/>
          <p:cNvSpPr txBox="1"/>
          <p:nvPr/>
        </p:nvSpPr>
        <p:spPr bwMode="auto">
          <a:xfrm rot="16200000">
            <a:off x="7818163" y="3331555"/>
            <a:ext cx="2136543" cy="510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Data Protection</a:t>
            </a:r>
          </a:p>
        </p:txBody>
      </p:sp>
      <p:sp>
        <p:nvSpPr>
          <p:cNvPr id="20" name="TextBox 19"/>
          <p:cNvSpPr txBox="1"/>
          <p:nvPr/>
        </p:nvSpPr>
        <p:spPr bwMode="auto">
          <a:xfrm rot="971826">
            <a:off x="3979880" y="1520969"/>
            <a:ext cx="6900234" cy="9774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30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SIEM and SOAR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8930943" y="379101"/>
            <a:ext cx="2903517" cy="9774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30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Basic level SOC and IR capability emerging.  </a:t>
            </a:r>
          </a:p>
        </p:txBody>
      </p:sp>
      <p:sp>
        <p:nvSpPr>
          <p:cNvPr id="22" name="TextBox 21"/>
          <p:cNvSpPr txBox="1"/>
          <p:nvPr/>
        </p:nvSpPr>
        <p:spPr bwMode="auto">
          <a:xfrm rot="20764819">
            <a:off x="4300774" y="5625331"/>
            <a:ext cx="2673148" cy="9774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30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Cloud Security</a:t>
            </a:r>
          </a:p>
        </p:txBody>
      </p:sp>
      <p:sp>
        <p:nvSpPr>
          <p:cNvPr id="23" name="TextBox 22"/>
          <p:cNvSpPr txBox="1"/>
          <p:nvPr/>
        </p:nvSpPr>
        <p:spPr bwMode="auto">
          <a:xfrm rot="16200000">
            <a:off x="1214784" y="3376156"/>
            <a:ext cx="2509531" cy="510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Proactive Threat Intel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2E03E-A2AB-D333-BAC4-1915CD36AE63}"/>
              </a:ext>
            </a:extLst>
          </p:cNvPr>
          <p:cNvSpPr txBox="1"/>
          <p:nvPr/>
        </p:nvSpPr>
        <p:spPr bwMode="auto">
          <a:xfrm>
            <a:off x="8930943" y="5102001"/>
            <a:ext cx="3331759" cy="9774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30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Assessment, Awareness and Governance</a:t>
            </a:r>
          </a:p>
        </p:txBody>
      </p:sp>
    </p:spTree>
    <p:extLst>
      <p:ext uri="{BB962C8B-B14F-4D97-AF65-F5344CB8AC3E}">
        <p14:creationId xmlns:p14="http://schemas.microsoft.com/office/powerpoint/2010/main" val="96568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oon 5"/>
          <p:cNvSpPr/>
          <p:nvPr/>
        </p:nvSpPr>
        <p:spPr bwMode="auto">
          <a:xfrm>
            <a:off x="6100251" y="2169723"/>
            <a:ext cx="617499" cy="2833851"/>
          </a:xfrm>
          <a:prstGeom prst="moon">
            <a:avLst>
              <a:gd name="adj" fmla="val 29575"/>
            </a:avLst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oon 4"/>
          <p:cNvSpPr>
            <a:spLocks noChangeAspect="1"/>
          </p:cNvSpPr>
          <p:nvPr/>
        </p:nvSpPr>
        <p:spPr bwMode="auto">
          <a:xfrm>
            <a:off x="2041939" y="1239790"/>
            <a:ext cx="1592298" cy="4693721"/>
          </a:xfrm>
          <a:prstGeom prst="moon">
            <a:avLst>
              <a:gd name="adj" fmla="val 32961"/>
            </a:avLst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E45785"/>
              </a:buClr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Curved Down Arrow 18"/>
          <p:cNvSpPr/>
          <p:nvPr/>
        </p:nvSpPr>
        <p:spPr bwMode="auto">
          <a:xfrm rot="930931" flipV="1">
            <a:off x="312848" y="4306421"/>
            <a:ext cx="6653533" cy="2188953"/>
          </a:xfrm>
          <a:prstGeom prst="curvedDownArrow">
            <a:avLst/>
          </a:prstGeom>
          <a:solidFill>
            <a:srgbClr val="4D4D4F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oon 2"/>
          <p:cNvSpPr/>
          <p:nvPr/>
        </p:nvSpPr>
        <p:spPr bwMode="auto">
          <a:xfrm>
            <a:off x="3450872" y="1513483"/>
            <a:ext cx="859238" cy="4146332"/>
          </a:xfrm>
          <a:prstGeom prst="moon">
            <a:avLst>
              <a:gd name="adj" fmla="val 33487"/>
            </a:avLst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rved Down Arrow 8"/>
          <p:cNvSpPr/>
          <p:nvPr/>
        </p:nvSpPr>
        <p:spPr bwMode="auto">
          <a:xfrm rot="20669069">
            <a:off x="462320" y="1173714"/>
            <a:ext cx="4777403" cy="1633099"/>
          </a:xfrm>
          <a:prstGeom prst="curvedDownArrow">
            <a:avLst/>
          </a:prstGeom>
          <a:solidFill>
            <a:srgbClr val="4D4D4F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0" t="14483" r="27994"/>
          <a:stretch/>
        </p:blipFill>
        <p:spPr bwMode="auto">
          <a:xfrm>
            <a:off x="9863597" y="3805401"/>
            <a:ext cx="1183354" cy="1958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Forward…</a:t>
            </a:r>
          </a:p>
        </p:txBody>
      </p:sp>
      <p:sp>
        <p:nvSpPr>
          <p:cNvPr id="7" name="Moon 6"/>
          <p:cNvSpPr/>
          <p:nvPr/>
        </p:nvSpPr>
        <p:spPr bwMode="auto">
          <a:xfrm>
            <a:off x="4756592" y="1915504"/>
            <a:ext cx="667383" cy="3342291"/>
          </a:xfrm>
          <a:prstGeom prst="moon">
            <a:avLst>
              <a:gd name="adj" fmla="val 35826"/>
            </a:avLst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E45785"/>
              </a:buClr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Moon 7"/>
          <p:cNvSpPr/>
          <p:nvPr/>
        </p:nvSpPr>
        <p:spPr bwMode="auto">
          <a:xfrm>
            <a:off x="7246561" y="2388470"/>
            <a:ext cx="471600" cy="2396358"/>
          </a:xfrm>
          <a:prstGeom prst="moon">
            <a:avLst>
              <a:gd name="adj" fmla="val 29942"/>
            </a:avLst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E45785"/>
              </a:buClr>
              <a:buSzPct val="11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91" y="2977009"/>
            <a:ext cx="1273108" cy="12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 bwMode="auto">
          <a:xfrm rot="16200000">
            <a:off x="1302436" y="3331554"/>
            <a:ext cx="3408677" cy="510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Advanced Outer defensive Edge </a:t>
            </a:r>
          </a:p>
        </p:txBody>
      </p:sp>
      <p:sp>
        <p:nvSpPr>
          <p:cNvPr id="15" name="TextBox 14"/>
          <p:cNvSpPr txBox="1"/>
          <p:nvPr/>
        </p:nvSpPr>
        <p:spPr bwMode="auto">
          <a:xfrm rot="16200000">
            <a:off x="2312772" y="3331553"/>
            <a:ext cx="3662442" cy="510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VIP – Protecting People / Zero Trust</a:t>
            </a:r>
          </a:p>
        </p:txBody>
      </p:sp>
      <p:sp>
        <p:nvSpPr>
          <p:cNvPr id="16" name="TextBox 15"/>
          <p:cNvSpPr txBox="1"/>
          <p:nvPr/>
        </p:nvSpPr>
        <p:spPr bwMode="auto">
          <a:xfrm rot="16200000">
            <a:off x="4098660" y="3373460"/>
            <a:ext cx="2882519" cy="510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UEBA/NGAV/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Web Isolation </a:t>
            </a:r>
          </a:p>
        </p:txBody>
      </p:sp>
      <p:sp>
        <p:nvSpPr>
          <p:cNvPr id="17" name="TextBox 16"/>
          <p:cNvSpPr txBox="1"/>
          <p:nvPr/>
        </p:nvSpPr>
        <p:spPr bwMode="auto">
          <a:xfrm rot="16200000">
            <a:off x="5363826" y="3279072"/>
            <a:ext cx="2833852" cy="510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EDR / Anomaly Detection </a:t>
            </a:r>
          </a:p>
        </p:txBody>
      </p:sp>
      <p:sp>
        <p:nvSpPr>
          <p:cNvPr id="18" name="TextBox 17"/>
          <p:cNvSpPr txBox="1"/>
          <p:nvPr/>
        </p:nvSpPr>
        <p:spPr bwMode="auto">
          <a:xfrm rot="16200000">
            <a:off x="6973336" y="3331555"/>
            <a:ext cx="2136543" cy="510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Data Protection</a:t>
            </a:r>
          </a:p>
        </p:txBody>
      </p:sp>
      <p:sp>
        <p:nvSpPr>
          <p:cNvPr id="20" name="TextBox 19"/>
          <p:cNvSpPr txBox="1"/>
          <p:nvPr/>
        </p:nvSpPr>
        <p:spPr bwMode="auto">
          <a:xfrm rot="971826">
            <a:off x="2220035" y="1213024"/>
            <a:ext cx="6900234" cy="9774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30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SIEM and SOAR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8778543" y="5903752"/>
            <a:ext cx="3331759" cy="9774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Assessment, Awareness and Governance</a:t>
            </a:r>
          </a:p>
        </p:txBody>
      </p:sp>
      <p:sp>
        <p:nvSpPr>
          <p:cNvPr id="22" name="TextBox 21"/>
          <p:cNvSpPr txBox="1"/>
          <p:nvPr/>
        </p:nvSpPr>
        <p:spPr bwMode="auto">
          <a:xfrm rot="20764819">
            <a:off x="3774193" y="5520899"/>
            <a:ext cx="2673148" cy="9774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30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Zero Trust</a:t>
            </a:r>
          </a:p>
        </p:txBody>
      </p:sp>
      <p:sp>
        <p:nvSpPr>
          <p:cNvPr id="23" name="TextBox 22"/>
          <p:cNvSpPr txBox="1"/>
          <p:nvPr/>
        </p:nvSpPr>
        <p:spPr bwMode="auto">
          <a:xfrm rot="16200000">
            <a:off x="369957" y="3376156"/>
            <a:ext cx="2509531" cy="510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Proactive Threat Intel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05BB1-169A-4411-8DA8-23603CAA2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827" y="403656"/>
            <a:ext cx="3685230" cy="1665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1C55AC-8B35-4F58-875C-94C8C9CFB5CC}"/>
              </a:ext>
            </a:extLst>
          </p:cNvPr>
          <p:cNvSpPr txBox="1"/>
          <p:nvPr/>
        </p:nvSpPr>
        <p:spPr bwMode="auto">
          <a:xfrm>
            <a:off x="8499659" y="2243123"/>
            <a:ext cx="3720312" cy="1527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883" tIns="60941" rIns="121883" bIns="6094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An highly effective SOC and IR team that work together to triage, understand, respond and adapt. 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B002E2-5DE5-4189-AD5C-C948DDE8F789}"/>
              </a:ext>
            </a:extLst>
          </p:cNvPr>
          <p:cNvSpPr/>
          <p:nvPr/>
        </p:nvSpPr>
        <p:spPr>
          <a:xfrm>
            <a:off x="1723716" y="5357554"/>
            <a:ext cx="2518642" cy="127793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Weaving age old access management concepts together toward zero trust (ZTA)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B2A1FF-E9D3-4C7B-9638-4644AEF88F8B}"/>
              </a:ext>
            </a:extLst>
          </p:cNvPr>
          <p:cNvSpPr/>
          <p:nvPr/>
        </p:nvSpPr>
        <p:spPr>
          <a:xfrm>
            <a:off x="1092656" y="880404"/>
            <a:ext cx="2518642" cy="127793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Setting aggressive policies for inbound / outbound traffic.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4768692-A169-4AD7-BB5C-9D7FC5452244}"/>
              </a:ext>
            </a:extLst>
          </p:cNvPr>
          <p:cNvSpPr/>
          <p:nvPr/>
        </p:nvSpPr>
        <p:spPr>
          <a:xfrm>
            <a:off x="5567830" y="80375"/>
            <a:ext cx="2518642" cy="127793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Purple teaming,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threat hunting and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9690473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182</Words>
  <Application>Microsoft Macintosh PowerPoint</Application>
  <PresentationFormat>Widescreen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1_Office Theme</vt:lpstr>
      <vt:lpstr>PowerPoint Presentation</vt:lpstr>
      <vt:lpstr>The Old Model (lower maturity level)</vt:lpstr>
      <vt:lpstr>The New(er) Model (many are still here)</vt:lpstr>
      <vt:lpstr>Moving Forward…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Mike Manrod (GCE)</cp:lastModifiedBy>
  <cp:revision>2</cp:revision>
  <dcterms:created xsi:type="dcterms:W3CDTF">2024-09-20T23:36:49Z</dcterms:created>
  <dcterms:modified xsi:type="dcterms:W3CDTF">2025-05-11T21:12:24Z</dcterms:modified>
  <cp:category/>
</cp:coreProperties>
</file>