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67" r:id="rId2"/>
    <p:sldId id="706" r:id="rId3"/>
    <p:sldId id="707" r:id="rId4"/>
    <p:sldId id="712" r:id="rId5"/>
    <p:sldId id="713" r:id="rId6"/>
    <p:sldId id="715" r:id="rId7"/>
    <p:sldId id="71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4C533E-B758-48DE-B776-1715E32517A7}" v="8" dt="2024-09-23T18:52:05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ison Reeves (GCE)" userId="17f2d13c-fdb5-4d97-9bdf-710c7fc77bf0" providerId="ADAL" clId="{7B4C533E-B758-48DE-B776-1715E32517A7}"/>
    <pc:docChg chg="addSld delSld modSld delMainMaster">
      <pc:chgData name="Allison Reeves (GCE)" userId="17f2d13c-fdb5-4d97-9bdf-710c7fc77bf0" providerId="ADAL" clId="{7B4C533E-B758-48DE-B776-1715E32517A7}" dt="2024-09-23T18:52:05.441" v="8"/>
      <pc:docMkLst>
        <pc:docMk/>
      </pc:docMkLst>
      <pc:sldChg chg="del">
        <pc:chgData name="Allison Reeves (GCE)" userId="17f2d13c-fdb5-4d97-9bdf-710c7fc77bf0" providerId="ADAL" clId="{7B4C533E-B758-48DE-B776-1715E32517A7}" dt="2024-09-23T18:49:22.428" v="1" actId="2696"/>
        <pc:sldMkLst>
          <pc:docMk/>
          <pc:sldMk cId="3106117472" sldId="256"/>
        </pc:sldMkLst>
      </pc:sldChg>
      <pc:sldChg chg="add">
        <pc:chgData name="Allison Reeves (GCE)" userId="17f2d13c-fdb5-4d97-9bdf-710c7fc77bf0" providerId="ADAL" clId="{7B4C533E-B758-48DE-B776-1715E32517A7}" dt="2024-09-23T18:49:36.042" v="2"/>
        <pc:sldMkLst>
          <pc:docMk/>
          <pc:sldMk cId="2910006873" sldId="367"/>
        </pc:sldMkLst>
      </pc:sldChg>
      <pc:sldChg chg="add">
        <pc:chgData name="Allison Reeves (GCE)" userId="17f2d13c-fdb5-4d97-9bdf-710c7fc77bf0" providerId="ADAL" clId="{7B4C533E-B758-48DE-B776-1715E32517A7}" dt="2024-09-23T18:49:19.233" v="0"/>
        <pc:sldMkLst>
          <pc:docMk/>
          <pc:sldMk cId="3266722626" sldId="398"/>
        </pc:sldMkLst>
      </pc:sldChg>
      <pc:sldChg chg="add">
        <pc:chgData name="Allison Reeves (GCE)" userId="17f2d13c-fdb5-4d97-9bdf-710c7fc77bf0" providerId="ADAL" clId="{7B4C533E-B758-48DE-B776-1715E32517A7}" dt="2024-09-23T18:50:15.480" v="3"/>
        <pc:sldMkLst>
          <pc:docMk/>
          <pc:sldMk cId="439383854" sldId="706"/>
        </pc:sldMkLst>
      </pc:sldChg>
      <pc:sldChg chg="add">
        <pc:chgData name="Allison Reeves (GCE)" userId="17f2d13c-fdb5-4d97-9bdf-710c7fc77bf0" providerId="ADAL" clId="{7B4C533E-B758-48DE-B776-1715E32517A7}" dt="2024-09-23T18:50:23.369" v="4"/>
        <pc:sldMkLst>
          <pc:docMk/>
          <pc:sldMk cId="670816507" sldId="707"/>
        </pc:sldMkLst>
      </pc:sldChg>
      <pc:sldChg chg="add">
        <pc:chgData name="Allison Reeves (GCE)" userId="17f2d13c-fdb5-4d97-9bdf-710c7fc77bf0" providerId="ADAL" clId="{7B4C533E-B758-48DE-B776-1715E32517A7}" dt="2024-09-23T18:50:30.942" v="5"/>
        <pc:sldMkLst>
          <pc:docMk/>
          <pc:sldMk cId="2953525440" sldId="712"/>
        </pc:sldMkLst>
      </pc:sldChg>
      <pc:sldChg chg="add">
        <pc:chgData name="Allison Reeves (GCE)" userId="17f2d13c-fdb5-4d97-9bdf-710c7fc77bf0" providerId="ADAL" clId="{7B4C533E-B758-48DE-B776-1715E32517A7}" dt="2024-09-23T18:50:41.861" v="6"/>
        <pc:sldMkLst>
          <pc:docMk/>
          <pc:sldMk cId="189556302" sldId="713"/>
        </pc:sldMkLst>
      </pc:sldChg>
      <pc:sldChg chg="add">
        <pc:chgData name="Allison Reeves (GCE)" userId="17f2d13c-fdb5-4d97-9bdf-710c7fc77bf0" providerId="ADAL" clId="{7B4C533E-B758-48DE-B776-1715E32517A7}" dt="2024-09-23T18:52:05.441" v="8"/>
        <pc:sldMkLst>
          <pc:docMk/>
          <pc:sldMk cId="1654216598" sldId="714"/>
        </pc:sldMkLst>
      </pc:sldChg>
      <pc:sldChg chg="add">
        <pc:chgData name="Allison Reeves (GCE)" userId="17f2d13c-fdb5-4d97-9bdf-710c7fc77bf0" providerId="ADAL" clId="{7B4C533E-B758-48DE-B776-1715E32517A7}" dt="2024-09-23T18:51:36.202" v="7"/>
        <pc:sldMkLst>
          <pc:docMk/>
          <pc:sldMk cId="375548491" sldId="715"/>
        </pc:sldMkLst>
      </pc:sldChg>
      <pc:sldMasterChg chg="del delSldLayout">
        <pc:chgData name="Allison Reeves (GCE)" userId="17f2d13c-fdb5-4d97-9bdf-710c7fc77bf0" providerId="ADAL" clId="{7B4C533E-B758-48DE-B776-1715E32517A7}" dt="2024-09-23T18:49:22.428" v="1" actId="2696"/>
        <pc:sldMasterMkLst>
          <pc:docMk/>
          <pc:sldMasterMk cId="3798885117" sldId="2147483648"/>
        </pc:sldMasterMkLst>
        <pc:sldLayoutChg chg="del">
          <pc:chgData name="Allison Reeves (GCE)" userId="17f2d13c-fdb5-4d97-9bdf-710c7fc77bf0" providerId="ADAL" clId="{7B4C533E-B758-48DE-B776-1715E32517A7}" dt="2024-09-23T18:49:22.428" v="1" actId="2696"/>
          <pc:sldLayoutMkLst>
            <pc:docMk/>
            <pc:sldMasterMk cId="3798885117" sldId="2147483648"/>
            <pc:sldLayoutMk cId="2597129708" sldId="2147483649"/>
          </pc:sldLayoutMkLst>
        </pc:sldLayoutChg>
        <pc:sldLayoutChg chg="del">
          <pc:chgData name="Allison Reeves (GCE)" userId="17f2d13c-fdb5-4d97-9bdf-710c7fc77bf0" providerId="ADAL" clId="{7B4C533E-B758-48DE-B776-1715E32517A7}" dt="2024-09-23T18:49:22.428" v="1" actId="2696"/>
          <pc:sldLayoutMkLst>
            <pc:docMk/>
            <pc:sldMasterMk cId="3798885117" sldId="2147483648"/>
            <pc:sldLayoutMk cId="4268553004" sldId="2147483650"/>
          </pc:sldLayoutMkLst>
        </pc:sldLayoutChg>
        <pc:sldLayoutChg chg="del">
          <pc:chgData name="Allison Reeves (GCE)" userId="17f2d13c-fdb5-4d97-9bdf-710c7fc77bf0" providerId="ADAL" clId="{7B4C533E-B758-48DE-B776-1715E32517A7}" dt="2024-09-23T18:49:22.428" v="1" actId="2696"/>
          <pc:sldLayoutMkLst>
            <pc:docMk/>
            <pc:sldMasterMk cId="3798885117" sldId="2147483648"/>
            <pc:sldLayoutMk cId="2805205923" sldId="2147483651"/>
          </pc:sldLayoutMkLst>
        </pc:sldLayoutChg>
        <pc:sldLayoutChg chg="del">
          <pc:chgData name="Allison Reeves (GCE)" userId="17f2d13c-fdb5-4d97-9bdf-710c7fc77bf0" providerId="ADAL" clId="{7B4C533E-B758-48DE-B776-1715E32517A7}" dt="2024-09-23T18:49:22.428" v="1" actId="2696"/>
          <pc:sldLayoutMkLst>
            <pc:docMk/>
            <pc:sldMasterMk cId="3798885117" sldId="2147483648"/>
            <pc:sldLayoutMk cId="40153505" sldId="2147483652"/>
          </pc:sldLayoutMkLst>
        </pc:sldLayoutChg>
        <pc:sldLayoutChg chg="del">
          <pc:chgData name="Allison Reeves (GCE)" userId="17f2d13c-fdb5-4d97-9bdf-710c7fc77bf0" providerId="ADAL" clId="{7B4C533E-B758-48DE-B776-1715E32517A7}" dt="2024-09-23T18:49:22.428" v="1" actId="2696"/>
          <pc:sldLayoutMkLst>
            <pc:docMk/>
            <pc:sldMasterMk cId="3798885117" sldId="2147483648"/>
            <pc:sldLayoutMk cId="1150169553" sldId="2147483653"/>
          </pc:sldLayoutMkLst>
        </pc:sldLayoutChg>
        <pc:sldLayoutChg chg="del">
          <pc:chgData name="Allison Reeves (GCE)" userId="17f2d13c-fdb5-4d97-9bdf-710c7fc77bf0" providerId="ADAL" clId="{7B4C533E-B758-48DE-B776-1715E32517A7}" dt="2024-09-23T18:49:22.428" v="1" actId="2696"/>
          <pc:sldLayoutMkLst>
            <pc:docMk/>
            <pc:sldMasterMk cId="3798885117" sldId="2147483648"/>
            <pc:sldLayoutMk cId="209940530" sldId="2147483654"/>
          </pc:sldLayoutMkLst>
        </pc:sldLayoutChg>
        <pc:sldLayoutChg chg="del">
          <pc:chgData name="Allison Reeves (GCE)" userId="17f2d13c-fdb5-4d97-9bdf-710c7fc77bf0" providerId="ADAL" clId="{7B4C533E-B758-48DE-B776-1715E32517A7}" dt="2024-09-23T18:49:22.428" v="1" actId="2696"/>
          <pc:sldLayoutMkLst>
            <pc:docMk/>
            <pc:sldMasterMk cId="3798885117" sldId="2147483648"/>
            <pc:sldLayoutMk cId="3560468536" sldId="2147483655"/>
          </pc:sldLayoutMkLst>
        </pc:sldLayoutChg>
        <pc:sldLayoutChg chg="del">
          <pc:chgData name="Allison Reeves (GCE)" userId="17f2d13c-fdb5-4d97-9bdf-710c7fc77bf0" providerId="ADAL" clId="{7B4C533E-B758-48DE-B776-1715E32517A7}" dt="2024-09-23T18:49:22.428" v="1" actId="2696"/>
          <pc:sldLayoutMkLst>
            <pc:docMk/>
            <pc:sldMasterMk cId="3798885117" sldId="2147483648"/>
            <pc:sldLayoutMk cId="2528338888" sldId="2147483656"/>
          </pc:sldLayoutMkLst>
        </pc:sldLayoutChg>
        <pc:sldLayoutChg chg="del">
          <pc:chgData name="Allison Reeves (GCE)" userId="17f2d13c-fdb5-4d97-9bdf-710c7fc77bf0" providerId="ADAL" clId="{7B4C533E-B758-48DE-B776-1715E32517A7}" dt="2024-09-23T18:49:22.428" v="1" actId="2696"/>
          <pc:sldLayoutMkLst>
            <pc:docMk/>
            <pc:sldMasterMk cId="3798885117" sldId="2147483648"/>
            <pc:sldLayoutMk cId="1933522081" sldId="2147483657"/>
          </pc:sldLayoutMkLst>
        </pc:sldLayoutChg>
        <pc:sldLayoutChg chg="del">
          <pc:chgData name="Allison Reeves (GCE)" userId="17f2d13c-fdb5-4d97-9bdf-710c7fc77bf0" providerId="ADAL" clId="{7B4C533E-B758-48DE-B776-1715E32517A7}" dt="2024-09-23T18:49:22.428" v="1" actId="2696"/>
          <pc:sldLayoutMkLst>
            <pc:docMk/>
            <pc:sldMasterMk cId="3798885117" sldId="2147483648"/>
            <pc:sldLayoutMk cId="2093560542" sldId="2147483658"/>
          </pc:sldLayoutMkLst>
        </pc:sldLayoutChg>
        <pc:sldLayoutChg chg="del">
          <pc:chgData name="Allison Reeves (GCE)" userId="17f2d13c-fdb5-4d97-9bdf-710c7fc77bf0" providerId="ADAL" clId="{7B4C533E-B758-48DE-B776-1715E32517A7}" dt="2024-09-23T18:49:22.428" v="1" actId="2696"/>
          <pc:sldLayoutMkLst>
            <pc:docMk/>
            <pc:sldMasterMk cId="3798885117" sldId="2147483648"/>
            <pc:sldLayoutMk cId="3515516205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1C84A-AA3C-4C3E-9559-7181E1928F47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64C8A-1119-42C7-BE85-44F82C45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71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B3DFB1-1EC2-438B-8753-F2E7F7D3CA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015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B3DFB1-1EC2-438B-8753-F2E7F7D3CA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491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B3DFB1-1EC2-438B-8753-F2E7F7D3CA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276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3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1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04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 userDrawn="1">
            <p:ph type="body" sz="quarter" idx="12"/>
          </p:nvPr>
        </p:nvSpPr>
        <p:spPr bwMode="white">
          <a:xfrm>
            <a:off x="614479" y="2171236"/>
            <a:ext cx="9684860" cy="3027783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0" b="0" cap="all" baseline="0">
                <a:solidFill>
                  <a:srgbClr val="002060"/>
                </a:solidFill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614479" y="1306288"/>
            <a:ext cx="9684860" cy="89107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0" b="1" baseline="0">
                <a:solidFill>
                  <a:schemeClr val="tx1">
                    <a:lumMod val="50000"/>
                  </a:schemeClr>
                </a:solidFill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/>
              <a:t>Edit #</a:t>
            </a:r>
          </a:p>
        </p:txBody>
      </p:sp>
    </p:spTree>
    <p:extLst>
      <p:ext uri="{BB962C8B-B14F-4D97-AF65-F5344CB8AC3E}">
        <p14:creationId xmlns:p14="http://schemas.microsoft.com/office/powerpoint/2010/main" val="1998788792"/>
      </p:ext>
    </p:extLst>
  </p:cSld>
  <p:clrMapOvr>
    <a:masterClrMapping/>
  </p:clrMapOvr>
  <p:transition>
    <p:fade/>
  </p:transition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4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745" y="398"/>
            <a:ext cx="12282818" cy="68576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49000"/>
                </a:schemeClr>
              </a:gs>
              <a:gs pos="74000">
                <a:schemeClr val="accent1">
                  <a:lumMod val="45000"/>
                  <a:lumOff val="55000"/>
                  <a:alpha val="57000"/>
                </a:schemeClr>
              </a:gs>
              <a:gs pos="83000">
                <a:schemeClr val="accent1">
                  <a:lumMod val="45000"/>
                  <a:lumOff val="55000"/>
                  <a:alpha val="30000"/>
                </a:schemeClr>
              </a:gs>
              <a:gs pos="100000">
                <a:schemeClr val="accent1">
                  <a:lumMod val="30000"/>
                  <a:lumOff val="70000"/>
                  <a:alpha val="35000"/>
                </a:schemeClr>
              </a:gs>
            </a:gsLst>
            <a:lin ang="5400000" scaled="1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8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5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6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63" y="-156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7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8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3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0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AutoShape 2" descr="Image result for background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attack.mitre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ography.com/archives/tag/mcdonald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pa.eu/mai-piu-per-favore-un-click-day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mentalblock.miraheze.org/wiki/Carmen_Sandiego_(2019)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zim.co.zw/2010/09/social-engineering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creativecommons.org/licenses/by-nc-nd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it/play/libri/2019/02/13/segreti-cybermondo-intervista-foresi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7B7C-6717-F043-62E6-C50E87B6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MITRE ATT&amp;CK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E92669-50E7-CF08-71BF-83788AFD4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3980"/>
            <a:ext cx="12220012" cy="42618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21F82B-157B-7560-159B-4C32D0A0343A}"/>
              </a:ext>
            </a:extLst>
          </p:cNvPr>
          <p:cNvSpPr txBox="1"/>
          <p:nvPr/>
        </p:nvSpPr>
        <p:spPr>
          <a:xfrm>
            <a:off x="8186836" y="214064"/>
            <a:ext cx="4005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https://attack.mitre.org/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F54182-2385-1CB8-87AD-B55F0240B212}"/>
              </a:ext>
            </a:extLst>
          </p:cNvPr>
          <p:cNvSpPr txBox="1"/>
          <p:nvPr/>
        </p:nvSpPr>
        <p:spPr>
          <a:xfrm>
            <a:off x="2375464" y="5525604"/>
            <a:ext cx="74690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Today we will be looking at Initial Access.  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BC455D56-0C1E-04E1-A2C4-4190F454768F}"/>
              </a:ext>
            </a:extLst>
          </p:cNvPr>
          <p:cNvSpPr/>
          <p:nvPr/>
        </p:nvSpPr>
        <p:spPr>
          <a:xfrm>
            <a:off x="2017983" y="2017444"/>
            <a:ext cx="804730" cy="3373821"/>
          </a:xfrm>
          <a:prstGeom prst="frame">
            <a:avLst>
              <a:gd name="adj1" fmla="val 1689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00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40C5-715E-4661-B7FC-5611992CD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6146"/>
            <a:ext cx="9144000" cy="1025708"/>
          </a:xfrm>
        </p:spPr>
        <p:txBody>
          <a:bodyPr>
            <a:normAutofit/>
          </a:bodyPr>
          <a:lstStyle/>
          <a:p>
            <a:r>
              <a:rPr lang="en-US" spc="600" dirty="0"/>
              <a:t>Initial Access</a:t>
            </a:r>
          </a:p>
        </p:txBody>
      </p:sp>
    </p:spTree>
    <p:extLst>
      <p:ext uri="{BB962C8B-B14F-4D97-AF65-F5344CB8AC3E}">
        <p14:creationId xmlns:p14="http://schemas.microsoft.com/office/powerpoint/2010/main" val="43938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725D4-F77C-5048-F54C-DEAB22697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082" y="147484"/>
            <a:ext cx="7653233" cy="1783080"/>
          </a:xfrm>
        </p:spPr>
        <p:txBody>
          <a:bodyPr anchor="t">
            <a:normAutofit/>
          </a:bodyPr>
          <a:lstStyle/>
          <a:p>
            <a:r>
              <a:rPr lang="en-US" dirty="0"/>
              <a:t>A Simplified Look at Initial Access </a:t>
            </a:r>
          </a:p>
        </p:txBody>
      </p:sp>
      <p:pic>
        <p:nvPicPr>
          <p:cNvPr id="5" name="Picture 4" descr="A person wearing a hat and holding a burger&#10;&#10;Description automatically generated with low confidence">
            <a:extLst>
              <a:ext uri="{FF2B5EF4-FFF2-40B4-BE49-F238E27FC236}">
                <a16:creationId xmlns:a16="http://schemas.microsoft.com/office/drawing/2014/main" id="{483E76FC-05F6-7F4C-0B27-C9F3E8DEF1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9656" r="37105"/>
          <a:stretch/>
        </p:blipFill>
        <p:spPr>
          <a:xfrm>
            <a:off x="20" y="1"/>
            <a:ext cx="3812438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68C33-0AB5-AD4D-B2FD-3D2B7BB797D4}"/>
              </a:ext>
            </a:extLst>
          </p:cNvPr>
          <p:cNvSpPr txBox="1"/>
          <p:nvPr/>
        </p:nvSpPr>
        <p:spPr>
          <a:xfrm>
            <a:off x="9732673" y="6657945"/>
            <a:ext cx="245932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 tooltip="https://blogography.com/archives/tag/mcdonald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Unknown Author is licensed under 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B97671-03CC-A3F1-97B6-3A9CD9B85019}"/>
              </a:ext>
            </a:extLst>
          </p:cNvPr>
          <p:cNvSpPr/>
          <p:nvPr/>
        </p:nvSpPr>
        <p:spPr>
          <a:xfrm>
            <a:off x="4417142" y="2131142"/>
            <a:ext cx="4830097" cy="461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17046-814E-4CAA-197E-C75CB171C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2034" y="984749"/>
            <a:ext cx="7653233" cy="560777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What is the goal of this phase?  </a:t>
            </a:r>
          </a:p>
          <a:p>
            <a:pPr lvl="1"/>
            <a:r>
              <a:rPr lang="en-US" dirty="0"/>
              <a:t>Gain initial access / a foothold into the environment, from which they can expand.  </a:t>
            </a:r>
          </a:p>
          <a:p>
            <a:r>
              <a:rPr lang="en-US" sz="2400" dirty="0"/>
              <a:t>What are the basic high-level categories?</a:t>
            </a:r>
          </a:p>
          <a:p>
            <a:pPr lvl="1"/>
            <a:r>
              <a:rPr lang="en-US" dirty="0"/>
              <a:t>Common:</a:t>
            </a:r>
          </a:p>
          <a:p>
            <a:pPr lvl="2"/>
            <a:r>
              <a:rPr lang="en-US" sz="2400" dirty="0"/>
              <a:t>Attacking internet facing systems, services, and accounts.</a:t>
            </a:r>
          </a:p>
          <a:p>
            <a:pPr lvl="2"/>
            <a:r>
              <a:rPr lang="en-US" sz="2400" dirty="0"/>
              <a:t>Attacking users via phishing or malware.</a:t>
            </a:r>
          </a:p>
          <a:p>
            <a:pPr lvl="2"/>
            <a:r>
              <a:rPr lang="en-US" sz="2400" dirty="0"/>
              <a:t>Social engineering.  </a:t>
            </a:r>
          </a:p>
          <a:p>
            <a:pPr lvl="2"/>
            <a:r>
              <a:rPr lang="en-US" sz="2400" dirty="0"/>
              <a:t>Purchasing of valid accounts or access.  </a:t>
            </a:r>
          </a:p>
          <a:p>
            <a:pPr lvl="1"/>
            <a:r>
              <a:rPr lang="en-US" dirty="0"/>
              <a:t>Also can include:</a:t>
            </a:r>
          </a:p>
          <a:p>
            <a:pPr lvl="2"/>
            <a:r>
              <a:rPr lang="en-US" sz="2400" dirty="0"/>
              <a:t>Supply chain compromise. </a:t>
            </a:r>
          </a:p>
          <a:p>
            <a:pPr lvl="2"/>
            <a:r>
              <a:rPr lang="en-US" sz="2400" dirty="0"/>
              <a:t>Replication via removable media to reach air-gapped systems.  </a:t>
            </a:r>
          </a:p>
          <a:p>
            <a:pPr lvl="2"/>
            <a:r>
              <a:rPr lang="en-US" sz="2400" dirty="0"/>
              <a:t>Insider threat / trusted relationship.  </a:t>
            </a:r>
          </a:p>
          <a:p>
            <a:pPr lvl="2"/>
            <a:r>
              <a:rPr lang="en-US" sz="2400" dirty="0"/>
              <a:t>Hardware compromise / hardware additions </a:t>
            </a:r>
          </a:p>
        </p:txBody>
      </p:sp>
    </p:spTree>
    <p:extLst>
      <p:ext uri="{BB962C8B-B14F-4D97-AF65-F5344CB8AC3E}">
        <p14:creationId xmlns:p14="http://schemas.microsoft.com/office/powerpoint/2010/main" val="670816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5CC41-8DC9-F339-B832-195709AD6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A few common scenarios (user)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827F7-29AB-4DC4-CAEF-31BA226D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3" y="2198361"/>
            <a:ext cx="6915585" cy="4401541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User clicks a link </a:t>
            </a:r>
          </a:p>
          <a:p>
            <a:pPr lvl="1"/>
            <a:r>
              <a:rPr lang="en-US" dirty="0"/>
              <a:t>(phishing or malware)</a:t>
            </a:r>
          </a:p>
          <a:p>
            <a:pPr lvl="1"/>
            <a:endParaRPr lang="en-US" dirty="0"/>
          </a:p>
          <a:p>
            <a:r>
              <a:rPr lang="en-US" sz="2400" dirty="0"/>
              <a:t>User opens an attachment </a:t>
            </a:r>
          </a:p>
          <a:p>
            <a:pPr lvl="1"/>
            <a:r>
              <a:rPr lang="en-US" dirty="0"/>
              <a:t>(malware or obscured link)</a:t>
            </a:r>
          </a:p>
          <a:p>
            <a:pPr lvl="1"/>
            <a:endParaRPr lang="en-US" dirty="0"/>
          </a:p>
          <a:p>
            <a:r>
              <a:rPr lang="en-US" sz="2400" dirty="0"/>
              <a:t>User visits a web site that is serving up malware</a:t>
            </a:r>
          </a:p>
          <a:p>
            <a:pPr lvl="1"/>
            <a:r>
              <a:rPr lang="en-US" dirty="0"/>
              <a:t>(drive by download or malvertising)</a:t>
            </a:r>
          </a:p>
          <a:p>
            <a:pPr lvl="1"/>
            <a:endParaRPr lang="en-US" dirty="0"/>
          </a:p>
          <a:p>
            <a:r>
              <a:rPr lang="en-US" sz="2400" dirty="0"/>
              <a:t>User clicks a link and approves access to malicious app </a:t>
            </a:r>
          </a:p>
          <a:p>
            <a:pPr lvl="1"/>
            <a:r>
              <a:rPr lang="en-US" dirty="0"/>
              <a:t>(OAuth Phishing)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D0C49CF-E497-90A3-043D-37DBD5297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03495" y="1940438"/>
            <a:ext cx="4788505" cy="3655225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475D8-7526-B735-6FB4-3AF7BA6ACB3D}"/>
              </a:ext>
            </a:extLst>
          </p:cNvPr>
          <p:cNvSpPr txBox="1"/>
          <p:nvPr/>
        </p:nvSpPr>
        <p:spPr>
          <a:xfrm>
            <a:off x="9797747" y="6702977"/>
            <a:ext cx="245932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 tooltip="https://www.irpa.eu/mai-piu-per-favore-un-click-day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Unknown Author is licensed under 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352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53DE-1084-06AD-843F-2598357BF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 dirty="0"/>
              <a:t>A few common scenarios (not-user)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3D211-8A26-5D0E-73AB-148F6F9D5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07" y="2429071"/>
            <a:ext cx="5259196" cy="4312527"/>
          </a:xfrm>
        </p:spPr>
        <p:txBody>
          <a:bodyPr>
            <a:normAutofit fontScale="92500"/>
          </a:bodyPr>
          <a:lstStyle/>
          <a:p>
            <a:r>
              <a:rPr lang="en-US" dirty="0"/>
              <a:t>Attack a web application</a:t>
            </a:r>
          </a:p>
          <a:p>
            <a:pPr lvl="1"/>
            <a:r>
              <a:rPr lang="en-US" sz="2800" dirty="0"/>
              <a:t>(see OWASP)</a:t>
            </a:r>
          </a:p>
          <a:p>
            <a:pPr lvl="1"/>
            <a:endParaRPr lang="en-US" sz="2800" dirty="0"/>
          </a:p>
          <a:p>
            <a:r>
              <a:rPr lang="en-US" dirty="0"/>
              <a:t>Attack a running service or OS flaw</a:t>
            </a:r>
          </a:p>
          <a:p>
            <a:pPr lvl="1"/>
            <a:r>
              <a:rPr lang="en-US" sz="2800" dirty="0"/>
              <a:t>(see Nessus, Metasploit, etc.)</a:t>
            </a:r>
          </a:p>
          <a:p>
            <a:pPr lvl="1"/>
            <a:endParaRPr lang="en-US" sz="2800" dirty="0"/>
          </a:p>
          <a:p>
            <a:r>
              <a:rPr lang="en-US" dirty="0"/>
              <a:t>Authenticate to an exposed account</a:t>
            </a:r>
          </a:p>
          <a:p>
            <a:pPr lvl="1"/>
            <a:r>
              <a:rPr lang="en-US" sz="2800" dirty="0"/>
              <a:t>(buy credentials, default creds, brute force, etc.) </a:t>
            </a:r>
          </a:p>
          <a:p>
            <a:pPr lvl="1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262E943-E73C-E36E-E006-753045C70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904709" y="2169389"/>
            <a:ext cx="4475531" cy="2515974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010B64-965D-5176-282F-CA1DBD9E1C5F}"/>
              </a:ext>
            </a:extLst>
          </p:cNvPr>
          <p:cNvSpPr txBox="1"/>
          <p:nvPr/>
        </p:nvSpPr>
        <p:spPr>
          <a:xfrm>
            <a:off x="9073198" y="4485308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 tooltip="https://mentalblock.miraheze.org/wiki/Carmen_Sandiego_(2019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Unknown Author is licensed under 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5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BB34D8-CD6B-5396-D5BE-D8B53277C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795527"/>
            <a:ext cx="10488547" cy="1190912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Social Engineering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C67C0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ign on a wall&#10;&#10;Description automatically generated with medium confidence">
            <a:extLst>
              <a:ext uri="{FF2B5EF4-FFF2-40B4-BE49-F238E27FC236}">
                <a16:creationId xmlns:a16="http://schemas.microsoft.com/office/drawing/2014/main" id="{49D0CE7C-E524-6F86-AC2E-45ACDC9E22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212" r="6464"/>
          <a:stretch/>
        </p:blipFill>
        <p:spPr>
          <a:xfrm>
            <a:off x="1103257" y="2416047"/>
            <a:ext cx="4626864" cy="3346704"/>
          </a:xfrm>
          <a:prstGeom prst="rect">
            <a:avLst/>
          </a:prstGeom>
          <a:ln w="12700"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2F431-0C02-3560-B879-DE26045F2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703" y="2228850"/>
            <a:ext cx="5028928" cy="3699669"/>
          </a:xfrm>
        </p:spPr>
        <p:txBody>
          <a:bodyPr anchor="ctr">
            <a:normAutofit/>
          </a:bodyPr>
          <a:lstStyle/>
          <a:p>
            <a:pPr>
              <a:buClr>
                <a:srgbClr val="C67C05"/>
              </a:buClr>
            </a:pPr>
            <a:r>
              <a:rPr lang="en-US" dirty="0"/>
              <a:t>Convince user to take an action</a:t>
            </a:r>
          </a:p>
          <a:p>
            <a:pPr>
              <a:buClr>
                <a:srgbClr val="C67C05"/>
              </a:buClr>
            </a:pPr>
            <a:endParaRPr lang="en-US" dirty="0"/>
          </a:p>
          <a:p>
            <a:pPr>
              <a:buClr>
                <a:srgbClr val="C67C05"/>
              </a:buClr>
            </a:pPr>
            <a:r>
              <a:rPr lang="en-US" dirty="0"/>
              <a:t>MFA push or bypass</a:t>
            </a:r>
          </a:p>
          <a:p>
            <a:pPr>
              <a:buClr>
                <a:srgbClr val="C67C05"/>
              </a:buClr>
            </a:pPr>
            <a:endParaRPr lang="en-US" dirty="0"/>
          </a:p>
          <a:p>
            <a:pPr>
              <a:buClr>
                <a:srgbClr val="C67C05"/>
              </a:buClr>
            </a:pPr>
            <a:r>
              <a:rPr lang="en-US" dirty="0"/>
              <a:t>Gain access to a secure facility under a pretext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221C9F-B5D9-61DD-4F31-527492ED4FFE}"/>
              </a:ext>
            </a:extLst>
          </p:cNvPr>
          <p:cNvSpPr txBox="1"/>
          <p:nvPr/>
        </p:nvSpPr>
        <p:spPr>
          <a:xfrm>
            <a:off x="3270794" y="5562696"/>
            <a:ext cx="245932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 tooltip="http://www.techzim.co.zw/2010/09/social-engineer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Unknown Author is licensed under 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0D7C39-8B64-B570-CDCF-B2C4F9687A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8214" y="535948"/>
            <a:ext cx="1753416" cy="172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8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510C34B-BA19-E453-1745-004DE05775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6444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5851A7-6691-A9C4-7A22-118FD299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1">
                    <a:lumMod val="85000"/>
                    <a:lumOff val="15000"/>
                  </a:schemeClr>
                </a:solidFill>
              </a:rPr>
              <a:t>A few other ways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0482-8E11-B937-CEEE-9B299D4B1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324100"/>
            <a:ext cx="6784259" cy="3875087"/>
          </a:xfrm>
        </p:spPr>
        <p:txBody>
          <a:bodyPr>
            <a:normAutofit/>
          </a:bodyPr>
          <a:lstStyle/>
          <a:p>
            <a:r>
              <a:rPr lang="en-US" sz="2000"/>
              <a:t>Supply-Chain </a:t>
            </a:r>
          </a:p>
          <a:p>
            <a:pPr lvl="1"/>
            <a:r>
              <a:rPr lang="en-US" sz="2000"/>
              <a:t>(hardware or software)</a:t>
            </a:r>
          </a:p>
          <a:p>
            <a:pPr lvl="1"/>
            <a:endParaRPr lang="en-US" sz="2000"/>
          </a:p>
          <a:p>
            <a:r>
              <a:rPr lang="en-US" sz="2000"/>
              <a:t>Complex hybrid combinations</a:t>
            </a:r>
          </a:p>
          <a:p>
            <a:pPr lvl="1"/>
            <a:r>
              <a:rPr lang="en-US" sz="2000"/>
              <a:t>(e.g., phishing + MFA push, etc.)</a:t>
            </a:r>
          </a:p>
          <a:p>
            <a:pPr lvl="1"/>
            <a:endParaRPr lang="en-US" sz="2000"/>
          </a:p>
          <a:p>
            <a:r>
              <a:rPr lang="en-US" sz="2000"/>
              <a:t>Playbooks to compromise OT/air gapped networks</a:t>
            </a:r>
          </a:p>
          <a:p>
            <a:pPr lvl="1"/>
            <a:r>
              <a:rPr lang="en-US" sz="2000"/>
              <a:t>Complex malware intended to cross the gap (Stuxnet)</a:t>
            </a:r>
          </a:p>
          <a:p>
            <a:pPr lvl="1"/>
            <a:r>
              <a:rPr lang="en-US" sz="2000"/>
              <a:t>USB or peripheral hardware poisoning (see both Supply-Chain and Social Engineering)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962B1-A367-5F7B-D5AD-0789301C879C}"/>
              </a:ext>
            </a:extLst>
          </p:cNvPr>
          <p:cNvSpPr txBox="1"/>
          <p:nvPr/>
        </p:nvSpPr>
        <p:spPr>
          <a:xfrm>
            <a:off x="9732673" y="6657945"/>
            <a:ext cx="245932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 tooltip="https://www.wired.it/play/libri/2019/02/13/segreti-cybermondo-intervista-foresi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Unknown Author is licensed under 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21659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353</Words>
  <Application>Microsoft Macintosh PowerPoint</Application>
  <PresentationFormat>Widescreen</PresentationFormat>
  <Paragraphs>63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Century Schoolbook</vt:lpstr>
      <vt:lpstr>1_Office Theme</vt:lpstr>
      <vt:lpstr>MITRE ATT&amp;CK</vt:lpstr>
      <vt:lpstr>Initial Access</vt:lpstr>
      <vt:lpstr>A Simplified Look at Initial Access </vt:lpstr>
      <vt:lpstr>A few common scenarios (user)</vt:lpstr>
      <vt:lpstr>A few common scenarios (not-user)</vt:lpstr>
      <vt:lpstr>Social Engineering </vt:lpstr>
      <vt:lpstr>A few other ways to consider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Mike Manrod (GCE)</cp:lastModifiedBy>
  <cp:revision>2</cp:revision>
  <dcterms:created xsi:type="dcterms:W3CDTF">2024-09-23T18:31:32Z</dcterms:created>
  <dcterms:modified xsi:type="dcterms:W3CDTF">2025-05-11T21:16:49Z</dcterms:modified>
  <cp:category/>
</cp:coreProperties>
</file>