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67" r:id="rId2"/>
    <p:sldId id="730" r:id="rId3"/>
    <p:sldId id="731" r:id="rId4"/>
    <p:sldId id="73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1DE38-695C-44CD-8A44-C6C8DA7CC0D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784F4-C1DD-4885-92FF-ACC698E76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8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1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95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85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4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2627523096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6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5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8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4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93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96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6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8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tack.mitr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qw-information.blogspot.com/2014/11/aqw-fast-level-up-level-45-65.html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B7C-6717-F043-62E6-C50E87B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2669-50E7-CF08-71BF-83788AFD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980"/>
            <a:ext cx="12220012" cy="426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82B-157B-7560-159B-4C32D0A0343A}"/>
              </a:ext>
            </a:extLst>
          </p:cNvPr>
          <p:cNvSpPr txBox="1"/>
          <p:nvPr/>
        </p:nvSpPr>
        <p:spPr>
          <a:xfrm>
            <a:off x="8186836" y="214064"/>
            <a:ext cx="40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https://attack.mitre.org/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4182-2385-1CB8-87AD-B55F0240B212}"/>
              </a:ext>
            </a:extLst>
          </p:cNvPr>
          <p:cNvSpPr txBox="1"/>
          <p:nvPr/>
        </p:nvSpPr>
        <p:spPr>
          <a:xfrm>
            <a:off x="1458561" y="5586396"/>
            <a:ext cx="93028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we will be looking at privilege escalation.  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C455D56-0C1E-04E1-A2C4-4190F454768F}"/>
              </a:ext>
            </a:extLst>
          </p:cNvPr>
          <p:cNvSpPr/>
          <p:nvPr/>
        </p:nvSpPr>
        <p:spPr>
          <a:xfrm>
            <a:off x="4532243" y="2017444"/>
            <a:ext cx="864705" cy="3373821"/>
          </a:xfrm>
          <a:prstGeom prst="frame">
            <a:avLst>
              <a:gd name="adj1" fmla="val 168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579" y="3956671"/>
            <a:ext cx="9490842" cy="1025708"/>
          </a:xfrm>
        </p:spPr>
        <p:txBody>
          <a:bodyPr>
            <a:normAutofit fontScale="90000"/>
          </a:bodyPr>
          <a:lstStyle/>
          <a:p>
            <a:r>
              <a:rPr lang="en-US" spc="600" dirty="0"/>
              <a:t>Privilege Escalation</a:t>
            </a:r>
            <a:br>
              <a:rPr lang="en-US" spc="600" dirty="0"/>
            </a:br>
            <a:br>
              <a:rPr lang="en-US" spc="600" dirty="0"/>
            </a:br>
            <a:endParaRPr lang="en-US" sz="2700" spc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619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3085">
            <a:extLst>
              <a:ext uri="{FF2B5EF4-FFF2-40B4-BE49-F238E27FC236}">
                <a16:creationId xmlns:a16="http://schemas.microsoft.com/office/drawing/2014/main" id="{EB181E26-89C4-4A14-92DE-0F4C4B0E9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88" name="Freeform: Shape 3087">
            <a:extLst>
              <a:ext uri="{FF2B5EF4-FFF2-40B4-BE49-F238E27FC236}">
                <a16:creationId xmlns:a16="http://schemas.microsoft.com/office/drawing/2014/main" id="{A53A7C58-E4D0-406F-AEF1-49008D591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84924-CFA9-B8E9-F4AC-3AD38472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0603" cy="114617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Escalating Privileges</a:t>
            </a:r>
          </a:p>
        </p:txBody>
      </p:sp>
      <p:pic>
        <p:nvPicPr>
          <p:cNvPr id="3076" name="Picture 4" descr="Watch Brendon Urie Casually Walk Up A Skyscraper In Panic! At The Disco's 'High  Hopes' Video | News | MTV">
            <a:extLst>
              <a:ext uri="{FF2B5EF4-FFF2-40B4-BE49-F238E27FC236}">
                <a16:creationId xmlns:a16="http://schemas.microsoft.com/office/drawing/2014/main" id="{B93428A9-7890-0370-88AA-D85C3ED10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5" r="-3" b="-3"/>
          <a:stretch/>
        </p:blipFill>
        <p:spPr bwMode="auto">
          <a:xfrm>
            <a:off x="1" y="1690692"/>
            <a:ext cx="5859851" cy="2502787"/>
          </a:xfrm>
          <a:custGeom>
            <a:avLst/>
            <a:gdLst/>
            <a:ahLst/>
            <a:cxnLst/>
            <a:rect l="l" t="t" r="r" b="b"/>
            <a:pathLst>
              <a:path w="5859851" h="2502787">
                <a:moveTo>
                  <a:pt x="255181" y="0"/>
                </a:moveTo>
                <a:lnTo>
                  <a:pt x="5859851" y="0"/>
                </a:lnTo>
                <a:lnTo>
                  <a:pt x="4700603" y="2501837"/>
                </a:lnTo>
                <a:lnTo>
                  <a:pt x="4445862" y="2501837"/>
                </a:lnTo>
                <a:lnTo>
                  <a:pt x="4445422" y="2502787"/>
                </a:lnTo>
                <a:lnTo>
                  <a:pt x="0" y="2502787"/>
                </a:lnTo>
                <a:lnTo>
                  <a:pt x="0" y="950"/>
                </a:lnTo>
                <a:lnTo>
                  <a:pt x="255181" y="9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an You Name The Original Song If We Give You the KIDZ BOP Lyrics? |  HowStuffWorks">
            <a:extLst>
              <a:ext uri="{FF2B5EF4-FFF2-40B4-BE49-F238E27FC236}">
                <a16:creationId xmlns:a16="http://schemas.microsoft.com/office/drawing/2014/main" id="{49EA9810-74A3-2F29-846D-0621A28257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8"/>
          <a:stretch/>
        </p:blipFill>
        <p:spPr bwMode="auto">
          <a:xfrm>
            <a:off x="20" y="4357117"/>
            <a:ext cx="4640722" cy="2500884"/>
          </a:xfrm>
          <a:custGeom>
            <a:avLst/>
            <a:gdLst/>
            <a:ahLst/>
            <a:cxnLst/>
            <a:rect l="l" t="t" r="r" b="b"/>
            <a:pathLst>
              <a:path w="4640742" h="2500884">
                <a:moveTo>
                  <a:pt x="0" y="0"/>
                </a:moveTo>
                <a:lnTo>
                  <a:pt x="4640742" y="0"/>
                </a:lnTo>
                <a:lnTo>
                  <a:pt x="4640742" y="1"/>
                </a:lnTo>
                <a:lnTo>
                  <a:pt x="4639450" y="1"/>
                </a:lnTo>
                <a:lnTo>
                  <a:pt x="3480643" y="2500884"/>
                </a:lnTo>
                <a:lnTo>
                  <a:pt x="0" y="250088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Freeform: Shape 3089">
            <a:extLst>
              <a:ext uri="{FF2B5EF4-FFF2-40B4-BE49-F238E27FC236}">
                <a16:creationId xmlns:a16="http://schemas.microsoft.com/office/drawing/2014/main" id="{ADC5404F-1E02-4519-A2AC-E8838B41C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2613984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2613984 w 8711202"/>
              <a:gd name="connsiteY7" fmla="*/ 952 h 5167312"/>
              <a:gd name="connsiteX8" fmla="*/ 0 w 8711202"/>
              <a:gd name="connsiteY8" fmla="*/ 0 h 5167312"/>
              <a:gd name="connsiteX9" fmla="*/ 2173113 w 8711202"/>
              <a:gd name="connsiteY9" fmla="*/ 0 h 5167312"/>
              <a:gd name="connsiteX10" fmla="*/ 2173113 w 8711202"/>
              <a:gd name="connsiteY10" fmla="*/ 952 h 5167312"/>
              <a:gd name="connsiteX11" fmla="*/ 0 w 8711202"/>
              <a:gd name="connsiteY11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11202" h="5167312">
                <a:moveTo>
                  <a:pt x="2613984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2613984" y="952"/>
                </a:lnTo>
                <a:close/>
                <a:moveTo>
                  <a:pt x="0" y="0"/>
                </a:moveTo>
                <a:lnTo>
                  <a:pt x="2173113" y="0"/>
                </a:lnTo>
                <a:lnTo>
                  <a:pt x="2173113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9F88-C199-62D3-6D3E-501F7D8A5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344" y="2176272"/>
            <a:ext cx="5172455" cy="40050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E"/>
                </a:solidFill>
              </a:rPr>
              <a:t>The initial account a compromised user, service, or application is running under typically does not provide all of the capabilities an attacker needs to accomplish their goals (or even their next steps).  </a:t>
            </a:r>
          </a:p>
          <a:p>
            <a:pPr marL="0" indent="0">
              <a:buNone/>
            </a:pPr>
            <a:endParaRPr lang="en-US" sz="1700">
              <a:solidFill>
                <a:srgbClr val="FFFFFE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rgbClr val="FFFFFE"/>
                </a:solidFill>
              </a:rPr>
              <a:t>It is important to note that there is some overlap between:</a:t>
            </a:r>
          </a:p>
          <a:p>
            <a:r>
              <a:rPr lang="en-US" sz="1700">
                <a:solidFill>
                  <a:srgbClr val="FFFFFE"/>
                </a:solidFill>
              </a:rPr>
              <a:t>Establishing Persistence and Escalating Privileges.</a:t>
            </a:r>
          </a:p>
          <a:p>
            <a:r>
              <a:rPr lang="en-US" sz="1700">
                <a:solidFill>
                  <a:srgbClr val="FFFFFE"/>
                </a:solidFill>
              </a:rPr>
              <a:t>Escalating Privileges and Lateral Movement.</a:t>
            </a:r>
          </a:p>
          <a:p>
            <a:endParaRPr lang="en-US" sz="1700">
              <a:solidFill>
                <a:srgbClr val="FFFFFE"/>
              </a:solidFill>
            </a:endParaRPr>
          </a:p>
          <a:p>
            <a:pPr marL="0" indent="0">
              <a:buNone/>
            </a:pPr>
            <a:r>
              <a:rPr lang="en-US" sz="1700">
                <a:solidFill>
                  <a:srgbClr val="FFFFFE"/>
                </a:solidFill>
              </a:rPr>
              <a:t>Sometimes a single step will escalate privileges and make an attacker persistent or will set them up to move laterally.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7C3DE-DBEE-D3DC-2065-599CA984928C}"/>
              </a:ext>
            </a:extLst>
          </p:cNvPr>
          <p:cNvSpPr txBox="1"/>
          <p:nvPr/>
        </p:nvSpPr>
        <p:spPr>
          <a:xfrm>
            <a:off x="7017003" y="449474"/>
            <a:ext cx="5116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Attackers have high, high hopes for their exploits.  </a:t>
            </a:r>
          </a:p>
        </p:txBody>
      </p:sp>
    </p:spTree>
    <p:extLst>
      <p:ext uri="{BB962C8B-B14F-4D97-AF65-F5344CB8AC3E}">
        <p14:creationId xmlns:p14="http://schemas.microsoft.com/office/powerpoint/2010/main" val="108562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6"/>
            <a:ext cx="7201941" cy="2241951"/>
          </a:xfrm>
          <a:prstGeom prst="rect">
            <a:avLst/>
          </a:prstGeom>
          <a:solidFill>
            <a:srgbClr val="58396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5A2AB-BF34-8BBF-5D3D-E2A0DD68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6586812" cy="168249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Examples of some Privilege Escalation techniques: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8243" y="2862599"/>
            <a:ext cx="1880041" cy="1693147"/>
          </a:xfrm>
          <a:prstGeom prst="rect">
            <a:avLst/>
          </a:prstGeom>
          <a:solidFill>
            <a:srgbClr val="2075FF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098" y="4731653"/>
            <a:ext cx="1879186" cy="1667425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1"/>
            <a:ext cx="3887324" cy="5948858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F262-00C2-5CF2-C175-1729DE208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1587" y="515258"/>
            <a:ext cx="3625388" cy="594885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Specific CVEs for OS or installed software that allow for privilege escalation.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UAC bypass.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Elevating execution with a user prompt.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Token impersonation or theft.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Parent PID spoofing / injection. 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Escape to host. 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8A3C02E6-B0F7-7C5A-F7F4-553E4A5D6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7895" y="2862599"/>
            <a:ext cx="5042047" cy="35364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4E80C2-A252-343D-BAA5-195B18F53CF7}"/>
              </a:ext>
            </a:extLst>
          </p:cNvPr>
          <p:cNvSpPr txBox="1"/>
          <p:nvPr/>
        </p:nvSpPr>
        <p:spPr>
          <a:xfrm>
            <a:off x="466343" y="6518310"/>
            <a:ext cx="328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aqw-information.blogspot.com/2014/11/aqw-fast-level-up-level-45-65.html"/>
              </a:rPr>
              <a:t>This Photo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/3.0/"/>
              </a:rPr>
              <a:t>CC BY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1106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175</Words>
  <Application>Microsoft Macintosh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1_Office Theme</vt:lpstr>
      <vt:lpstr>MITRE ATT&amp;CK</vt:lpstr>
      <vt:lpstr>Privilege Escalation  </vt:lpstr>
      <vt:lpstr>Escalating Privileges</vt:lpstr>
      <vt:lpstr>Examples of some Privilege Escalation techniques: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</dc:title>
  <dc:subject/>
  <dc:creator/>
  <cp:keywords/>
  <dc:description/>
  <cp:lastModifiedBy>Mike Manrod (GCE)</cp:lastModifiedBy>
  <cp:revision>2</cp:revision>
  <dcterms:created xsi:type="dcterms:W3CDTF">2024-09-23T19:11:36Z</dcterms:created>
  <dcterms:modified xsi:type="dcterms:W3CDTF">2025-05-11T21:19:21Z</dcterms:modified>
  <cp:category/>
</cp:coreProperties>
</file>