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61" r:id="rId2"/>
    <p:sldId id="389" r:id="rId3"/>
    <p:sldId id="388" r:id="rId4"/>
    <p:sldId id="359" r:id="rId5"/>
    <p:sldId id="316" r:id="rId6"/>
    <p:sldId id="325" r:id="rId7"/>
    <p:sldId id="297" r:id="rId8"/>
    <p:sldId id="300" r:id="rId9"/>
    <p:sldId id="366" r:id="rId10"/>
    <p:sldId id="367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16BF91B7-09F1-4408-B6A3-078CC98F5E4C}"/>
    <pc:docChg chg="delSld delMainMaster">
      <pc:chgData name="Allison Reeves (GCE)" userId="17f2d13c-fdb5-4d97-9bdf-710c7fc77bf0" providerId="ADAL" clId="{16BF91B7-09F1-4408-B6A3-078CC98F5E4C}" dt="2024-09-28T00:04:31.263" v="0" actId="2696"/>
      <pc:docMkLst>
        <pc:docMk/>
      </pc:docMkLst>
      <pc:sldChg chg="del">
        <pc:chgData name="Allison Reeves (GCE)" userId="17f2d13c-fdb5-4d97-9bdf-710c7fc77bf0" providerId="ADAL" clId="{16BF91B7-09F1-4408-B6A3-078CC98F5E4C}" dt="2024-09-28T00:04:31.263" v="0" actId="2696"/>
        <pc:sldMkLst>
          <pc:docMk/>
          <pc:sldMk cId="1591548147" sldId="256"/>
        </pc:sldMkLst>
      </pc:sldChg>
      <pc:sldMasterChg chg="del delSldLayout">
        <pc:chgData name="Allison Reeves (GCE)" userId="17f2d13c-fdb5-4d97-9bdf-710c7fc77bf0" providerId="ADAL" clId="{16BF91B7-09F1-4408-B6A3-078CC98F5E4C}" dt="2024-09-28T00:04:31.263" v="0" actId="2696"/>
        <pc:sldMasterMkLst>
          <pc:docMk/>
          <pc:sldMasterMk cId="1216560728" sldId="2147483648"/>
        </pc:sldMasterMkLst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3973688657" sldId="2147483649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4074545053" sldId="2147483650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1045604839" sldId="2147483651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4174852415" sldId="2147483652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2242114914" sldId="2147483653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2480330001" sldId="2147483654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2275296808" sldId="2147483655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1554605564" sldId="2147483656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1048729868" sldId="2147483657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2483562166" sldId="2147483658"/>
          </pc:sldLayoutMkLst>
        </pc:sldLayoutChg>
        <pc:sldLayoutChg chg="del">
          <pc:chgData name="Allison Reeves (GCE)" userId="17f2d13c-fdb5-4d97-9bdf-710c7fc77bf0" providerId="ADAL" clId="{16BF91B7-09F1-4408-B6A3-078CC98F5E4C}" dt="2024-09-28T00:04:31.263" v="0" actId="2696"/>
          <pc:sldLayoutMkLst>
            <pc:docMk/>
            <pc:sldMasterMk cId="1216560728" sldId="2147483648"/>
            <pc:sldLayoutMk cId="765346663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9EF84-4B60-AA48-81A5-B781F6560A06}" type="doc">
      <dgm:prSet loTypeId="urn:microsoft.com/office/officeart/2005/8/layout/vList2" loCatId="list" qsTypeId="urn:microsoft.com/office/officeart/2005/8/quickstyle/3d1" qsCatId="3D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5A0095EF-6856-8540-AABA-E3E98B25ECBF}">
      <dgm:prSet/>
      <dgm:spPr/>
      <dgm:t>
        <a:bodyPr/>
        <a:lstStyle/>
        <a:p>
          <a:r>
            <a:rPr lang="en-US"/>
            <a:t>Nation-State</a:t>
          </a:r>
        </a:p>
      </dgm:t>
    </dgm:pt>
    <dgm:pt modelId="{9390CD3E-2D08-E04F-B528-2553540C8620}" type="parTrans" cxnId="{D066BD43-8CDF-BC48-A75A-5552A1FDE8E4}">
      <dgm:prSet/>
      <dgm:spPr/>
      <dgm:t>
        <a:bodyPr/>
        <a:lstStyle/>
        <a:p>
          <a:endParaRPr lang="en-US"/>
        </a:p>
      </dgm:t>
    </dgm:pt>
    <dgm:pt modelId="{997D357F-F18B-3043-B84C-8FD683697EFE}" type="sibTrans" cxnId="{D066BD43-8CDF-BC48-A75A-5552A1FDE8E4}">
      <dgm:prSet/>
      <dgm:spPr/>
      <dgm:t>
        <a:bodyPr/>
        <a:lstStyle/>
        <a:p>
          <a:endParaRPr lang="en-US"/>
        </a:p>
      </dgm:t>
    </dgm:pt>
    <dgm:pt modelId="{A7D56FE5-09C4-4B4E-84AF-F78E2E873A65}">
      <dgm:prSet/>
      <dgm:spPr/>
      <dgm:t>
        <a:bodyPr/>
        <a:lstStyle/>
        <a:p>
          <a:r>
            <a:rPr lang="en-US"/>
            <a:t>National secrets and IP.</a:t>
          </a:r>
        </a:p>
      </dgm:t>
    </dgm:pt>
    <dgm:pt modelId="{F99637A8-DE37-BE44-82DC-BA6D9E86F11F}" type="parTrans" cxnId="{A4A71EDA-8033-2242-9C46-9966F0F0B3B6}">
      <dgm:prSet/>
      <dgm:spPr/>
      <dgm:t>
        <a:bodyPr/>
        <a:lstStyle/>
        <a:p>
          <a:endParaRPr lang="en-US"/>
        </a:p>
      </dgm:t>
    </dgm:pt>
    <dgm:pt modelId="{B4FDDBCC-285D-BC49-8301-9E51AC7563C4}" type="sibTrans" cxnId="{A4A71EDA-8033-2242-9C46-9966F0F0B3B6}">
      <dgm:prSet/>
      <dgm:spPr/>
      <dgm:t>
        <a:bodyPr/>
        <a:lstStyle/>
        <a:p>
          <a:endParaRPr lang="en-US"/>
        </a:p>
      </dgm:t>
    </dgm:pt>
    <dgm:pt modelId="{48BD183E-B3F3-E64D-8E28-1E44219FB38A}">
      <dgm:prSet/>
      <dgm:spPr/>
      <dgm:t>
        <a:bodyPr/>
        <a:lstStyle/>
        <a:p>
          <a:r>
            <a:rPr lang="en-US"/>
            <a:t>Disruption and Distraction.</a:t>
          </a:r>
        </a:p>
      </dgm:t>
    </dgm:pt>
    <dgm:pt modelId="{7EF2E369-1038-254F-9053-445253C0A931}" type="parTrans" cxnId="{987F6421-B87F-F246-9D91-65C655695B12}">
      <dgm:prSet/>
      <dgm:spPr/>
      <dgm:t>
        <a:bodyPr/>
        <a:lstStyle/>
        <a:p>
          <a:endParaRPr lang="en-US"/>
        </a:p>
      </dgm:t>
    </dgm:pt>
    <dgm:pt modelId="{B72FA83A-9705-7146-83A1-EEBA4198A5F6}" type="sibTrans" cxnId="{987F6421-B87F-F246-9D91-65C655695B12}">
      <dgm:prSet/>
      <dgm:spPr/>
      <dgm:t>
        <a:bodyPr/>
        <a:lstStyle/>
        <a:p>
          <a:endParaRPr lang="en-US"/>
        </a:p>
      </dgm:t>
    </dgm:pt>
    <dgm:pt modelId="{1B95306A-8BF5-AB49-B0E4-2897165714B3}">
      <dgm:prSet/>
      <dgm:spPr/>
      <dgm:t>
        <a:bodyPr/>
        <a:lstStyle/>
        <a:p>
          <a:r>
            <a:rPr lang="en-US"/>
            <a:t>MDM (Disinfo).  </a:t>
          </a:r>
        </a:p>
      </dgm:t>
    </dgm:pt>
    <dgm:pt modelId="{C3A36434-CE80-004A-8A93-C28A3D26E032}" type="parTrans" cxnId="{51D44E37-887E-CB40-98DC-3F69D17FDC3E}">
      <dgm:prSet/>
      <dgm:spPr/>
      <dgm:t>
        <a:bodyPr/>
        <a:lstStyle/>
        <a:p>
          <a:endParaRPr lang="en-US"/>
        </a:p>
      </dgm:t>
    </dgm:pt>
    <dgm:pt modelId="{9299F21C-626F-9740-B4BA-A441D98FDBD9}" type="sibTrans" cxnId="{51D44E37-887E-CB40-98DC-3F69D17FDC3E}">
      <dgm:prSet/>
      <dgm:spPr/>
      <dgm:t>
        <a:bodyPr/>
        <a:lstStyle/>
        <a:p>
          <a:endParaRPr lang="en-US"/>
        </a:p>
      </dgm:t>
    </dgm:pt>
    <dgm:pt modelId="{E08C76B1-6919-2343-8E9A-F06DEEE97B72}">
      <dgm:prSet/>
      <dgm:spPr/>
      <dgm:t>
        <a:bodyPr/>
        <a:lstStyle/>
        <a:p>
          <a:r>
            <a:rPr lang="en-US"/>
            <a:t>Cybercrime</a:t>
          </a:r>
        </a:p>
      </dgm:t>
    </dgm:pt>
    <dgm:pt modelId="{1F8F397F-6CDA-F844-B38B-1C148E7EC168}" type="parTrans" cxnId="{0754824A-54D3-3247-A4A8-A2BEA02EA602}">
      <dgm:prSet/>
      <dgm:spPr/>
      <dgm:t>
        <a:bodyPr/>
        <a:lstStyle/>
        <a:p>
          <a:endParaRPr lang="en-US"/>
        </a:p>
      </dgm:t>
    </dgm:pt>
    <dgm:pt modelId="{570E92FC-3BBF-4E49-9F55-87603830D7C2}" type="sibTrans" cxnId="{0754824A-54D3-3247-A4A8-A2BEA02EA602}">
      <dgm:prSet/>
      <dgm:spPr/>
      <dgm:t>
        <a:bodyPr/>
        <a:lstStyle/>
        <a:p>
          <a:endParaRPr lang="en-US"/>
        </a:p>
      </dgm:t>
    </dgm:pt>
    <dgm:pt modelId="{10E2E5E7-6CCD-8C4E-9089-9CBD4F022E77}">
      <dgm:prSet/>
      <dgm:spPr/>
      <dgm:t>
        <a:bodyPr/>
        <a:lstStyle/>
        <a:p>
          <a:r>
            <a:rPr lang="en-US"/>
            <a:t>Ransomware and extortion.</a:t>
          </a:r>
        </a:p>
      </dgm:t>
    </dgm:pt>
    <dgm:pt modelId="{9E9CC010-8BB5-B147-90E3-6A7EA23AEC9B}" type="parTrans" cxnId="{943B2FEC-14B7-3248-956D-209ED5DED44E}">
      <dgm:prSet/>
      <dgm:spPr/>
      <dgm:t>
        <a:bodyPr/>
        <a:lstStyle/>
        <a:p>
          <a:endParaRPr lang="en-US"/>
        </a:p>
      </dgm:t>
    </dgm:pt>
    <dgm:pt modelId="{9A050718-7B78-7C46-AE43-C3AFDBB1656F}" type="sibTrans" cxnId="{943B2FEC-14B7-3248-956D-209ED5DED44E}">
      <dgm:prSet/>
      <dgm:spPr/>
      <dgm:t>
        <a:bodyPr/>
        <a:lstStyle/>
        <a:p>
          <a:endParaRPr lang="en-US"/>
        </a:p>
      </dgm:t>
    </dgm:pt>
    <dgm:pt modelId="{0D5A4AA1-473B-7E44-B784-2DA363DCE932}">
      <dgm:prSet/>
      <dgm:spPr/>
      <dgm:t>
        <a:bodyPr/>
        <a:lstStyle/>
        <a:p>
          <a:r>
            <a:rPr lang="en-US"/>
            <a:t>Sale of stolen data.  </a:t>
          </a:r>
        </a:p>
      </dgm:t>
    </dgm:pt>
    <dgm:pt modelId="{361B9EE3-737E-E64E-AE6A-11809D1B255A}" type="parTrans" cxnId="{BB02C928-8290-9D47-B883-7FE27C87050A}">
      <dgm:prSet/>
      <dgm:spPr/>
      <dgm:t>
        <a:bodyPr/>
        <a:lstStyle/>
        <a:p>
          <a:endParaRPr lang="en-US"/>
        </a:p>
      </dgm:t>
    </dgm:pt>
    <dgm:pt modelId="{3E457252-8B46-D140-88B8-96D58C52ECE2}" type="sibTrans" cxnId="{BB02C928-8290-9D47-B883-7FE27C87050A}">
      <dgm:prSet/>
      <dgm:spPr/>
      <dgm:t>
        <a:bodyPr/>
        <a:lstStyle/>
        <a:p>
          <a:endParaRPr lang="en-US"/>
        </a:p>
      </dgm:t>
    </dgm:pt>
    <dgm:pt modelId="{9A5C0388-9AC1-C54C-92E3-62F73754D623}">
      <dgm:prSet/>
      <dgm:spPr/>
      <dgm:t>
        <a:bodyPr/>
        <a:lstStyle/>
        <a:p>
          <a:r>
            <a:rPr lang="en-US"/>
            <a:t>Hacktivist </a:t>
          </a:r>
        </a:p>
      </dgm:t>
    </dgm:pt>
    <dgm:pt modelId="{8AE2C3AE-AF53-EA48-9AB2-C33F37949EAF}" type="parTrans" cxnId="{6DF20F5E-001C-7041-8DD7-0CAC85D88502}">
      <dgm:prSet/>
      <dgm:spPr/>
      <dgm:t>
        <a:bodyPr/>
        <a:lstStyle/>
        <a:p>
          <a:endParaRPr lang="en-US"/>
        </a:p>
      </dgm:t>
    </dgm:pt>
    <dgm:pt modelId="{47CF3E4F-4346-EB4F-8C52-8932FDF5DD22}" type="sibTrans" cxnId="{6DF20F5E-001C-7041-8DD7-0CAC85D88502}">
      <dgm:prSet/>
      <dgm:spPr/>
      <dgm:t>
        <a:bodyPr/>
        <a:lstStyle/>
        <a:p>
          <a:endParaRPr lang="en-US"/>
        </a:p>
      </dgm:t>
    </dgm:pt>
    <dgm:pt modelId="{CF84EAF7-9736-724C-AAF1-24BC0B8BCC57}">
      <dgm:prSet/>
      <dgm:spPr/>
      <dgm:t>
        <a:bodyPr/>
        <a:lstStyle/>
        <a:p>
          <a:r>
            <a:rPr lang="en-US"/>
            <a:t>Data theft and Doxing. </a:t>
          </a:r>
        </a:p>
      </dgm:t>
    </dgm:pt>
    <dgm:pt modelId="{7225B9DF-EE65-2143-9623-637A3BE7A442}" type="parTrans" cxnId="{CCF0CB87-F6E1-BE4B-9DFC-C8F4B5911312}">
      <dgm:prSet/>
      <dgm:spPr/>
      <dgm:t>
        <a:bodyPr/>
        <a:lstStyle/>
        <a:p>
          <a:endParaRPr lang="en-US"/>
        </a:p>
      </dgm:t>
    </dgm:pt>
    <dgm:pt modelId="{8AEA7877-D71E-2243-BB4F-5D4D8073C0A2}" type="sibTrans" cxnId="{CCF0CB87-F6E1-BE4B-9DFC-C8F4B5911312}">
      <dgm:prSet/>
      <dgm:spPr/>
      <dgm:t>
        <a:bodyPr/>
        <a:lstStyle/>
        <a:p>
          <a:endParaRPr lang="en-US"/>
        </a:p>
      </dgm:t>
    </dgm:pt>
    <dgm:pt modelId="{552CD499-DEB9-6A41-96BE-F4F29E2165D9}">
      <dgm:prSet/>
      <dgm:spPr/>
      <dgm:t>
        <a:bodyPr/>
        <a:lstStyle/>
        <a:p>
          <a:r>
            <a:rPr lang="en-US"/>
            <a:t>DDoS. </a:t>
          </a:r>
        </a:p>
      </dgm:t>
    </dgm:pt>
    <dgm:pt modelId="{5BDC15CD-B30A-BE4C-B340-1A7D4A3FEA68}" type="parTrans" cxnId="{0BDA654B-8389-EE48-877F-845D1E92C18B}">
      <dgm:prSet/>
      <dgm:spPr/>
      <dgm:t>
        <a:bodyPr/>
        <a:lstStyle/>
        <a:p>
          <a:endParaRPr lang="en-US"/>
        </a:p>
      </dgm:t>
    </dgm:pt>
    <dgm:pt modelId="{1206D936-2DAA-3742-8630-96A10BDD0CCD}" type="sibTrans" cxnId="{0BDA654B-8389-EE48-877F-845D1E92C18B}">
      <dgm:prSet/>
      <dgm:spPr/>
      <dgm:t>
        <a:bodyPr/>
        <a:lstStyle/>
        <a:p>
          <a:endParaRPr lang="en-US"/>
        </a:p>
      </dgm:t>
    </dgm:pt>
    <dgm:pt modelId="{32D238AA-23B5-3E49-9D70-E2A2C06F46F4}">
      <dgm:prSet/>
      <dgm:spPr/>
      <dgm:t>
        <a:bodyPr/>
        <a:lstStyle/>
        <a:p>
          <a:r>
            <a:rPr lang="en-US"/>
            <a:t>Data destruction and sabotage. </a:t>
          </a:r>
        </a:p>
      </dgm:t>
    </dgm:pt>
    <dgm:pt modelId="{74EC2B74-C5EB-5D45-8AAE-011DD86A2FF5}" type="parTrans" cxnId="{C9FA1B4F-AE9F-8C4A-9A28-89E5B67DAFBF}">
      <dgm:prSet/>
      <dgm:spPr/>
      <dgm:t>
        <a:bodyPr/>
        <a:lstStyle/>
        <a:p>
          <a:endParaRPr lang="en-US"/>
        </a:p>
      </dgm:t>
    </dgm:pt>
    <dgm:pt modelId="{0A43F45F-816C-6B4A-9CAC-1923879D07D5}" type="sibTrans" cxnId="{C9FA1B4F-AE9F-8C4A-9A28-89E5B67DAFBF}">
      <dgm:prSet/>
      <dgm:spPr/>
      <dgm:t>
        <a:bodyPr/>
        <a:lstStyle/>
        <a:p>
          <a:endParaRPr lang="en-US"/>
        </a:p>
      </dgm:t>
    </dgm:pt>
    <dgm:pt modelId="{9BF818B2-9755-6043-A495-C74D5712F7FF}">
      <dgm:prSet/>
      <dgm:spPr/>
      <dgm:t>
        <a:bodyPr/>
        <a:lstStyle/>
        <a:p>
          <a:r>
            <a:rPr lang="en-US"/>
            <a:t>Insider Threat </a:t>
          </a:r>
        </a:p>
      </dgm:t>
    </dgm:pt>
    <dgm:pt modelId="{098C4790-2F58-8647-978D-E45E387ECB7A}" type="parTrans" cxnId="{04451E85-FADB-D64C-AFCA-C6B92C5C0EFF}">
      <dgm:prSet/>
      <dgm:spPr/>
      <dgm:t>
        <a:bodyPr/>
        <a:lstStyle/>
        <a:p>
          <a:endParaRPr lang="en-US"/>
        </a:p>
      </dgm:t>
    </dgm:pt>
    <dgm:pt modelId="{F3CB107A-A803-8A4C-A084-A035867B4CBC}" type="sibTrans" cxnId="{04451E85-FADB-D64C-AFCA-C6B92C5C0EFF}">
      <dgm:prSet/>
      <dgm:spPr/>
      <dgm:t>
        <a:bodyPr/>
        <a:lstStyle/>
        <a:p>
          <a:endParaRPr lang="en-US"/>
        </a:p>
      </dgm:t>
    </dgm:pt>
    <dgm:pt modelId="{B3FF5D75-9CA2-2E4F-9017-C020E4A2E899}">
      <dgm:prSet/>
      <dgm:spPr/>
      <dgm:t>
        <a:bodyPr/>
        <a:lstStyle/>
        <a:p>
          <a:r>
            <a:rPr lang="en-US"/>
            <a:t>Revenge / grudge (see hacktivist). </a:t>
          </a:r>
        </a:p>
      </dgm:t>
    </dgm:pt>
    <dgm:pt modelId="{B4A93781-A65C-C54B-9F90-32E65259B17F}" type="parTrans" cxnId="{10674772-4DA7-1144-8727-FF3BB481438B}">
      <dgm:prSet/>
      <dgm:spPr/>
      <dgm:t>
        <a:bodyPr/>
        <a:lstStyle/>
        <a:p>
          <a:endParaRPr lang="en-US"/>
        </a:p>
      </dgm:t>
    </dgm:pt>
    <dgm:pt modelId="{BD3DE4AF-16B1-E346-B98C-14B85D61A096}" type="sibTrans" cxnId="{10674772-4DA7-1144-8727-FF3BB481438B}">
      <dgm:prSet/>
      <dgm:spPr/>
      <dgm:t>
        <a:bodyPr/>
        <a:lstStyle/>
        <a:p>
          <a:endParaRPr lang="en-US"/>
        </a:p>
      </dgm:t>
    </dgm:pt>
    <dgm:pt modelId="{D5028959-D519-7245-8E4B-C2933A0B0619}">
      <dgm:prSet/>
      <dgm:spPr/>
      <dgm:t>
        <a:bodyPr/>
        <a:lstStyle/>
        <a:p>
          <a:r>
            <a:rPr lang="en-US"/>
            <a:t>Opportunist (see cybercrime)</a:t>
          </a:r>
        </a:p>
      </dgm:t>
    </dgm:pt>
    <dgm:pt modelId="{4778DA6E-3968-904C-A164-43835B4B4DB4}" type="parTrans" cxnId="{F5B8C18B-F3C8-F14C-A7CC-1C99E8005CFA}">
      <dgm:prSet/>
      <dgm:spPr/>
      <dgm:t>
        <a:bodyPr/>
        <a:lstStyle/>
        <a:p>
          <a:endParaRPr lang="en-US"/>
        </a:p>
      </dgm:t>
    </dgm:pt>
    <dgm:pt modelId="{EE5844BE-2B5A-F045-AF77-8B8A3A0CF619}" type="sibTrans" cxnId="{F5B8C18B-F3C8-F14C-A7CC-1C99E8005CFA}">
      <dgm:prSet/>
      <dgm:spPr/>
      <dgm:t>
        <a:bodyPr/>
        <a:lstStyle/>
        <a:p>
          <a:endParaRPr lang="en-US"/>
        </a:p>
      </dgm:t>
    </dgm:pt>
    <dgm:pt modelId="{6E28749C-05E1-F045-8030-67CDF63E3D9B}" type="pres">
      <dgm:prSet presAssocID="{8CA9EF84-4B60-AA48-81A5-B781F6560A06}" presName="linear" presStyleCnt="0">
        <dgm:presLayoutVars>
          <dgm:animLvl val="lvl"/>
          <dgm:resizeHandles val="exact"/>
        </dgm:presLayoutVars>
      </dgm:prSet>
      <dgm:spPr/>
    </dgm:pt>
    <dgm:pt modelId="{7E8886ED-3BF6-524D-85B8-3D889F43E0B8}" type="pres">
      <dgm:prSet presAssocID="{5A0095EF-6856-8540-AABA-E3E98B25EC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873F48-E9E6-6B45-AD8F-EBDC928B2D08}" type="pres">
      <dgm:prSet presAssocID="{5A0095EF-6856-8540-AABA-E3E98B25ECBF}" presName="childText" presStyleLbl="revTx" presStyleIdx="0" presStyleCnt="4">
        <dgm:presLayoutVars>
          <dgm:bulletEnabled val="1"/>
        </dgm:presLayoutVars>
      </dgm:prSet>
      <dgm:spPr/>
    </dgm:pt>
    <dgm:pt modelId="{62488C00-10D0-324C-A901-21DFF346D110}" type="pres">
      <dgm:prSet presAssocID="{E08C76B1-6919-2343-8E9A-F06DEEE97B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2D9E9D-FEE7-B044-B002-712107C636FD}" type="pres">
      <dgm:prSet presAssocID="{E08C76B1-6919-2343-8E9A-F06DEEE97B72}" presName="childText" presStyleLbl="revTx" presStyleIdx="1" presStyleCnt="4">
        <dgm:presLayoutVars>
          <dgm:bulletEnabled val="1"/>
        </dgm:presLayoutVars>
      </dgm:prSet>
      <dgm:spPr/>
    </dgm:pt>
    <dgm:pt modelId="{055830A4-65AE-0040-BF4E-1774BC8B1A83}" type="pres">
      <dgm:prSet presAssocID="{9A5C0388-9AC1-C54C-92E3-62F73754D6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8E47A8-2FE6-4C41-AE76-948B718F5A43}" type="pres">
      <dgm:prSet presAssocID="{9A5C0388-9AC1-C54C-92E3-62F73754D623}" presName="childText" presStyleLbl="revTx" presStyleIdx="2" presStyleCnt="4">
        <dgm:presLayoutVars>
          <dgm:bulletEnabled val="1"/>
        </dgm:presLayoutVars>
      </dgm:prSet>
      <dgm:spPr/>
    </dgm:pt>
    <dgm:pt modelId="{67A3680B-5145-C144-8C65-7365269FFB50}" type="pres">
      <dgm:prSet presAssocID="{9BF818B2-9755-6043-A495-C74D5712F7F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700B2C9-4B91-014D-915E-92E92D91E8E7}" type="pres">
      <dgm:prSet presAssocID="{9BF818B2-9755-6043-A495-C74D5712F7F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C1070C03-906D-D44D-8098-516783595EE1}" type="presOf" srcId="{1B95306A-8BF5-AB49-B0E4-2897165714B3}" destId="{1B873F48-E9E6-6B45-AD8F-EBDC928B2D08}" srcOrd="0" destOrd="2" presId="urn:microsoft.com/office/officeart/2005/8/layout/vList2"/>
    <dgm:cxn modelId="{F97EC008-58C3-7E40-AD31-62D820CF727E}" type="presOf" srcId="{0D5A4AA1-473B-7E44-B784-2DA363DCE932}" destId="{772D9E9D-FEE7-B044-B002-712107C636FD}" srcOrd="0" destOrd="1" presId="urn:microsoft.com/office/officeart/2005/8/layout/vList2"/>
    <dgm:cxn modelId="{B48DC70F-7BBC-7248-9A25-D0AC0B07EE29}" type="presOf" srcId="{D5028959-D519-7245-8E4B-C2933A0B0619}" destId="{8700B2C9-4B91-014D-915E-92E92D91E8E7}" srcOrd="0" destOrd="1" presId="urn:microsoft.com/office/officeart/2005/8/layout/vList2"/>
    <dgm:cxn modelId="{987F6421-B87F-F246-9D91-65C655695B12}" srcId="{5A0095EF-6856-8540-AABA-E3E98B25ECBF}" destId="{48BD183E-B3F3-E64D-8E28-1E44219FB38A}" srcOrd="1" destOrd="0" parTransId="{7EF2E369-1038-254F-9053-445253C0A931}" sibTransId="{B72FA83A-9705-7146-83A1-EEBA4198A5F6}"/>
    <dgm:cxn modelId="{37941325-3635-D44A-A8F0-6FD92E02DE34}" type="presOf" srcId="{8CA9EF84-4B60-AA48-81A5-B781F6560A06}" destId="{6E28749C-05E1-F045-8030-67CDF63E3D9B}" srcOrd="0" destOrd="0" presId="urn:microsoft.com/office/officeart/2005/8/layout/vList2"/>
    <dgm:cxn modelId="{BB02C928-8290-9D47-B883-7FE27C87050A}" srcId="{E08C76B1-6919-2343-8E9A-F06DEEE97B72}" destId="{0D5A4AA1-473B-7E44-B784-2DA363DCE932}" srcOrd="1" destOrd="0" parTransId="{361B9EE3-737E-E64E-AE6A-11809D1B255A}" sibTransId="{3E457252-8B46-D140-88B8-96D58C52ECE2}"/>
    <dgm:cxn modelId="{972D3629-81B9-8941-8AA5-6533C6BDD100}" type="presOf" srcId="{32D238AA-23B5-3E49-9D70-E2A2C06F46F4}" destId="{458E47A8-2FE6-4C41-AE76-948B718F5A43}" srcOrd="0" destOrd="2" presId="urn:microsoft.com/office/officeart/2005/8/layout/vList2"/>
    <dgm:cxn modelId="{CDEB8132-8407-3147-A5B5-4325DEEBD14A}" type="presOf" srcId="{B3FF5D75-9CA2-2E4F-9017-C020E4A2E899}" destId="{8700B2C9-4B91-014D-915E-92E92D91E8E7}" srcOrd="0" destOrd="0" presId="urn:microsoft.com/office/officeart/2005/8/layout/vList2"/>
    <dgm:cxn modelId="{51D44E37-887E-CB40-98DC-3F69D17FDC3E}" srcId="{5A0095EF-6856-8540-AABA-E3E98B25ECBF}" destId="{1B95306A-8BF5-AB49-B0E4-2897165714B3}" srcOrd="2" destOrd="0" parTransId="{C3A36434-CE80-004A-8A93-C28A3D26E032}" sibTransId="{9299F21C-626F-9740-B4BA-A441D98FDBD9}"/>
    <dgm:cxn modelId="{D066BD43-8CDF-BC48-A75A-5552A1FDE8E4}" srcId="{8CA9EF84-4B60-AA48-81A5-B781F6560A06}" destId="{5A0095EF-6856-8540-AABA-E3E98B25ECBF}" srcOrd="0" destOrd="0" parTransId="{9390CD3E-2D08-E04F-B528-2553540C8620}" sibTransId="{997D357F-F18B-3043-B84C-8FD683697EFE}"/>
    <dgm:cxn modelId="{28585045-4BA8-5246-A8C3-940C7DC0B2CA}" type="presOf" srcId="{48BD183E-B3F3-E64D-8E28-1E44219FB38A}" destId="{1B873F48-E9E6-6B45-AD8F-EBDC928B2D08}" srcOrd="0" destOrd="1" presId="urn:microsoft.com/office/officeart/2005/8/layout/vList2"/>
    <dgm:cxn modelId="{0754824A-54D3-3247-A4A8-A2BEA02EA602}" srcId="{8CA9EF84-4B60-AA48-81A5-B781F6560A06}" destId="{E08C76B1-6919-2343-8E9A-F06DEEE97B72}" srcOrd="1" destOrd="0" parTransId="{1F8F397F-6CDA-F844-B38B-1C148E7EC168}" sibTransId="{570E92FC-3BBF-4E49-9F55-87603830D7C2}"/>
    <dgm:cxn modelId="{0BDA654B-8389-EE48-877F-845D1E92C18B}" srcId="{9A5C0388-9AC1-C54C-92E3-62F73754D623}" destId="{552CD499-DEB9-6A41-96BE-F4F29E2165D9}" srcOrd="1" destOrd="0" parTransId="{5BDC15CD-B30A-BE4C-B340-1A7D4A3FEA68}" sibTransId="{1206D936-2DAA-3742-8630-96A10BDD0CCD}"/>
    <dgm:cxn modelId="{C9FA1B4F-AE9F-8C4A-9A28-89E5B67DAFBF}" srcId="{9A5C0388-9AC1-C54C-92E3-62F73754D623}" destId="{32D238AA-23B5-3E49-9D70-E2A2C06F46F4}" srcOrd="2" destOrd="0" parTransId="{74EC2B74-C5EB-5D45-8AAE-011DD86A2FF5}" sibTransId="{0A43F45F-816C-6B4A-9CAC-1923879D07D5}"/>
    <dgm:cxn modelId="{6DF20F5E-001C-7041-8DD7-0CAC85D88502}" srcId="{8CA9EF84-4B60-AA48-81A5-B781F6560A06}" destId="{9A5C0388-9AC1-C54C-92E3-62F73754D623}" srcOrd="2" destOrd="0" parTransId="{8AE2C3AE-AF53-EA48-9AB2-C33F37949EAF}" sibTransId="{47CF3E4F-4346-EB4F-8C52-8932FDF5DD22}"/>
    <dgm:cxn modelId="{6598286D-035C-8B44-A21C-FE7245B211B3}" type="presOf" srcId="{A7D56FE5-09C4-4B4E-84AF-F78E2E873A65}" destId="{1B873F48-E9E6-6B45-AD8F-EBDC928B2D08}" srcOrd="0" destOrd="0" presId="urn:microsoft.com/office/officeart/2005/8/layout/vList2"/>
    <dgm:cxn modelId="{10674772-4DA7-1144-8727-FF3BB481438B}" srcId="{9BF818B2-9755-6043-A495-C74D5712F7FF}" destId="{B3FF5D75-9CA2-2E4F-9017-C020E4A2E899}" srcOrd="0" destOrd="0" parTransId="{B4A93781-A65C-C54B-9F90-32E65259B17F}" sibTransId="{BD3DE4AF-16B1-E346-B98C-14B85D61A096}"/>
    <dgm:cxn modelId="{04451E85-FADB-D64C-AFCA-C6B92C5C0EFF}" srcId="{8CA9EF84-4B60-AA48-81A5-B781F6560A06}" destId="{9BF818B2-9755-6043-A495-C74D5712F7FF}" srcOrd="3" destOrd="0" parTransId="{098C4790-2F58-8647-978D-E45E387ECB7A}" sibTransId="{F3CB107A-A803-8A4C-A084-A035867B4CBC}"/>
    <dgm:cxn modelId="{CCF0CB87-F6E1-BE4B-9DFC-C8F4B5911312}" srcId="{9A5C0388-9AC1-C54C-92E3-62F73754D623}" destId="{CF84EAF7-9736-724C-AAF1-24BC0B8BCC57}" srcOrd="0" destOrd="0" parTransId="{7225B9DF-EE65-2143-9623-637A3BE7A442}" sibTransId="{8AEA7877-D71E-2243-BB4F-5D4D8073C0A2}"/>
    <dgm:cxn modelId="{F5B8C18B-F3C8-F14C-A7CC-1C99E8005CFA}" srcId="{9BF818B2-9755-6043-A495-C74D5712F7FF}" destId="{D5028959-D519-7245-8E4B-C2933A0B0619}" srcOrd="1" destOrd="0" parTransId="{4778DA6E-3968-904C-A164-43835B4B4DB4}" sibTransId="{EE5844BE-2B5A-F045-AF77-8B8A3A0CF619}"/>
    <dgm:cxn modelId="{D2EBB393-39CA-B244-B46E-FC7BBB998853}" type="presOf" srcId="{9BF818B2-9755-6043-A495-C74D5712F7FF}" destId="{67A3680B-5145-C144-8C65-7365269FFB50}" srcOrd="0" destOrd="0" presId="urn:microsoft.com/office/officeart/2005/8/layout/vList2"/>
    <dgm:cxn modelId="{B3C9AA9C-DC9A-9C46-B963-F3BF9809A629}" type="presOf" srcId="{552CD499-DEB9-6A41-96BE-F4F29E2165D9}" destId="{458E47A8-2FE6-4C41-AE76-948B718F5A43}" srcOrd="0" destOrd="1" presId="urn:microsoft.com/office/officeart/2005/8/layout/vList2"/>
    <dgm:cxn modelId="{3EA836CE-E853-DA45-AA8F-3426D8C971C7}" type="presOf" srcId="{9A5C0388-9AC1-C54C-92E3-62F73754D623}" destId="{055830A4-65AE-0040-BF4E-1774BC8B1A83}" srcOrd="0" destOrd="0" presId="urn:microsoft.com/office/officeart/2005/8/layout/vList2"/>
    <dgm:cxn modelId="{474223D3-2D6B-2346-AF02-A3A7E31B31A1}" type="presOf" srcId="{5A0095EF-6856-8540-AABA-E3E98B25ECBF}" destId="{7E8886ED-3BF6-524D-85B8-3D889F43E0B8}" srcOrd="0" destOrd="0" presId="urn:microsoft.com/office/officeart/2005/8/layout/vList2"/>
    <dgm:cxn modelId="{A4A71EDA-8033-2242-9C46-9966F0F0B3B6}" srcId="{5A0095EF-6856-8540-AABA-E3E98B25ECBF}" destId="{A7D56FE5-09C4-4B4E-84AF-F78E2E873A65}" srcOrd="0" destOrd="0" parTransId="{F99637A8-DE37-BE44-82DC-BA6D9E86F11F}" sibTransId="{B4FDDBCC-285D-BC49-8301-9E51AC7563C4}"/>
    <dgm:cxn modelId="{3B599EDD-C08F-0F44-8CFD-A9BCCF6CF5B8}" type="presOf" srcId="{E08C76B1-6919-2343-8E9A-F06DEEE97B72}" destId="{62488C00-10D0-324C-A901-21DFF346D110}" srcOrd="0" destOrd="0" presId="urn:microsoft.com/office/officeart/2005/8/layout/vList2"/>
    <dgm:cxn modelId="{F70D38E1-67D3-684A-B74D-8EBB06F31E9E}" type="presOf" srcId="{10E2E5E7-6CCD-8C4E-9089-9CBD4F022E77}" destId="{772D9E9D-FEE7-B044-B002-712107C636FD}" srcOrd="0" destOrd="0" presId="urn:microsoft.com/office/officeart/2005/8/layout/vList2"/>
    <dgm:cxn modelId="{943B2FEC-14B7-3248-956D-209ED5DED44E}" srcId="{E08C76B1-6919-2343-8E9A-F06DEEE97B72}" destId="{10E2E5E7-6CCD-8C4E-9089-9CBD4F022E77}" srcOrd="0" destOrd="0" parTransId="{9E9CC010-8BB5-B147-90E3-6A7EA23AEC9B}" sibTransId="{9A050718-7B78-7C46-AE43-C3AFDBB1656F}"/>
    <dgm:cxn modelId="{CED575FA-FF05-EC43-9CF1-5348BA34B404}" type="presOf" srcId="{CF84EAF7-9736-724C-AAF1-24BC0B8BCC57}" destId="{458E47A8-2FE6-4C41-AE76-948B718F5A43}" srcOrd="0" destOrd="0" presId="urn:microsoft.com/office/officeart/2005/8/layout/vList2"/>
    <dgm:cxn modelId="{AC902625-C8A0-1E41-ADF6-699F54B7D5C0}" type="presParOf" srcId="{6E28749C-05E1-F045-8030-67CDF63E3D9B}" destId="{7E8886ED-3BF6-524D-85B8-3D889F43E0B8}" srcOrd="0" destOrd="0" presId="urn:microsoft.com/office/officeart/2005/8/layout/vList2"/>
    <dgm:cxn modelId="{47B2BF04-BDED-984C-B8FA-204BFA154BF5}" type="presParOf" srcId="{6E28749C-05E1-F045-8030-67CDF63E3D9B}" destId="{1B873F48-E9E6-6B45-AD8F-EBDC928B2D08}" srcOrd="1" destOrd="0" presId="urn:microsoft.com/office/officeart/2005/8/layout/vList2"/>
    <dgm:cxn modelId="{1BBE5209-B979-0848-8879-518D0413FDF8}" type="presParOf" srcId="{6E28749C-05E1-F045-8030-67CDF63E3D9B}" destId="{62488C00-10D0-324C-A901-21DFF346D110}" srcOrd="2" destOrd="0" presId="urn:microsoft.com/office/officeart/2005/8/layout/vList2"/>
    <dgm:cxn modelId="{BB4194A0-2B33-5245-BDC1-5B678982BBF6}" type="presParOf" srcId="{6E28749C-05E1-F045-8030-67CDF63E3D9B}" destId="{772D9E9D-FEE7-B044-B002-712107C636FD}" srcOrd="3" destOrd="0" presId="urn:microsoft.com/office/officeart/2005/8/layout/vList2"/>
    <dgm:cxn modelId="{AC8059D4-362C-C74F-9B12-2B868A880C80}" type="presParOf" srcId="{6E28749C-05E1-F045-8030-67CDF63E3D9B}" destId="{055830A4-65AE-0040-BF4E-1774BC8B1A83}" srcOrd="4" destOrd="0" presId="urn:microsoft.com/office/officeart/2005/8/layout/vList2"/>
    <dgm:cxn modelId="{63700DF2-D69A-EE4D-9150-197B72F79158}" type="presParOf" srcId="{6E28749C-05E1-F045-8030-67CDF63E3D9B}" destId="{458E47A8-2FE6-4C41-AE76-948B718F5A43}" srcOrd="5" destOrd="0" presId="urn:microsoft.com/office/officeart/2005/8/layout/vList2"/>
    <dgm:cxn modelId="{F400B9B1-0CB0-E747-93F7-E70CE43A2EF0}" type="presParOf" srcId="{6E28749C-05E1-F045-8030-67CDF63E3D9B}" destId="{67A3680B-5145-C144-8C65-7365269FFB50}" srcOrd="6" destOrd="0" presId="urn:microsoft.com/office/officeart/2005/8/layout/vList2"/>
    <dgm:cxn modelId="{31937152-191C-4844-A92C-3A784B512732}" type="presParOf" srcId="{6E28749C-05E1-F045-8030-67CDF63E3D9B}" destId="{8700B2C9-4B91-014D-915E-92E92D91E8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886ED-3BF6-524D-85B8-3D889F43E0B8}">
      <dsp:nvSpPr>
        <dsp:cNvPr id="0" name=""/>
        <dsp:cNvSpPr/>
      </dsp:nvSpPr>
      <dsp:spPr>
        <a:xfrm>
          <a:off x="0" y="126813"/>
          <a:ext cx="6713552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Nation-State</a:t>
          </a:r>
        </a:p>
      </dsp:txBody>
      <dsp:txXfrm>
        <a:off x="19904" y="146717"/>
        <a:ext cx="6673744" cy="367937"/>
      </dsp:txXfrm>
    </dsp:sp>
    <dsp:sp modelId="{1B873F48-E9E6-6B45-AD8F-EBDC928B2D08}">
      <dsp:nvSpPr>
        <dsp:cNvPr id="0" name=""/>
        <dsp:cNvSpPr/>
      </dsp:nvSpPr>
      <dsp:spPr>
        <a:xfrm>
          <a:off x="0" y="534558"/>
          <a:ext cx="6713552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National secrets and IP.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Disruption and Distraction.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MDM (Disinfo).  </a:t>
          </a:r>
        </a:p>
      </dsp:txBody>
      <dsp:txXfrm>
        <a:off x="0" y="534558"/>
        <a:ext cx="6713552" cy="668609"/>
      </dsp:txXfrm>
    </dsp:sp>
    <dsp:sp modelId="{62488C00-10D0-324C-A901-21DFF346D110}">
      <dsp:nvSpPr>
        <dsp:cNvPr id="0" name=""/>
        <dsp:cNvSpPr/>
      </dsp:nvSpPr>
      <dsp:spPr>
        <a:xfrm>
          <a:off x="0" y="1203168"/>
          <a:ext cx="6713552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Cybercrime</a:t>
          </a:r>
        </a:p>
      </dsp:txBody>
      <dsp:txXfrm>
        <a:off x="19904" y="1223072"/>
        <a:ext cx="6673744" cy="367937"/>
      </dsp:txXfrm>
    </dsp:sp>
    <dsp:sp modelId="{772D9E9D-FEE7-B044-B002-712107C636FD}">
      <dsp:nvSpPr>
        <dsp:cNvPr id="0" name=""/>
        <dsp:cNvSpPr/>
      </dsp:nvSpPr>
      <dsp:spPr>
        <a:xfrm>
          <a:off x="0" y="1610913"/>
          <a:ext cx="6713552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Ransomware and extortion.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Sale of stolen data.  </a:t>
          </a:r>
        </a:p>
      </dsp:txBody>
      <dsp:txXfrm>
        <a:off x="0" y="1610913"/>
        <a:ext cx="6713552" cy="448672"/>
      </dsp:txXfrm>
    </dsp:sp>
    <dsp:sp modelId="{055830A4-65AE-0040-BF4E-1774BC8B1A83}">
      <dsp:nvSpPr>
        <dsp:cNvPr id="0" name=""/>
        <dsp:cNvSpPr/>
      </dsp:nvSpPr>
      <dsp:spPr>
        <a:xfrm>
          <a:off x="0" y="2059586"/>
          <a:ext cx="6713552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Hacktivist </a:t>
          </a:r>
        </a:p>
      </dsp:txBody>
      <dsp:txXfrm>
        <a:off x="19904" y="2079490"/>
        <a:ext cx="6673744" cy="367937"/>
      </dsp:txXfrm>
    </dsp:sp>
    <dsp:sp modelId="{458E47A8-2FE6-4C41-AE76-948B718F5A43}">
      <dsp:nvSpPr>
        <dsp:cNvPr id="0" name=""/>
        <dsp:cNvSpPr/>
      </dsp:nvSpPr>
      <dsp:spPr>
        <a:xfrm>
          <a:off x="0" y="2467331"/>
          <a:ext cx="6713552" cy="668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Data theft and Doxing.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DDoS.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Data destruction and sabotage. </a:t>
          </a:r>
        </a:p>
      </dsp:txBody>
      <dsp:txXfrm>
        <a:off x="0" y="2467331"/>
        <a:ext cx="6713552" cy="668609"/>
      </dsp:txXfrm>
    </dsp:sp>
    <dsp:sp modelId="{67A3680B-5145-C144-8C65-7365269FFB50}">
      <dsp:nvSpPr>
        <dsp:cNvPr id="0" name=""/>
        <dsp:cNvSpPr/>
      </dsp:nvSpPr>
      <dsp:spPr>
        <a:xfrm>
          <a:off x="0" y="3135941"/>
          <a:ext cx="6713552" cy="40774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Insider Threat </a:t>
          </a:r>
        </a:p>
      </dsp:txBody>
      <dsp:txXfrm>
        <a:off x="19904" y="3155845"/>
        <a:ext cx="6673744" cy="367937"/>
      </dsp:txXfrm>
    </dsp:sp>
    <dsp:sp modelId="{8700B2C9-4B91-014D-915E-92E92D91E8E7}">
      <dsp:nvSpPr>
        <dsp:cNvPr id="0" name=""/>
        <dsp:cNvSpPr/>
      </dsp:nvSpPr>
      <dsp:spPr>
        <a:xfrm>
          <a:off x="0" y="3543685"/>
          <a:ext cx="6713552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155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Revenge / grudge (see hacktivist).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Opportunist (see cybercrime)</a:t>
          </a:r>
        </a:p>
      </dsp:txBody>
      <dsp:txXfrm>
        <a:off x="0" y="3543685"/>
        <a:ext cx="6713552" cy="448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C658B-350D-44E8-81E9-477BF243AB8E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7F510-E8FC-400C-98A1-0D40B741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4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7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6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2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38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633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046206158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7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0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6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lackhillsinfosec.com/projects/backdoorsandbreach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tufc.blogspot.com/2011/10/2-ufc-lightweight-mauricio-rua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ckheedmartin.com/en-us/capabilities/cyber/cyber-kill-chain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Attacker Objectives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AAE84-FABB-4AE8-A4B2-5B471E9A6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we must understand, what they want to accomplish.  </a:t>
            </a:r>
          </a:p>
        </p:txBody>
      </p:sp>
    </p:spTree>
    <p:extLst>
      <p:ext uri="{BB962C8B-B14F-4D97-AF65-F5344CB8AC3E}">
        <p14:creationId xmlns:p14="http://schemas.microsoft.com/office/powerpoint/2010/main" val="151810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712237" y="5439747"/>
            <a:ext cx="10767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many places do you see an opportunity for malware, at various stages along this progression?  </a:t>
            </a: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5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094EBD-1CAF-405B-20AE-581E86D0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Learning Pro Tip: Make it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D7AA-8DB1-BFA6-67FB-17D3D6F1C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en-US" sz="2200"/>
              <a:t>Reading Mitre ATT&amp;CK may not be the most fun thing in the world.</a:t>
            </a:r>
          </a:p>
          <a:p>
            <a:r>
              <a:rPr lang="en-US" sz="2200"/>
              <a:t>Instead, learn via gameplay.  </a:t>
            </a:r>
          </a:p>
          <a:p>
            <a:r>
              <a:rPr lang="en-US" sz="2200">
                <a:hlinkClick r:id="rId2"/>
              </a:rPr>
              <a:t>https://www.blackhillsinfosec.com/projects/backdoorsandbreaches/</a:t>
            </a:r>
            <a:endParaRPr lang="en-US" sz="2200"/>
          </a:p>
          <a:p>
            <a:r>
              <a:rPr lang="en-US" sz="2200"/>
              <a:t>Some free resources on the site, although the cards are quite fun.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FEAAB-4B3F-CA59-4020-A34583CA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2" y="3427638"/>
            <a:ext cx="4802404" cy="16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9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B6959-FBE6-70CF-7391-8BD9CE32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Different Objectives, for Different Adversaries 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person working on a computer&#10;&#10;Description automatically generated with medium confidence">
            <a:extLst>
              <a:ext uri="{FF2B5EF4-FFF2-40B4-BE49-F238E27FC236}">
                <a16:creationId xmlns:a16="http://schemas.microsoft.com/office/drawing/2014/main" id="{13D2AE0A-5BBF-696F-E64C-6769FDD14D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9" r="10680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5" name="AutoShape 2" descr="Whitehat Hacker Rewarded $75,000 for Saving User Funds">
            <a:extLst>
              <a:ext uri="{FF2B5EF4-FFF2-40B4-BE49-F238E27FC236}">
                <a16:creationId xmlns:a16="http://schemas.microsoft.com/office/drawing/2014/main" id="{FB2DB776-7B87-B24D-1012-ECB3A16147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AF3BC1-A41C-D951-51F9-FB4228FA0C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78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 of Attack and Defense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AAE84-FABB-4AE8-A4B2-5B471E9A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0483" y="3623058"/>
            <a:ext cx="8671034" cy="1655762"/>
          </a:xfrm>
        </p:spPr>
        <p:txBody>
          <a:bodyPr/>
          <a:lstStyle/>
          <a:p>
            <a:r>
              <a:rPr lang="en-US" dirty="0"/>
              <a:t>The mechanics of a cyber attack can be relatively simple, at least when viewed at a high level to understand the general themes.  </a:t>
            </a:r>
          </a:p>
        </p:txBody>
      </p:sp>
    </p:spTree>
    <p:extLst>
      <p:ext uri="{BB962C8B-B14F-4D97-AF65-F5344CB8AC3E}">
        <p14:creationId xmlns:p14="http://schemas.microsoft.com/office/powerpoint/2010/main" val="402868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0727E-A19E-E591-D0B6-5F14EF27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 dirty="0"/>
              <a:t>Two Types of Attacks (For Initial Foothold)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84EB-C3EB-D0B0-54B4-F30CBC5D1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059" y="2625614"/>
            <a:ext cx="5393361" cy="4351338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Attacks that involve a user.</a:t>
            </a:r>
          </a:p>
          <a:p>
            <a:pPr>
              <a:lnSpc>
                <a:spcPct val="250000"/>
              </a:lnSpc>
            </a:pPr>
            <a:r>
              <a:rPr lang="en-US" dirty="0"/>
              <a:t>Attacks that do not involve a user. </a:t>
            </a: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person, sport, wrestling, boxing&#10;&#10;Description automatically generated">
            <a:extLst>
              <a:ext uri="{FF2B5EF4-FFF2-40B4-BE49-F238E27FC236}">
                <a16:creationId xmlns:a16="http://schemas.microsoft.com/office/drawing/2014/main" id="{F7F78A03-BBB5-1E38-EEBE-E609BC7267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330" r="16919" b="-1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05EE0-6213-E658-17C2-F986D6867AF1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gotufc.blogspot.com/2011/10/2-ufc-lightweight-mauricio-ru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43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5D5471-4003-4E96-AFEE-92669DAE74AA}"/>
              </a:ext>
            </a:extLst>
          </p:cNvPr>
          <p:cNvSpPr/>
          <p:nvPr/>
        </p:nvSpPr>
        <p:spPr>
          <a:xfrm>
            <a:off x="2908478" y="3060576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 Vector Selected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C36416-25D6-4096-B758-26270ACB22FD}"/>
              </a:ext>
            </a:extLst>
          </p:cNvPr>
          <p:cNvSpPr/>
          <p:nvPr/>
        </p:nvSpPr>
        <p:spPr>
          <a:xfrm>
            <a:off x="5494051" y="141239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Interaction 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6DAFA2E-61F0-4D94-B7AC-1284C122A247}"/>
              </a:ext>
            </a:extLst>
          </p:cNvPr>
          <p:cNvCxnSpPr>
            <a:cxnSpLocks/>
            <a:stCxn id="3" idx="3"/>
            <a:endCxn id="69" idx="1"/>
          </p:cNvCxnSpPr>
          <p:nvPr/>
        </p:nvCxnSpPr>
        <p:spPr>
          <a:xfrm>
            <a:off x="4284517" y="3429000"/>
            <a:ext cx="1209533" cy="1634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49AD913-720D-47A1-8031-752D4621C76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284517" y="1780816"/>
            <a:ext cx="1209534" cy="1648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50AD5B8F-DBB7-4CF8-B68A-7F0E0DA6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Attack Flow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2C5157F-7501-4FF4-8CBA-009931C14456}"/>
              </a:ext>
            </a:extLst>
          </p:cNvPr>
          <p:cNvSpPr/>
          <p:nvPr/>
        </p:nvSpPr>
        <p:spPr>
          <a:xfrm>
            <a:off x="7907483" y="32934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 or Messaging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9549119-CD56-419C-A957-1FB06AE16CA5}"/>
              </a:ext>
            </a:extLst>
          </p:cNvPr>
          <p:cNvSpPr/>
          <p:nvPr/>
        </p:nvSpPr>
        <p:spPr>
          <a:xfrm>
            <a:off x="7907482" y="1420738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1D2DC2F-9B18-499D-AF8F-C56F2070B8E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6870090" y="697766"/>
            <a:ext cx="1037393" cy="1083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0963CFF-75E0-4D71-9DEF-3BA82246CE63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>
            <a:off x="6870090" y="1780816"/>
            <a:ext cx="1037392" cy="8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A55475A-AA4B-4213-B4F3-AAF2FA909F0C}"/>
              </a:ext>
            </a:extLst>
          </p:cNvPr>
          <p:cNvSpPr/>
          <p:nvPr/>
        </p:nvSpPr>
        <p:spPr>
          <a:xfrm>
            <a:off x="7907483" y="2512134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Engineering 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F7156D2-EC77-48BA-8737-6063CAAA794A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>
            <a:off x="6870090" y="1780816"/>
            <a:ext cx="1037393" cy="10997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BA2698E-B091-4EEE-BBD0-E6CA2B5ACCC8}"/>
              </a:ext>
            </a:extLst>
          </p:cNvPr>
          <p:cNvSpPr/>
          <p:nvPr/>
        </p:nvSpPr>
        <p:spPr>
          <a:xfrm>
            <a:off x="5494050" y="4694926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User Interaction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53D1A1D-F8B0-4963-86F3-4F4B135E859D}"/>
              </a:ext>
            </a:extLst>
          </p:cNvPr>
          <p:cNvSpPr/>
          <p:nvPr/>
        </p:nvSpPr>
        <p:spPr>
          <a:xfrm>
            <a:off x="7907482" y="3611876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14517F7-5B3E-4D22-8877-D8BA378339D2}"/>
              </a:ext>
            </a:extLst>
          </p:cNvPr>
          <p:cNvSpPr/>
          <p:nvPr/>
        </p:nvSpPr>
        <p:spPr>
          <a:xfrm>
            <a:off x="7907481" y="470327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Server, Services or Cloud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209BB9D-7EF8-4290-9BEF-A0D42B45E56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870089" y="3980300"/>
            <a:ext cx="1037393" cy="1083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853E004-8227-4BC3-8B74-845653189999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6870089" y="5063350"/>
            <a:ext cx="1037392" cy="8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F2BB52F-1C43-4B48-8E24-D1DEBCCE6988}"/>
              </a:ext>
            </a:extLst>
          </p:cNvPr>
          <p:cNvSpPr/>
          <p:nvPr/>
        </p:nvSpPr>
        <p:spPr>
          <a:xfrm>
            <a:off x="7907482" y="5794668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 or Identity 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760D3E4-A6E4-4718-BC6F-9A1FBB0F5F04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6870089" y="5063350"/>
            <a:ext cx="1037393" cy="10997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C5DD377A-E571-4CEB-9A6D-B9723CFC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2" y="2632641"/>
            <a:ext cx="172226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7320213-D336-40A5-8810-4E5C1A6E96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67714" y="1479813"/>
            <a:ext cx="1740934" cy="3898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959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5D5471-4003-4E96-AFEE-92669DAE74AA}"/>
              </a:ext>
            </a:extLst>
          </p:cNvPr>
          <p:cNvSpPr/>
          <p:nvPr/>
        </p:nvSpPr>
        <p:spPr>
          <a:xfrm>
            <a:off x="2908478" y="3060576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Something Happens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C36416-25D6-4096-B758-26270ACB22FD}"/>
              </a:ext>
            </a:extLst>
          </p:cNvPr>
          <p:cNvSpPr/>
          <p:nvPr/>
        </p:nvSpPr>
        <p:spPr>
          <a:xfrm>
            <a:off x="5494051" y="141239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Interaction 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6DAFA2E-61F0-4D94-B7AC-1284C122A247}"/>
              </a:ext>
            </a:extLst>
          </p:cNvPr>
          <p:cNvCxnSpPr>
            <a:cxnSpLocks/>
            <a:stCxn id="3" idx="3"/>
            <a:endCxn id="69" idx="1"/>
          </p:cNvCxnSpPr>
          <p:nvPr/>
        </p:nvCxnSpPr>
        <p:spPr>
          <a:xfrm>
            <a:off x="4284517" y="3429000"/>
            <a:ext cx="1209533" cy="1634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49AD913-720D-47A1-8031-752D4621C76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284517" y="1780816"/>
            <a:ext cx="1209534" cy="1648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50AD5B8F-DBB7-4CF8-B68A-7F0E0DA6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All Starts w/ OSINT / RECON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2C5157F-7501-4FF4-8CBA-009931C14456}"/>
              </a:ext>
            </a:extLst>
          </p:cNvPr>
          <p:cNvSpPr/>
          <p:nvPr/>
        </p:nvSpPr>
        <p:spPr>
          <a:xfrm>
            <a:off x="7907483" y="32934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9549119-CD56-419C-A957-1FB06AE16CA5}"/>
              </a:ext>
            </a:extLst>
          </p:cNvPr>
          <p:cNvSpPr/>
          <p:nvPr/>
        </p:nvSpPr>
        <p:spPr>
          <a:xfrm>
            <a:off x="7907482" y="1420738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D1D2DC2F-9B18-499D-AF8F-C56F2070B8E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6870090" y="697766"/>
            <a:ext cx="1037393" cy="1083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0963CFF-75E0-4D71-9DEF-3BA82246CE63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>
            <a:off x="6870090" y="1780816"/>
            <a:ext cx="1037392" cy="8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A55475A-AA4B-4213-B4F3-AAF2FA909F0C}"/>
              </a:ext>
            </a:extLst>
          </p:cNvPr>
          <p:cNvSpPr/>
          <p:nvPr/>
        </p:nvSpPr>
        <p:spPr>
          <a:xfrm>
            <a:off x="7907483" y="2512134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Engineering 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F7156D2-EC77-48BA-8737-6063CAAA794A}"/>
              </a:ext>
            </a:extLst>
          </p:cNvPr>
          <p:cNvCxnSpPr>
            <a:cxnSpLocks/>
            <a:stCxn id="5" idx="3"/>
            <a:endCxn id="59" idx="1"/>
          </p:cNvCxnSpPr>
          <p:nvPr/>
        </p:nvCxnSpPr>
        <p:spPr>
          <a:xfrm>
            <a:off x="6870090" y="1780816"/>
            <a:ext cx="1037393" cy="10997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BA2698E-B091-4EEE-BBD0-E6CA2B5ACCC8}"/>
              </a:ext>
            </a:extLst>
          </p:cNvPr>
          <p:cNvSpPr/>
          <p:nvPr/>
        </p:nvSpPr>
        <p:spPr>
          <a:xfrm>
            <a:off x="5494050" y="4694926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User Interaction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53D1A1D-F8B0-4963-86F3-4F4B135E859D}"/>
              </a:ext>
            </a:extLst>
          </p:cNvPr>
          <p:cNvSpPr/>
          <p:nvPr/>
        </p:nvSpPr>
        <p:spPr>
          <a:xfrm>
            <a:off x="7907482" y="3611876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14517F7-5B3E-4D22-8877-D8BA378339D2}"/>
              </a:ext>
            </a:extLst>
          </p:cNvPr>
          <p:cNvSpPr/>
          <p:nvPr/>
        </p:nvSpPr>
        <p:spPr>
          <a:xfrm>
            <a:off x="7907481" y="470327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Identity</a:t>
            </a:r>
          </a:p>
        </p:txBody>
      </p: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3209BB9D-7EF8-4290-9BEF-A0D42B45E564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6870089" y="3980300"/>
            <a:ext cx="1037393" cy="10830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D853E004-8227-4BC3-8B74-845653189999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>
            <a:off x="6870089" y="5063350"/>
            <a:ext cx="1037392" cy="83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F2BB52F-1C43-4B48-8E24-D1DEBCCE6988}"/>
              </a:ext>
            </a:extLst>
          </p:cNvPr>
          <p:cNvSpPr/>
          <p:nvPr/>
        </p:nvSpPr>
        <p:spPr>
          <a:xfrm>
            <a:off x="7907482" y="5794668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and Infrastructure 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F760D3E4-A6E4-4718-BC6F-9A1FBB0F5F04}"/>
              </a:ext>
            </a:extLst>
          </p:cNvPr>
          <p:cNvCxnSpPr>
            <a:cxnSpLocks/>
            <a:stCxn id="69" idx="3"/>
            <a:endCxn id="74" idx="1"/>
          </p:cNvCxnSpPr>
          <p:nvPr/>
        </p:nvCxnSpPr>
        <p:spPr>
          <a:xfrm>
            <a:off x="6870089" y="5063350"/>
            <a:ext cx="1037393" cy="10997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C5DD377A-E571-4CEB-9A6D-B9723CFC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2" y="2632641"/>
            <a:ext cx="172226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7320213-D336-40A5-8810-4E5C1A6E96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67714" y="1479813"/>
            <a:ext cx="1740934" cy="3898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rame 1">
            <a:extLst>
              <a:ext uri="{FF2B5EF4-FFF2-40B4-BE49-F238E27FC236}">
                <a16:creationId xmlns:a16="http://schemas.microsoft.com/office/drawing/2014/main" id="{F5CAD035-0585-F14C-A73F-EEE69494CADA}"/>
              </a:ext>
            </a:extLst>
          </p:cNvPr>
          <p:cNvSpPr/>
          <p:nvPr/>
        </p:nvSpPr>
        <p:spPr>
          <a:xfrm>
            <a:off x="5219791" y="1163504"/>
            <a:ext cx="1938247" cy="1226955"/>
          </a:xfrm>
          <a:prstGeom prst="frame">
            <a:avLst>
              <a:gd name="adj1" fmla="val 5089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01258EC8-A4CB-8640-9DF2-5D2D27AF4A78}"/>
              </a:ext>
            </a:extLst>
          </p:cNvPr>
          <p:cNvSpPr/>
          <p:nvPr/>
        </p:nvSpPr>
        <p:spPr>
          <a:xfrm>
            <a:off x="5219791" y="4405363"/>
            <a:ext cx="1938247" cy="1226955"/>
          </a:xfrm>
          <a:prstGeom prst="frame">
            <a:avLst>
              <a:gd name="adj1" fmla="val 5089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7EE717FD-390F-7D48-A59F-B7875EFB8489}"/>
              </a:ext>
            </a:extLst>
          </p:cNvPr>
          <p:cNvSpPr/>
          <p:nvPr/>
        </p:nvSpPr>
        <p:spPr>
          <a:xfrm rot="1902300">
            <a:off x="3479718" y="1001843"/>
            <a:ext cx="1609596" cy="1152828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OSINT to research people</a:t>
            </a:r>
          </a:p>
        </p:txBody>
      </p:sp>
      <p:sp>
        <p:nvSpPr>
          <p:cNvPr id="26" name="Teardrop 25">
            <a:extLst>
              <a:ext uri="{FF2B5EF4-FFF2-40B4-BE49-F238E27FC236}">
                <a16:creationId xmlns:a16="http://schemas.microsoft.com/office/drawing/2014/main" id="{BF186C13-FA75-2D49-87EC-777B54E6B8C4}"/>
              </a:ext>
            </a:extLst>
          </p:cNvPr>
          <p:cNvSpPr/>
          <p:nvPr/>
        </p:nvSpPr>
        <p:spPr>
          <a:xfrm rot="1902300">
            <a:off x="3498184" y="4801773"/>
            <a:ext cx="1609596" cy="1152828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OSINT of Infrastructure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40EC6-0C81-6144-91F3-3BF517CB9824}"/>
              </a:ext>
            </a:extLst>
          </p:cNvPr>
          <p:cNvSpPr txBox="1"/>
          <p:nvPr/>
        </p:nvSpPr>
        <p:spPr>
          <a:xfrm>
            <a:off x="5156496" y="2455528"/>
            <a:ext cx="20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Persons of Interest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8CBAB4-DD99-F44F-B90D-A1619E195F32}"/>
              </a:ext>
            </a:extLst>
          </p:cNvPr>
          <p:cNvSpPr txBox="1"/>
          <p:nvPr/>
        </p:nvSpPr>
        <p:spPr>
          <a:xfrm>
            <a:off x="5166365" y="3872593"/>
            <a:ext cx="205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 of Interest </a:t>
            </a:r>
          </a:p>
        </p:txBody>
      </p:sp>
    </p:spTree>
    <p:extLst>
      <p:ext uri="{BB962C8B-B14F-4D97-AF65-F5344CB8AC3E}">
        <p14:creationId xmlns:p14="http://schemas.microsoft.com/office/powerpoint/2010/main" val="419269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3151-5B21-46E3-B5D7-B022B0A8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Flow: Involves User Interaction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5D5471-4003-4E96-AFEE-92669DAE74AA}"/>
              </a:ext>
            </a:extLst>
          </p:cNvPr>
          <p:cNvSpPr/>
          <p:nvPr/>
        </p:nvSpPr>
        <p:spPr>
          <a:xfrm>
            <a:off x="363979" y="3429000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Something Happens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569F55-2151-414C-A3F5-5BC63F6A723F}"/>
              </a:ext>
            </a:extLst>
          </p:cNvPr>
          <p:cNvSpPr/>
          <p:nvPr/>
        </p:nvSpPr>
        <p:spPr>
          <a:xfrm>
            <a:off x="3108661" y="1278384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C36416-25D6-4096-B758-26270ACB22FD}"/>
              </a:ext>
            </a:extLst>
          </p:cNvPr>
          <p:cNvSpPr/>
          <p:nvPr/>
        </p:nvSpPr>
        <p:spPr>
          <a:xfrm>
            <a:off x="3108661" y="2736543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Attachment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4E0B3E-9BF7-4EA5-9A5A-9A9F4CCC5ACE}"/>
              </a:ext>
            </a:extLst>
          </p:cNvPr>
          <p:cNvSpPr/>
          <p:nvPr/>
        </p:nvSpPr>
        <p:spPr>
          <a:xfrm>
            <a:off x="5427214" y="1278384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Phishing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20405E-9AFC-4951-8169-75A6E80C9EF0}"/>
              </a:ext>
            </a:extLst>
          </p:cNvPr>
          <p:cNvSpPr/>
          <p:nvPr/>
        </p:nvSpPr>
        <p:spPr>
          <a:xfrm>
            <a:off x="5427214" y="2732101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Malware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5A99DEF-FC1A-4D60-A436-5D29092FC37C}"/>
              </a:ext>
            </a:extLst>
          </p:cNvPr>
          <p:cNvSpPr/>
          <p:nvPr/>
        </p:nvSpPr>
        <p:spPr>
          <a:xfrm>
            <a:off x="3108661" y="419470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Watering Hole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AC9510-F56E-42CB-8539-6AF7C57263CA}"/>
              </a:ext>
            </a:extLst>
          </p:cNvPr>
          <p:cNvSpPr/>
          <p:nvPr/>
        </p:nvSpPr>
        <p:spPr>
          <a:xfrm>
            <a:off x="3108661" y="5652861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Insider Threat 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12B04D9F-E217-433C-87DF-93D7C3388E13}"/>
              </a:ext>
            </a:extLst>
          </p:cNvPr>
          <p:cNvSpPr/>
          <p:nvPr/>
        </p:nvSpPr>
        <p:spPr>
          <a:xfrm>
            <a:off x="7477955" y="2613215"/>
            <a:ext cx="1879104" cy="974618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Did it execute?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B582CE0-4CF6-4A43-8567-CCB528775EFF}"/>
              </a:ext>
            </a:extLst>
          </p:cNvPr>
          <p:cNvSpPr/>
          <p:nvPr/>
        </p:nvSpPr>
        <p:spPr>
          <a:xfrm>
            <a:off x="7477955" y="1150614"/>
            <a:ext cx="1879104" cy="974618"/>
          </a:xfrm>
          <a:prstGeom prst="flowChartDecisi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Was the link clicked?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FFBB913-6D9D-4F54-B05E-F16B77F2934A}"/>
              </a:ext>
            </a:extLst>
          </p:cNvPr>
          <p:cNvCxnSpPr>
            <a:stCxn id="8" idx="3"/>
            <a:endCxn id="7" idx="2"/>
          </p:cNvCxnSpPr>
          <p:nvPr/>
        </p:nvCxnSpPr>
        <p:spPr>
          <a:xfrm flipV="1">
            <a:off x="4484700" y="3468948"/>
            <a:ext cx="1630534" cy="10941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957FD66-B3C7-473D-A164-345971D286D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1740018" y="1646808"/>
            <a:ext cx="1368643" cy="2150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6DAFA2E-61F0-4D94-B7AC-1284C122A247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1740018" y="3797424"/>
            <a:ext cx="1368643" cy="7657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49AD913-720D-47A1-8031-752D4621C76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740018" y="3104967"/>
            <a:ext cx="1368643" cy="6924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950F204-83E9-447F-9448-C3B50A6404DA}"/>
              </a:ext>
            </a:extLst>
          </p:cNvPr>
          <p:cNvCxnSpPr>
            <a:stCxn id="3" idx="3"/>
            <a:endCxn id="9" idx="1"/>
          </p:cNvCxnSpPr>
          <p:nvPr/>
        </p:nvCxnSpPr>
        <p:spPr>
          <a:xfrm>
            <a:off x="1740018" y="3797424"/>
            <a:ext cx="1368643" cy="222386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1D0BF1BE-EB79-4457-99AF-F19505309402}"/>
              </a:ext>
            </a:extLst>
          </p:cNvPr>
          <p:cNvSpPr/>
          <p:nvPr/>
        </p:nvSpPr>
        <p:spPr>
          <a:xfrm>
            <a:off x="10031761" y="1278384"/>
            <a:ext cx="1713390" cy="723528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Account and Identity Flow (X)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E3CA0E-F888-447B-A05B-E3D2BBEDEA1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96681" y="2015231"/>
            <a:ext cx="0" cy="721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80C7EC-9F17-46D2-9887-7699D52EC5F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6803253" y="1637923"/>
            <a:ext cx="674702" cy="8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052CC8-73F7-4F2F-AE47-5892EB61761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84700" y="1646808"/>
            <a:ext cx="942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EB35C2-2549-43A5-9A4B-A8F6B2508B33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9357059" y="1637923"/>
            <a:ext cx="674702" cy="2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8D0423-0D72-4A9D-BB0A-0CAC4DC9383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484700" y="3100525"/>
            <a:ext cx="942514" cy="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FD4244E3-1FD5-4A34-BF4F-B58F0E52016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484700" y="1646808"/>
            <a:ext cx="942514" cy="14581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1F297A2-D0EF-4C74-8FB8-9238EA48144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84700" y="1646808"/>
            <a:ext cx="942514" cy="14537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337F3D-FBFC-4039-B376-DF25649F26A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6803253" y="3100524"/>
            <a:ext cx="6747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Terminator 48">
            <a:extLst>
              <a:ext uri="{FF2B5EF4-FFF2-40B4-BE49-F238E27FC236}">
                <a16:creationId xmlns:a16="http://schemas.microsoft.com/office/drawing/2014/main" id="{B2746B57-4260-4669-BD5B-9642D69AE7EE}"/>
              </a:ext>
            </a:extLst>
          </p:cNvPr>
          <p:cNvSpPr/>
          <p:nvPr/>
        </p:nvSpPr>
        <p:spPr>
          <a:xfrm>
            <a:off x="10031761" y="2745420"/>
            <a:ext cx="1713390" cy="723528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See endpoint malware flow (Y)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FDFC79-9717-4044-BFD7-010E01793978}"/>
              </a:ext>
            </a:extLst>
          </p:cNvPr>
          <p:cNvCxnSpPr>
            <a:stCxn id="10" idx="3"/>
            <a:endCxn id="49" idx="1"/>
          </p:cNvCxnSpPr>
          <p:nvPr/>
        </p:nvCxnSpPr>
        <p:spPr>
          <a:xfrm>
            <a:off x="9357059" y="3100524"/>
            <a:ext cx="674702" cy="6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06F4B89-CD09-41BD-98B6-199CF79DD4C6}"/>
              </a:ext>
            </a:extLst>
          </p:cNvPr>
          <p:cNvSpPr/>
          <p:nvPr/>
        </p:nvSpPr>
        <p:spPr>
          <a:xfrm>
            <a:off x="4842767" y="5792684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B55CA4-1D37-4D7C-803D-430FF3AF01A9}"/>
              </a:ext>
            </a:extLst>
          </p:cNvPr>
          <p:cNvCxnSpPr>
            <a:stCxn id="9" idx="3"/>
            <a:endCxn id="55" idx="2"/>
          </p:cNvCxnSpPr>
          <p:nvPr/>
        </p:nvCxnSpPr>
        <p:spPr>
          <a:xfrm flipV="1">
            <a:off x="4484700" y="6021284"/>
            <a:ext cx="358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A90BB50-1D91-43D8-8124-501F1520EF32}"/>
              </a:ext>
            </a:extLst>
          </p:cNvPr>
          <p:cNvSpPr/>
          <p:nvPr/>
        </p:nvSpPr>
        <p:spPr>
          <a:xfrm>
            <a:off x="10659856" y="506261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39238FB-7FF1-4C26-A367-A3991836ED33}"/>
              </a:ext>
            </a:extLst>
          </p:cNvPr>
          <p:cNvCxnSpPr>
            <a:stCxn id="58" idx="4"/>
            <a:endCxn id="24" idx="0"/>
          </p:cNvCxnSpPr>
          <p:nvPr/>
        </p:nvCxnSpPr>
        <p:spPr>
          <a:xfrm>
            <a:off x="10888456" y="963461"/>
            <a:ext cx="0" cy="314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270117-AD39-4740-A1D4-9F83C07F7AB5}"/>
              </a:ext>
            </a:extLst>
          </p:cNvPr>
          <p:cNvSpPr txBox="1"/>
          <p:nvPr/>
        </p:nvSpPr>
        <p:spPr>
          <a:xfrm>
            <a:off x="9241648" y="1333937"/>
            <a:ext cx="79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D0379C-6BDC-4544-9994-4A763FDE5FCD}"/>
              </a:ext>
            </a:extLst>
          </p:cNvPr>
          <p:cNvSpPr txBox="1"/>
          <p:nvPr/>
        </p:nvSpPr>
        <p:spPr>
          <a:xfrm>
            <a:off x="9299354" y="2761305"/>
            <a:ext cx="79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893244-0D9D-4357-BF92-8B4F039E222A}"/>
              </a:ext>
            </a:extLst>
          </p:cNvPr>
          <p:cNvSpPr txBox="1"/>
          <p:nvPr/>
        </p:nvSpPr>
        <p:spPr>
          <a:xfrm>
            <a:off x="3039858" y="4982558"/>
            <a:ext cx="151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Malvertising, reflected XSS, etc.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E903C0-255A-4DFF-8870-708461C10240}"/>
              </a:ext>
            </a:extLst>
          </p:cNvPr>
          <p:cNvSpPr txBox="1"/>
          <p:nvPr/>
        </p:nvSpPr>
        <p:spPr>
          <a:xfrm>
            <a:off x="229331" y="1832301"/>
            <a:ext cx="171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that links can have malware and malware and attachments can have phishing links.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C37A23A-C68E-4E86-AA9A-09AA17AB8ACE}"/>
              </a:ext>
            </a:extLst>
          </p:cNvPr>
          <p:cNvCxnSpPr>
            <a:stCxn id="49" idx="0"/>
            <a:endCxn id="24" idx="2"/>
          </p:cNvCxnSpPr>
          <p:nvPr/>
        </p:nvCxnSpPr>
        <p:spPr>
          <a:xfrm flipV="1">
            <a:off x="10888456" y="2001912"/>
            <a:ext cx="0" cy="74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343E60-12DD-4F49-BF50-6B78077069F2}"/>
              </a:ext>
            </a:extLst>
          </p:cNvPr>
          <p:cNvSpPr txBox="1"/>
          <p:nvPr/>
        </p:nvSpPr>
        <p:spPr>
          <a:xfrm>
            <a:off x="8885063" y="2109722"/>
            <a:ext cx="200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Malware on a host can also compromise credentials.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EB22494-1B2B-439B-979E-DCB7CF05466E}"/>
              </a:ext>
            </a:extLst>
          </p:cNvPr>
          <p:cNvSpPr txBox="1"/>
          <p:nvPr/>
        </p:nvSpPr>
        <p:spPr>
          <a:xfrm>
            <a:off x="6447406" y="5213390"/>
            <a:ext cx="46696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Depending on the outcome of the flow may lead to account compromise or host compromise, which is where the user/no-user interaction paths begin to converge.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Stick Figure Drawings Evil Vector Images (58)">
            <a:extLst>
              <a:ext uri="{FF2B5EF4-FFF2-40B4-BE49-F238E27FC236}">
                <a16:creationId xmlns:a16="http://schemas.microsoft.com/office/drawing/2014/main" id="{4C235D2A-148D-574A-A72E-FA57DE2A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59" y="4387162"/>
            <a:ext cx="1375579" cy="173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25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2101-87B8-4AD0-B896-DCAB8B51E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63" y="85217"/>
            <a:ext cx="10515600" cy="1325563"/>
          </a:xfrm>
        </p:spPr>
        <p:txBody>
          <a:bodyPr/>
          <a:lstStyle/>
          <a:p>
            <a:r>
              <a:rPr lang="en-US" dirty="0"/>
              <a:t>Initial Flow Examples:</a:t>
            </a:r>
            <a:br>
              <a:rPr lang="en-US" dirty="0"/>
            </a:br>
            <a:r>
              <a:rPr lang="en-US" dirty="0"/>
              <a:t>Attack Not Involving a User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1B9154-B83B-4212-9C3D-7B25A017A3BF}"/>
              </a:ext>
            </a:extLst>
          </p:cNvPr>
          <p:cNvSpPr/>
          <p:nvPr/>
        </p:nvSpPr>
        <p:spPr>
          <a:xfrm>
            <a:off x="3140653" y="3418643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Compromise Account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F2D064-265F-41E8-A503-556C64930E4E}"/>
              </a:ext>
            </a:extLst>
          </p:cNvPr>
          <p:cNvSpPr txBox="1"/>
          <p:nvPr/>
        </p:nvSpPr>
        <p:spPr>
          <a:xfrm>
            <a:off x="8134960" y="350251"/>
            <a:ext cx="3795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 that many cases involving a compromised host via malware delivered to a user workstation, for example, ultimately lead to the same place as an attack not involving a user.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3">
            <a:extLst>
              <a:ext uri="{FF2B5EF4-FFF2-40B4-BE49-F238E27FC236}">
                <a16:creationId xmlns:a16="http://schemas.microsoft.com/office/drawing/2014/main" id="{DAD9D1B5-F083-7097-26A2-CE4D9CF7F763}"/>
              </a:ext>
            </a:extLst>
          </p:cNvPr>
          <p:cNvSpPr/>
          <p:nvPr/>
        </p:nvSpPr>
        <p:spPr>
          <a:xfrm>
            <a:off x="3133255" y="2155974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Exploit Application</a:t>
            </a:r>
          </a:p>
        </p:txBody>
      </p:sp>
      <p:sp>
        <p:nvSpPr>
          <p:cNvPr id="13" name="Rectangle: Rounded Corners 3">
            <a:extLst>
              <a:ext uri="{FF2B5EF4-FFF2-40B4-BE49-F238E27FC236}">
                <a16:creationId xmlns:a16="http://schemas.microsoft.com/office/drawing/2014/main" id="{BDF5325F-F36B-D7EF-8A4B-480F8E9D518E}"/>
              </a:ext>
            </a:extLst>
          </p:cNvPr>
          <p:cNvSpPr/>
          <p:nvPr/>
        </p:nvSpPr>
        <p:spPr>
          <a:xfrm>
            <a:off x="3133255" y="5943981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Exploit Host OS CVE</a:t>
            </a:r>
          </a:p>
        </p:txBody>
      </p:sp>
      <p:pic>
        <p:nvPicPr>
          <p:cNvPr id="27" name="Picture 2" descr="Stick Figure Drawings Evil Vector Images (58)">
            <a:extLst>
              <a:ext uri="{FF2B5EF4-FFF2-40B4-BE49-F238E27FC236}">
                <a16:creationId xmlns:a16="http://schemas.microsoft.com/office/drawing/2014/main" id="{7D97BC82-3D97-57CA-F39B-710F39D8C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2" y="3503354"/>
            <a:ext cx="1375579" cy="173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5">
            <a:extLst>
              <a:ext uri="{FF2B5EF4-FFF2-40B4-BE49-F238E27FC236}">
                <a16:creationId xmlns:a16="http://schemas.microsoft.com/office/drawing/2014/main" id="{B6B68F46-1100-C805-B4E1-432E963700EA}"/>
              </a:ext>
            </a:extLst>
          </p:cNvPr>
          <p:cNvSpPr/>
          <p:nvPr/>
        </p:nvSpPr>
        <p:spPr>
          <a:xfrm>
            <a:off x="3140653" y="4681312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Exploit Running Service </a:t>
            </a:r>
          </a:p>
        </p:txBody>
      </p: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AAF74458-FD23-0D22-5B87-09191BA2C3E1}"/>
              </a:ext>
            </a:extLst>
          </p:cNvPr>
          <p:cNvSpPr/>
          <p:nvPr/>
        </p:nvSpPr>
        <p:spPr>
          <a:xfrm>
            <a:off x="5770175" y="2155974"/>
            <a:ext cx="2028497" cy="73684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OWASP 10, WAF, and AppSec</a:t>
            </a:r>
          </a:p>
        </p:txBody>
      </p:sp>
      <p:sp>
        <p:nvSpPr>
          <p:cNvPr id="30" name="Round Diagonal Corner Rectangle 29">
            <a:extLst>
              <a:ext uri="{FF2B5EF4-FFF2-40B4-BE49-F238E27FC236}">
                <a16:creationId xmlns:a16="http://schemas.microsoft.com/office/drawing/2014/main" id="{1325C63E-2643-5896-72F7-3C4AD778D721}"/>
              </a:ext>
            </a:extLst>
          </p:cNvPr>
          <p:cNvSpPr/>
          <p:nvPr/>
        </p:nvSpPr>
        <p:spPr>
          <a:xfrm>
            <a:off x="5770174" y="3418642"/>
            <a:ext cx="2028497" cy="73684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ATT&amp;CK, ZTA,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IAM</a:t>
            </a:r>
          </a:p>
        </p:txBody>
      </p:sp>
      <p:sp>
        <p:nvSpPr>
          <p:cNvPr id="31" name="Round Diagonal Corner Rectangle 30">
            <a:extLst>
              <a:ext uri="{FF2B5EF4-FFF2-40B4-BE49-F238E27FC236}">
                <a16:creationId xmlns:a16="http://schemas.microsoft.com/office/drawing/2014/main" id="{B43FF44B-2CC7-BD78-E1A0-9753BEE91F5E}"/>
              </a:ext>
            </a:extLst>
          </p:cNvPr>
          <p:cNvSpPr/>
          <p:nvPr/>
        </p:nvSpPr>
        <p:spPr>
          <a:xfrm>
            <a:off x="5770174" y="4559769"/>
            <a:ext cx="2028497" cy="73684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ATT&amp;CK, ZTA, and Host Hardening </a:t>
            </a:r>
          </a:p>
        </p:txBody>
      </p:sp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id="{5D996C90-02D7-1223-B5D0-E33D69A8EAA6}"/>
              </a:ext>
            </a:extLst>
          </p:cNvPr>
          <p:cNvSpPr/>
          <p:nvPr/>
        </p:nvSpPr>
        <p:spPr>
          <a:xfrm>
            <a:off x="5770173" y="5943980"/>
            <a:ext cx="2028497" cy="736847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ATT&amp;CK, Patching and EDR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C57174-BC30-5FCC-4C2A-706C7CBDBD94}"/>
              </a:ext>
            </a:extLst>
          </p:cNvPr>
          <p:cNvSpPr txBox="1"/>
          <p:nvPr/>
        </p:nvSpPr>
        <p:spPr>
          <a:xfrm>
            <a:off x="3140653" y="1478855"/>
            <a:ext cx="161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Exploitation Method: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7416CB-765B-8B42-FC49-A52E5B995B79}"/>
              </a:ext>
            </a:extLst>
          </p:cNvPr>
          <p:cNvSpPr txBox="1"/>
          <p:nvPr/>
        </p:nvSpPr>
        <p:spPr>
          <a:xfrm>
            <a:off x="5770173" y="1478927"/>
            <a:ext cx="161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Frameworks and Tools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(basic)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A379EBF-68D8-F738-8CEE-741D409FA11D}"/>
              </a:ext>
            </a:extLst>
          </p:cNvPr>
          <p:cNvSpPr/>
          <p:nvPr/>
        </p:nvSpPr>
        <p:spPr>
          <a:xfrm>
            <a:off x="1599939" y="4821135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D3B416-FBB3-36C2-A3D8-C3BC092760ED}"/>
              </a:ext>
            </a:extLst>
          </p:cNvPr>
          <p:cNvSpPr/>
          <p:nvPr/>
        </p:nvSpPr>
        <p:spPr>
          <a:xfrm>
            <a:off x="1599939" y="3558465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43" name="Connector: Curved 14">
            <a:extLst>
              <a:ext uri="{FF2B5EF4-FFF2-40B4-BE49-F238E27FC236}">
                <a16:creationId xmlns:a16="http://schemas.microsoft.com/office/drawing/2014/main" id="{92DAB84F-1351-29E1-514E-828370AC342F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>
            <a:off x="2057139" y="5049735"/>
            <a:ext cx="1083514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14">
            <a:extLst>
              <a:ext uri="{FF2B5EF4-FFF2-40B4-BE49-F238E27FC236}">
                <a16:creationId xmlns:a16="http://schemas.microsoft.com/office/drawing/2014/main" id="{1FEC87A9-E3AC-19D6-F6B0-FFAC56B38CB2}"/>
              </a:ext>
            </a:extLst>
          </p:cNvPr>
          <p:cNvCxnSpPr>
            <a:cxnSpLocks/>
            <a:stCxn id="40" idx="6"/>
            <a:endCxn id="3" idx="1"/>
          </p:cNvCxnSpPr>
          <p:nvPr/>
        </p:nvCxnSpPr>
        <p:spPr>
          <a:xfrm flipV="1">
            <a:off x="2057139" y="3787067"/>
            <a:ext cx="1083514" cy="12626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14">
            <a:extLst>
              <a:ext uri="{FF2B5EF4-FFF2-40B4-BE49-F238E27FC236}">
                <a16:creationId xmlns:a16="http://schemas.microsoft.com/office/drawing/2014/main" id="{980DEEF3-B101-76C6-D40A-EA1D639E5655}"/>
              </a:ext>
            </a:extLst>
          </p:cNvPr>
          <p:cNvCxnSpPr>
            <a:cxnSpLocks/>
            <a:stCxn id="40" idx="6"/>
            <a:endCxn id="13" idx="1"/>
          </p:cNvCxnSpPr>
          <p:nvPr/>
        </p:nvCxnSpPr>
        <p:spPr>
          <a:xfrm>
            <a:off x="2057139" y="5049735"/>
            <a:ext cx="1076116" cy="12626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A9E9B3-9CC2-A608-7266-3AE8A44165C5}"/>
              </a:ext>
            </a:extLst>
          </p:cNvPr>
          <p:cNvCxnSpPr>
            <a:stCxn id="42" idx="6"/>
          </p:cNvCxnSpPr>
          <p:nvPr/>
        </p:nvCxnSpPr>
        <p:spPr>
          <a:xfrm>
            <a:off x="2057139" y="3787065"/>
            <a:ext cx="1076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14">
            <a:extLst>
              <a:ext uri="{FF2B5EF4-FFF2-40B4-BE49-F238E27FC236}">
                <a16:creationId xmlns:a16="http://schemas.microsoft.com/office/drawing/2014/main" id="{5B99477B-F515-4D91-721B-7A0B28BEE3CA}"/>
              </a:ext>
            </a:extLst>
          </p:cNvPr>
          <p:cNvCxnSpPr>
            <a:cxnSpLocks/>
            <a:stCxn id="11" idx="3"/>
            <a:endCxn id="28" idx="3"/>
          </p:cNvCxnSpPr>
          <p:nvPr/>
        </p:nvCxnSpPr>
        <p:spPr>
          <a:xfrm>
            <a:off x="4509294" y="2524398"/>
            <a:ext cx="7398" cy="2525338"/>
          </a:xfrm>
          <a:prstGeom prst="curvedConnector3">
            <a:avLst>
              <a:gd name="adj1" fmla="val 9156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14">
            <a:extLst>
              <a:ext uri="{FF2B5EF4-FFF2-40B4-BE49-F238E27FC236}">
                <a16:creationId xmlns:a16="http://schemas.microsoft.com/office/drawing/2014/main" id="{D02368F9-81A3-E1DE-3D6B-3F713D41B4A8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>
            <a:off x="4509294" y="2524398"/>
            <a:ext cx="12700" cy="3788007"/>
          </a:xfrm>
          <a:prstGeom prst="curvedConnector3">
            <a:avLst>
              <a:gd name="adj1" fmla="val 80896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14">
            <a:extLst>
              <a:ext uri="{FF2B5EF4-FFF2-40B4-BE49-F238E27FC236}">
                <a16:creationId xmlns:a16="http://schemas.microsoft.com/office/drawing/2014/main" id="{0897A0AF-9AE6-E150-F955-909006747586}"/>
              </a:ext>
            </a:extLst>
          </p:cNvPr>
          <p:cNvCxnSpPr>
            <a:cxnSpLocks/>
            <a:stCxn id="11" idx="3"/>
            <a:endCxn id="3" idx="3"/>
          </p:cNvCxnSpPr>
          <p:nvPr/>
        </p:nvCxnSpPr>
        <p:spPr>
          <a:xfrm>
            <a:off x="4509294" y="2524398"/>
            <a:ext cx="7398" cy="1262669"/>
          </a:xfrm>
          <a:prstGeom prst="curvedConnector3">
            <a:avLst>
              <a:gd name="adj1" fmla="val 60314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14">
            <a:extLst>
              <a:ext uri="{FF2B5EF4-FFF2-40B4-BE49-F238E27FC236}">
                <a16:creationId xmlns:a16="http://schemas.microsoft.com/office/drawing/2014/main" id="{2217404C-0349-DC4D-01BF-13B8E0FDA266}"/>
              </a:ext>
            </a:extLst>
          </p:cNvPr>
          <p:cNvCxnSpPr>
            <a:cxnSpLocks/>
            <a:stCxn id="13" idx="3"/>
            <a:endCxn id="3" idx="3"/>
          </p:cNvCxnSpPr>
          <p:nvPr/>
        </p:nvCxnSpPr>
        <p:spPr>
          <a:xfrm flipV="1">
            <a:off x="4509294" y="3787067"/>
            <a:ext cx="7398" cy="2525338"/>
          </a:xfrm>
          <a:prstGeom prst="curvedConnector3">
            <a:avLst>
              <a:gd name="adj1" fmla="val 98673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2">
            <a:extLst>
              <a:ext uri="{FF2B5EF4-FFF2-40B4-BE49-F238E27FC236}">
                <a16:creationId xmlns:a16="http://schemas.microsoft.com/office/drawing/2014/main" id="{978730D9-8599-FE62-EE00-7CF28BEC4408}"/>
              </a:ext>
            </a:extLst>
          </p:cNvPr>
          <p:cNvSpPr/>
          <p:nvPr/>
        </p:nvSpPr>
        <p:spPr>
          <a:xfrm>
            <a:off x="9648823" y="3418641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Gain Privileged Account 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BAE32E0-FFF0-0399-B23E-1C0ADF98BA3D}"/>
              </a:ext>
            </a:extLst>
          </p:cNvPr>
          <p:cNvSpPr/>
          <p:nvPr/>
        </p:nvSpPr>
        <p:spPr>
          <a:xfrm>
            <a:off x="4488267" y="4109381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C271EDE-A391-6F92-8B19-CA4E4876DBCE}"/>
              </a:ext>
            </a:extLst>
          </p:cNvPr>
          <p:cNvSpPr/>
          <p:nvPr/>
        </p:nvSpPr>
        <p:spPr>
          <a:xfrm>
            <a:off x="8196560" y="3558453"/>
            <a:ext cx="457200" cy="4572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9F466B2-B162-49E8-89B7-F3D1376EC468}"/>
              </a:ext>
            </a:extLst>
          </p:cNvPr>
          <p:cNvCxnSpPr>
            <a:stCxn id="73" idx="6"/>
            <a:endCxn id="71" idx="1"/>
          </p:cNvCxnSpPr>
          <p:nvPr/>
        </p:nvCxnSpPr>
        <p:spPr>
          <a:xfrm>
            <a:off x="8653760" y="3787053"/>
            <a:ext cx="995063" cy="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2">
            <a:extLst>
              <a:ext uri="{FF2B5EF4-FFF2-40B4-BE49-F238E27FC236}">
                <a16:creationId xmlns:a16="http://schemas.microsoft.com/office/drawing/2014/main" id="{BDE2AF3D-9708-CAD8-7373-0E6C1075F63E}"/>
              </a:ext>
            </a:extLst>
          </p:cNvPr>
          <p:cNvSpPr/>
          <p:nvPr/>
        </p:nvSpPr>
        <p:spPr>
          <a:xfrm>
            <a:off x="9637620" y="2155974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Laterally </a:t>
            </a:r>
          </a:p>
        </p:txBody>
      </p:sp>
      <p:sp>
        <p:nvSpPr>
          <p:cNvPr id="79" name="Rectangle: Rounded Corners 2">
            <a:extLst>
              <a:ext uri="{FF2B5EF4-FFF2-40B4-BE49-F238E27FC236}">
                <a16:creationId xmlns:a16="http://schemas.microsoft.com/office/drawing/2014/main" id="{819CF93C-8B0E-CEF4-FC87-FC47518D9744}"/>
              </a:ext>
            </a:extLst>
          </p:cNvPr>
          <p:cNvSpPr/>
          <p:nvPr/>
        </p:nvSpPr>
        <p:spPr>
          <a:xfrm>
            <a:off x="9637619" y="4571497"/>
            <a:ext cx="1376039" cy="73684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Expand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Reach</a:t>
            </a:r>
          </a:p>
        </p:txBody>
      </p:sp>
      <p:cxnSp>
        <p:nvCxnSpPr>
          <p:cNvPr id="80" name="Connector: Curved 14">
            <a:extLst>
              <a:ext uri="{FF2B5EF4-FFF2-40B4-BE49-F238E27FC236}">
                <a16:creationId xmlns:a16="http://schemas.microsoft.com/office/drawing/2014/main" id="{6432A76A-DB31-596A-24D5-9DA54BCA0C74}"/>
              </a:ext>
            </a:extLst>
          </p:cNvPr>
          <p:cNvCxnSpPr>
            <a:cxnSpLocks/>
            <a:stCxn id="73" idx="6"/>
            <a:endCxn id="78" idx="1"/>
          </p:cNvCxnSpPr>
          <p:nvPr/>
        </p:nvCxnSpPr>
        <p:spPr>
          <a:xfrm flipV="1">
            <a:off x="8653760" y="2524398"/>
            <a:ext cx="983860" cy="12626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14">
            <a:extLst>
              <a:ext uri="{FF2B5EF4-FFF2-40B4-BE49-F238E27FC236}">
                <a16:creationId xmlns:a16="http://schemas.microsoft.com/office/drawing/2014/main" id="{481D4EA4-F068-05FC-DF93-7211E490DD43}"/>
              </a:ext>
            </a:extLst>
          </p:cNvPr>
          <p:cNvCxnSpPr>
            <a:cxnSpLocks/>
            <a:stCxn id="73" idx="6"/>
            <a:endCxn id="79" idx="1"/>
          </p:cNvCxnSpPr>
          <p:nvPr/>
        </p:nvCxnSpPr>
        <p:spPr>
          <a:xfrm>
            <a:off x="8653760" y="3787053"/>
            <a:ext cx="983859" cy="11528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5B069A3-F093-6515-FF91-E289F6291199}"/>
              </a:ext>
            </a:extLst>
          </p:cNvPr>
          <p:cNvSpPr txBox="1"/>
          <p:nvPr/>
        </p:nvSpPr>
        <p:spPr>
          <a:xfrm rot="5400000">
            <a:off x="10498181" y="3463887"/>
            <a:ext cx="221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 Achieves Objectives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9657A68-501D-667E-3713-CADA5C004A44}"/>
              </a:ext>
            </a:extLst>
          </p:cNvPr>
          <p:cNvCxnSpPr>
            <a:stCxn id="78" idx="2"/>
            <a:endCxn id="71" idx="0"/>
          </p:cNvCxnSpPr>
          <p:nvPr/>
        </p:nvCxnSpPr>
        <p:spPr>
          <a:xfrm>
            <a:off x="10325640" y="2892821"/>
            <a:ext cx="11203" cy="525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FCFE2B7-E100-AAA7-AA17-5072F41F7DFF}"/>
              </a:ext>
            </a:extLst>
          </p:cNvPr>
          <p:cNvCxnSpPr>
            <a:stCxn id="71" idx="2"/>
            <a:endCxn id="79" idx="0"/>
          </p:cNvCxnSpPr>
          <p:nvPr/>
        </p:nvCxnSpPr>
        <p:spPr>
          <a:xfrm flipH="1">
            <a:off x="10325639" y="4155488"/>
            <a:ext cx="11204" cy="416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3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93164-2D3E-C839-D2B7-25567B6B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38" y="1365318"/>
            <a:ext cx="3616913" cy="34306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Cyber Kill Chain by Lockheed</a:t>
            </a:r>
          </a:p>
        </p:txBody>
      </p:sp>
      <p:pic>
        <p:nvPicPr>
          <p:cNvPr id="1026" name="Picture 2" descr="the Cyber Kill Chain®">
            <a:extLst>
              <a:ext uri="{FF2B5EF4-FFF2-40B4-BE49-F238E27FC236}">
                <a16:creationId xmlns:a16="http://schemas.microsoft.com/office/drawing/2014/main" id="{603535AC-9FEB-F903-CE54-C4B812C1C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0942" y="0"/>
            <a:ext cx="588073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88CD4D-7F8E-8571-41D6-D1F1E69887E7}"/>
              </a:ext>
            </a:extLst>
          </p:cNvPr>
          <p:cNvSpPr txBox="1"/>
          <p:nvPr/>
        </p:nvSpPr>
        <p:spPr>
          <a:xfrm>
            <a:off x="197204" y="6415144"/>
            <a:ext cx="61216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https://www.lockheedmartin.com/en-us/capabilities/cyber/cyber-kill-chain.html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3533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522</Words>
  <Application>Microsoft Macintosh PowerPoint</Application>
  <PresentationFormat>Widescreen</PresentationFormat>
  <Paragraphs>102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Attacker Objectives </vt:lpstr>
      <vt:lpstr>Different Objectives, for Different Adversaries </vt:lpstr>
      <vt:lpstr>Basics of Attack and Defense</vt:lpstr>
      <vt:lpstr>Two Types of Attacks (For Initial Foothold)</vt:lpstr>
      <vt:lpstr>Typical Attack Flow</vt:lpstr>
      <vt:lpstr>It All Starts w/ OSINT / RECON</vt:lpstr>
      <vt:lpstr>Initial Flow: Involves User Interaction </vt:lpstr>
      <vt:lpstr>Initial Flow Examples: Attack Not Involving a User </vt:lpstr>
      <vt:lpstr>Cyber Kill Chain by Lockheed</vt:lpstr>
      <vt:lpstr>MITRE ATT&amp;CK</vt:lpstr>
      <vt:lpstr>Learning Pro Tip: Make it Fun!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2024-09-19T18:41:23Z</dcterms:created>
  <dcterms:modified xsi:type="dcterms:W3CDTF">2025-05-11T21:05:16Z</dcterms:modified>
  <cp:category/>
</cp:coreProperties>
</file>