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73" r:id="rId2"/>
    <p:sldId id="574" r:id="rId3"/>
    <p:sldId id="575" r:id="rId4"/>
    <p:sldId id="5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10A96-7190-45FF-8CE6-33B0FBDBD637}" v="4" dt="2024-09-20T23:42:31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CC710A96-7190-45FF-8CE6-33B0FBDBD637}"/>
    <pc:docChg chg="addSld modSld">
      <pc:chgData name="Allison Reeves (GCE)" userId="17f2d13c-fdb5-4d97-9bdf-710c7fc77bf0" providerId="ADAL" clId="{CC710A96-7190-45FF-8CE6-33B0FBDBD637}" dt="2024-09-20T23:42:31.247" v="3"/>
      <pc:docMkLst>
        <pc:docMk/>
      </pc:docMkLst>
      <pc:sldChg chg="add">
        <pc:chgData name="Allison Reeves (GCE)" userId="17f2d13c-fdb5-4d97-9bdf-710c7fc77bf0" providerId="ADAL" clId="{CC710A96-7190-45FF-8CE6-33B0FBDBD637}" dt="2024-09-20T23:42:05.404" v="0"/>
        <pc:sldMkLst>
          <pc:docMk/>
          <pc:sldMk cId="3752665177" sldId="573"/>
        </pc:sldMkLst>
      </pc:sldChg>
      <pc:sldChg chg="add">
        <pc:chgData name="Allison Reeves (GCE)" userId="17f2d13c-fdb5-4d97-9bdf-710c7fc77bf0" providerId="ADAL" clId="{CC710A96-7190-45FF-8CE6-33B0FBDBD637}" dt="2024-09-20T23:42:13.197" v="1"/>
        <pc:sldMkLst>
          <pc:docMk/>
          <pc:sldMk cId="2752427038" sldId="574"/>
        </pc:sldMkLst>
      </pc:sldChg>
      <pc:sldChg chg="add">
        <pc:chgData name="Allison Reeves (GCE)" userId="17f2d13c-fdb5-4d97-9bdf-710c7fc77bf0" providerId="ADAL" clId="{CC710A96-7190-45FF-8CE6-33B0FBDBD637}" dt="2024-09-20T23:42:21.038" v="2"/>
        <pc:sldMkLst>
          <pc:docMk/>
          <pc:sldMk cId="1186133602" sldId="575"/>
        </pc:sldMkLst>
      </pc:sldChg>
      <pc:sldChg chg="add">
        <pc:chgData name="Allison Reeves (GCE)" userId="17f2d13c-fdb5-4d97-9bdf-710c7fc77bf0" providerId="ADAL" clId="{CC710A96-7190-45FF-8CE6-33B0FBDBD637}" dt="2024-09-20T23:42:31.247" v="3"/>
        <pc:sldMkLst>
          <pc:docMk/>
          <pc:sldMk cId="3123626188" sldId="5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6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077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1862815226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7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shopwelding.com/can-welding-hurt-your-dogs-eye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.ac.uk/research/discussion/opinion-how-to-build-a-mentally-healthy-workplace-step-by-step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344387" y="2791425"/>
            <a:ext cx="9503226" cy="127515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/>
              <a:t>CIS 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876800" y="6556248"/>
            <a:ext cx="3800390" cy="30175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665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97F4E-530B-27CE-EA3A-5B62CA6A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What is the CIS 18?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og wearing sunglasses&#10;&#10;Description automatically generated">
            <a:extLst>
              <a:ext uri="{FF2B5EF4-FFF2-40B4-BE49-F238E27FC236}">
                <a16:creationId xmlns:a16="http://schemas.microsoft.com/office/drawing/2014/main" id="{323F7DD0-51AB-2ABB-A64D-F66E35D1F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182" y="887891"/>
            <a:ext cx="4777381" cy="491247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9639-CC6A-1311-E389-F65E9196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461052"/>
            <a:ext cx="5458838" cy="529755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What is it?</a:t>
            </a:r>
          </a:p>
          <a:p>
            <a:pPr lvl="1"/>
            <a:r>
              <a:rPr lang="en-US" sz="2000" dirty="0"/>
              <a:t>A list of critical controls that you can implement, as a roadmap to having a good security program.  </a:t>
            </a:r>
          </a:p>
          <a:p>
            <a:r>
              <a:rPr lang="en-US" sz="2000" dirty="0"/>
              <a:t>History</a:t>
            </a:r>
          </a:p>
          <a:p>
            <a:pPr lvl="1"/>
            <a:r>
              <a:rPr lang="en-US" sz="2000" dirty="0"/>
              <a:t>Formerly known as the SANS Top 20</a:t>
            </a:r>
          </a:p>
          <a:p>
            <a:pPr lvl="1"/>
            <a:r>
              <a:rPr lang="en-US" sz="2000" dirty="0"/>
              <a:t>This project took on a life of its own and evolved into CIS Critical Security Controls.</a:t>
            </a:r>
          </a:p>
          <a:p>
            <a:pPr lvl="1"/>
            <a:r>
              <a:rPr lang="en-US" sz="2000" dirty="0"/>
              <a:t>CIS / the Center of Internet Security is the nonprofit organization that maintains and evolves the CIS 18.</a:t>
            </a:r>
          </a:p>
          <a:p>
            <a:r>
              <a:rPr lang="en-US" sz="2000" dirty="0"/>
              <a:t>Why are there 18 now?  </a:t>
            </a:r>
          </a:p>
          <a:p>
            <a:pPr lvl="1"/>
            <a:r>
              <a:rPr lang="en-US" sz="2000" dirty="0"/>
              <a:t>CIS v8 reorganized them by the types of activities, as opposed to who does them.</a:t>
            </a:r>
          </a:p>
          <a:p>
            <a:pPr lvl="1"/>
            <a:r>
              <a:rPr lang="en-US" sz="2000" dirty="0"/>
              <a:t>This reorganization combined with a decreased emphasis/relative importance of physical controls, collapsed them down from 20 to 18 control categories.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F3AB5-A7A3-53CD-4FC4-BB0018409C5C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workshopwelding.com/can-welding-hurt-your-dogs-ey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42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og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5D33629-CA1B-4967-53A8-5633F48E8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982" b="64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4AEBA-6AFB-AAB3-9D46-6D1C9C83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use the CIS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2AED-B124-23D0-ED4E-636CFFC4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Where it is useful: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It is a great high-level checklist, to understand the elements of an effective security program.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It includes some supporting detail and an assessment tool, but there are gaps IMHO, once you get down into the detail.</a:t>
            </a:r>
          </a:p>
          <a:p>
            <a:r>
              <a:rPr lang="en-US">
                <a:solidFill>
                  <a:srgbClr val="FFFFFF"/>
                </a:solidFill>
              </a:rPr>
              <a:t>Limitations: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Frameworks like this evolve slowly and require lots of deliberation, so newer technologies may be pretty critical before they get rolled in.  </a:t>
            </a:r>
          </a:p>
          <a:p>
            <a:r>
              <a:rPr lang="en-US">
                <a:solidFill>
                  <a:srgbClr val="FFFFFF"/>
                </a:solidFill>
              </a:rPr>
              <a:t>As we go through these: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Think about how they apply to malware defense, specifically.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CF008-6E8F-11FE-E695-9F56B005BAF4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www.cam.ac.uk/research/discussion/opinion-how-to-build-a-mentally-healthy-workplace-step-by-ste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133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5E01D-A01F-F2F3-9294-5E1A3ECD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are the 18 Controls (at a glance)?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0B96-E451-00DF-410D-4ADE78206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1300" b="0" i="0">
                <a:effectLst/>
                <a:latin typeface="-apple-system"/>
              </a:rPr>
              <a:t>CIS Control 1: Inventory and Control of Enterprise Assets</a:t>
            </a:r>
          </a:p>
          <a:p>
            <a:r>
              <a:rPr lang="en-US" sz="1300" b="0" i="0">
                <a:effectLst/>
                <a:latin typeface="-apple-system"/>
              </a:rPr>
              <a:t>CIS Control 2: Inventory and Control of Software Assets</a:t>
            </a:r>
          </a:p>
          <a:p>
            <a:r>
              <a:rPr lang="en-US" sz="1300" b="0" i="0">
                <a:effectLst/>
                <a:latin typeface="-apple-system"/>
              </a:rPr>
              <a:t>CIS Control 3: Data Protection</a:t>
            </a:r>
          </a:p>
          <a:p>
            <a:r>
              <a:rPr lang="en-US" sz="1300" b="0" i="0">
                <a:effectLst/>
                <a:latin typeface="-apple-system"/>
              </a:rPr>
              <a:t>CIS Control 4: Secure Configuration of Enterprise Assets and Software</a:t>
            </a:r>
          </a:p>
          <a:p>
            <a:r>
              <a:rPr lang="en-US" sz="1300" b="0" i="0">
                <a:effectLst/>
                <a:latin typeface="-apple-system"/>
              </a:rPr>
              <a:t>CIS Control 5: Account Management</a:t>
            </a:r>
          </a:p>
          <a:p>
            <a:r>
              <a:rPr lang="en-US" sz="1300" b="0" i="0">
                <a:effectLst/>
                <a:latin typeface="-apple-system"/>
              </a:rPr>
              <a:t>CIS Control 6: Access Control Management</a:t>
            </a:r>
          </a:p>
          <a:p>
            <a:r>
              <a:rPr lang="en-US" sz="1300" b="0" i="0">
                <a:effectLst/>
                <a:latin typeface="-apple-system"/>
              </a:rPr>
              <a:t>CIS Control 7: Continuous Vulnerability Management</a:t>
            </a:r>
          </a:p>
          <a:p>
            <a:r>
              <a:rPr lang="en-US" sz="1300" b="0" i="0">
                <a:effectLst/>
                <a:latin typeface="-apple-system"/>
              </a:rPr>
              <a:t>CIS Control 8: Audit Log Management</a:t>
            </a:r>
          </a:p>
          <a:p>
            <a:r>
              <a:rPr lang="en-US" sz="1300" b="0" i="0">
                <a:effectLst/>
                <a:latin typeface="-apple-system"/>
              </a:rPr>
              <a:t>CIS Control 9: Email and Web Browser Protections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B8924-329D-A41E-65B0-521684EA1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1400" b="0" i="0">
                <a:effectLst/>
                <a:latin typeface="-apple-system"/>
              </a:rPr>
              <a:t>CIS Control 10: Malware Defenses</a:t>
            </a:r>
          </a:p>
          <a:p>
            <a:r>
              <a:rPr lang="en-US" sz="1400" b="0" i="0">
                <a:effectLst/>
                <a:latin typeface="-apple-system"/>
              </a:rPr>
              <a:t>CIS Control 11: Data Recovery</a:t>
            </a:r>
          </a:p>
          <a:p>
            <a:r>
              <a:rPr lang="en-US" sz="1400" b="0" i="0">
                <a:effectLst/>
                <a:latin typeface="-apple-system"/>
              </a:rPr>
              <a:t>CIS Control 12: Network Infrastructure Management</a:t>
            </a:r>
          </a:p>
          <a:p>
            <a:r>
              <a:rPr lang="en-US" sz="1400" b="0" i="0">
                <a:effectLst/>
                <a:latin typeface="-apple-system"/>
              </a:rPr>
              <a:t>CIS Control 13: Network Monitoring and Defense</a:t>
            </a:r>
          </a:p>
          <a:p>
            <a:r>
              <a:rPr lang="en-US" sz="1400" b="0" i="0">
                <a:effectLst/>
                <a:latin typeface="-apple-system"/>
              </a:rPr>
              <a:t>CIS Control 14: Security Awareness and Skills Training</a:t>
            </a:r>
          </a:p>
          <a:p>
            <a:r>
              <a:rPr lang="en-US" sz="1400" b="0" i="0">
                <a:effectLst/>
                <a:latin typeface="-apple-system"/>
              </a:rPr>
              <a:t>CIS Control 15: Service Provider Management</a:t>
            </a:r>
          </a:p>
          <a:p>
            <a:r>
              <a:rPr lang="en-US" sz="1400" b="0" i="0">
                <a:effectLst/>
                <a:latin typeface="-apple-system"/>
              </a:rPr>
              <a:t>CIS Control 16: Application Software Security</a:t>
            </a:r>
          </a:p>
          <a:p>
            <a:r>
              <a:rPr lang="en-US" sz="1400" b="0" i="0">
                <a:effectLst/>
                <a:latin typeface="-apple-system"/>
              </a:rPr>
              <a:t>CIS Control 17: Incident Response Management</a:t>
            </a:r>
          </a:p>
          <a:p>
            <a:r>
              <a:rPr lang="en-US" sz="1400" b="0" i="0">
                <a:effectLst/>
                <a:latin typeface="-apple-system"/>
              </a:rPr>
              <a:t>CIS Control 18: 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31236261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384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1_Office Theme</vt:lpstr>
      <vt:lpstr>PowerPoint Presentation</vt:lpstr>
      <vt:lpstr>What is the CIS 18?</vt:lpstr>
      <vt:lpstr>How to use the CIS 18</vt:lpstr>
      <vt:lpstr>What are the 18 Controls (at a glance)?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2</cp:revision>
  <dcterms:created xsi:type="dcterms:W3CDTF">2024-09-20T23:40:50Z</dcterms:created>
  <dcterms:modified xsi:type="dcterms:W3CDTF">2025-05-11T21:09:22Z</dcterms:modified>
  <cp:category/>
</cp:coreProperties>
</file>