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367" r:id="rId2"/>
    <p:sldId id="743" r:id="rId3"/>
    <p:sldId id="751" r:id="rId4"/>
    <p:sldId id="746"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128" d="100"/>
          <a:sy n="128" d="100"/>
        </p:scale>
        <p:origin x="5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091616-F44B-49B9-877F-0DF355EC34A5}" type="datetimeFigureOut">
              <a:rPr lang="en-US" smtClean="0"/>
              <a:t>5/11/25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AEB133-408F-4863-8415-0B01A010E8DD}" type="slidenum">
              <a:rPr lang="en-US" smtClean="0"/>
              <a:t>‹#›</a:t>
            </a:fld>
            <a:endParaRPr lang="en-US"/>
          </a:p>
        </p:txBody>
      </p:sp>
    </p:spTree>
    <p:extLst>
      <p:ext uri="{BB962C8B-B14F-4D97-AF65-F5344CB8AC3E}">
        <p14:creationId xmlns:p14="http://schemas.microsoft.com/office/powerpoint/2010/main" val="4642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B3DFB1-1EC2-438B-8753-F2E7F7D3CAE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7015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B3DFB1-1EC2-438B-8753-F2E7F7D3CAE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8259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D0BC748-7423-4B8F-8513-C36AB923CCEB}" type="datetimeFigureOut">
              <a:rPr lang="en-US" smtClean="0"/>
              <a:t>5/11/25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C79B9-00C3-4BB8-8DA9-8BA2C589BE39}" type="slidenum">
              <a:rPr lang="en-US" smtClean="0"/>
              <a:t>‹#›</a:t>
            </a:fld>
            <a:endParaRPr lang="en-US"/>
          </a:p>
        </p:txBody>
      </p:sp>
    </p:spTree>
    <p:extLst>
      <p:ext uri="{BB962C8B-B14F-4D97-AF65-F5344CB8AC3E}">
        <p14:creationId xmlns:p14="http://schemas.microsoft.com/office/powerpoint/2010/main" val="3680151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0BC748-7423-4B8F-8513-C36AB923CCEB}" type="datetimeFigureOut">
              <a:rPr lang="en-US" smtClean="0"/>
              <a:t>5/11/25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C79B9-00C3-4BB8-8DA9-8BA2C589BE39}" type="slidenum">
              <a:rPr lang="en-US" smtClean="0"/>
              <a:t>‹#›</a:t>
            </a:fld>
            <a:endParaRPr lang="en-US"/>
          </a:p>
        </p:txBody>
      </p:sp>
    </p:spTree>
    <p:extLst>
      <p:ext uri="{BB962C8B-B14F-4D97-AF65-F5344CB8AC3E}">
        <p14:creationId xmlns:p14="http://schemas.microsoft.com/office/powerpoint/2010/main" val="3892893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0BC748-7423-4B8F-8513-C36AB923CCEB}" type="datetimeFigureOut">
              <a:rPr lang="en-US" smtClean="0"/>
              <a:t>5/11/25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C79B9-00C3-4BB8-8DA9-8BA2C589BE39}" type="slidenum">
              <a:rPr lang="en-US" smtClean="0"/>
              <a:t>‹#›</a:t>
            </a:fld>
            <a:endParaRPr lang="en-US"/>
          </a:p>
        </p:txBody>
      </p:sp>
    </p:spTree>
    <p:extLst>
      <p:ext uri="{BB962C8B-B14F-4D97-AF65-F5344CB8AC3E}">
        <p14:creationId xmlns:p14="http://schemas.microsoft.com/office/powerpoint/2010/main" val="2537013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Segue slide">
    <p:bg>
      <p:bgPr>
        <a:solidFill>
          <a:schemeClr val="bg1"/>
        </a:solidFill>
        <a:effectLst/>
      </p:bgPr>
    </p:bg>
    <p:spTree>
      <p:nvGrpSpPr>
        <p:cNvPr id="1" name=""/>
        <p:cNvGrpSpPr/>
        <p:nvPr/>
      </p:nvGrpSpPr>
      <p:grpSpPr>
        <a:xfrm>
          <a:off x="0" y="0"/>
          <a:ext cx="0" cy="0"/>
          <a:chOff x="0" y="0"/>
          <a:chExt cx="0" cy="0"/>
        </a:xfrm>
      </p:grpSpPr>
      <p:sp>
        <p:nvSpPr>
          <p:cNvPr id="4" name="Text Placeholder 7"/>
          <p:cNvSpPr>
            <a:spLocks noGrp="1"/>
          </p:cNvSpPr>
          <p:nvPr userDrawn="1">
            <p:ph type="body" sz="quarter" idx="12"/>
          </p:nvPr>
        </p:nvSpPr>
        <p:spPr bwMode="white">
          <a:xfrm>
            <a:off x="614479" y="2171236"/>
            <a:ext cx="9684860" cy="3027783"/>
          </a:xfrm>
          <a:prstGeom prst="rect">
            <a:avLst/>
          </a:prstGeom>
        </p:spPr>
        <p:txBody>
          <a:bodyPr wrap="square" anchor="t" anchorCtr="0">
            <a:noAutofit/>
          </a:bodyPr>
          <a:lstStyle>
            <a:lvl1pPr marL="0" indent="0" algn="l">
              <a:lnSpc>
                <a:spcPct val="100000"/>
              </a:lnSpc>
              <a:spcBef>
                <a:spcPts val="0"/>
              </a:spcBef>
              <a:buNone/>
              <a:defRPr sz="7000" b="0" cap="all" baseline="0">
                <a:solidFill>
                  <a:srgbClr val="002060"/>
                </a:solidFill>
              </a:defRPr>
            </a:lvl1pPr>
            <a:lvl5pPr marL="1371360" indent="0">
              <a:buNone/>
              <a:defRPr/>
            </a:lvl5pPr>
          </a:lstStyle>
          <a:p>
            <a:pPr lvl="0"/>
            <a:r>
              <a:rPr lang="en-US" dirty="0"/>
              <a:t>Click to edit Master text styles</a:t>
            </a:r>
          </a:p>
        </p:txBody>
      </p:sp>
      <p:sp>
        <p:nvSpPr>
          <p:cNvPr id="29" name="Text Placeholder 7"/>
          <p:cNvSpPr>
            <a:spLocks noGrp="1"/>
          </p:cNvSpPr>
          <p:nvPr>
            <p:ph type="body" sz="quarter" idx="16" hasCustomPrompt="1"/>
          </p:nvPr>
        </p:nvSpPr>
        <p:spPr bwMode="white">
          <a:xfrm>
            <a:off x="614479" y="1306288"/>
            <a:ext cx="9684860" cy="891075"/>
          </a:xfrm>
          <a:prstGeom prst="rect">
            <a:avLst/>
          </a:prstGeom>
        </p:spPr>
        <p:txBody>
          <a:bodyPr anchor="t" anchorCtr="0">
            <a:normAutofit/>
          </a:bodyPr>
          <a:lstStyle>
            <a:lvl1pPr marL="0" indent="0" algn="l">
              <a:lnSpc>
                <a:spcPct val="100000"/>
              </a:lnSpc>
              <a:spcBef>
                <a:spcPts val="0"/>
              </a:spcBef>
              <a:buNone/>
              <a:defRPr sz="7000" b="1" baseline="0">
                <a:solidFill>
                  <a:schemeClr val="tx1">
                    <a:lumMod val="50000"/>
                  </a:schemeClr>
                </a:solidFill>
              </a:defRPr>
            </a:lvl1pPr>
            <a:lvl5pPr marL="1371360" indent="0">
              <a:buNone/>
              <a:defRPr/>
            </a:lvl5pPr>
          </a:lstStyle>
          <a:p>
            <a:pPr lvl="0"/>
            <a:r>
              <a:rPr lang="en-US" dirty="0"/>
              <a:t>Edit #</a:t>
            </a:r>
          </a:p>
        </p:txBody>
      </p:sp>
    </p:spTree>
    <p:extLst>
      <p:ext uri="{BB962C8B-B14F-4D97-AF65-F5344CB8AC3E}">
        <p14:creationId xmlns:p14="http://schemas.microsoft.com/office/powerpoint/2010/main" val="396703838"/>
      </p:ext>
    </p:extLst>
  </p:cSld>
  <p:clrMapOvr>
    <a:masterClrMapping/>
  </p:clrMapOvr>
  <p:transition>
    <p:fade/>
  </p:transition>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0BC748-7423-4B8F-8513-C36AB923CCEB}" type="datetimeFigureOut">
              <a:rPr lang="en-US" smtClean="0"/>
              <a:t>5/11/25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C79B9-00C3-4BB8-8DA9-8BA2C589BE39}" type="slidenum">
              <a:rPr lang="en-US" smtClean="0"/>
              <a:t>‹#›</a:t>
            </a:fld>
            <a:endParaRPr lang="en-US"/>
          </a:p>
        </p:txBody>
      </p:sp>
    </p:spTree>
    <p:extLst>
      <p:ext uri="{BB962C8B-B14F-4D97-AF65-F5344CB8AC3E}">
        <p14:creationId xmlns:p14="http://schemas.microsoft.com/office/powerpoint/2010/main" val="3196914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p:cNvPicPr>
            <a:picLocks/>
          </p:cNvPicPr>
          <p:nvPr userDrawn="1"/>
        </p:nvPicPr>
        <p:blipFill>
          <a:blip r:embed="rId2">
            <a:duotone>
              <a:schemeClr val="accent1">
                <a:shade val="45000"/>
                <a:satMod val="135000"/>
              </a:schemeClr>
              <a:prstClr val="white"/>
            </a:duotone>
          </a:blip>
          <a:stretch>
            <a:fillRect/>
          </a:stretch>
        </p:blipFill>
        <p:spPr>
          <a:xfrm>
            <a:off x="14745" y="398"/>
            <a:ext cx="12282818" cy="6857602"/>
          </a:xfrm>
          <a:prstGeom prst="rect">
            <a:avLst/>
          </a:prstGeom>
          <a:gradFill>
            <a:gsLst>
              <a:gs pos="0">
                <a:schemeClr val="accent1">
                  <a:lumMod val="5000"/>
                  <a:lumOff val="95000"/>
                  <a:alpha val="49000"/>
                </a:schemeClr>
              </a:gs>
              <a:gs pos="74000">
                <a:schemeClr val="accent1">
                  <a:lumMod val="45000"/>
                  <a:lumOff val="55000"/>
                  <a:alpha val="57000"/>
                </a:schemeClr>
              </a:gs>
              <a:gs pos="83000">
                <a:schemeClr val="accent1">
                  <a:lumMod val="45000"/>
                  <a:lumOff val="55000"/>
                  <a:alpha val="30000"/>
                </a:schemeClr>
              </a:gs>
              <a:gs pos="100000">
                <a:schemeClr val="accent1">
                  <a:lumMod val="30000"/>
                  <a:lumOff val="70000"/>
                  <a:alpha val="35000"/>
                </a:schemeClr>
              </a:gs>
            </a:gsLst>
            <a:lin ang="5400000" scaled="1"/>
          </a:gradFill>
        </p:spPr>
      </p:pic>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BC748-7423-4B8F-8513-C36AB923CCEB}" type="datetimeFigureOut">
              <a:rPr lang="en-US" smtClean="0"/>
              <a:t>5/11/25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C79B9-00C3-4BB8-8DA9-8BA2C589BE39}" type="slidenum">
              <a:rPr lang="en-US" smtClean="0"/>
              <a:t>‹#›</a:t>
            </a:fld>
            <a:endParaRPr lang="en-US"/>
          </a:p>
        </p:txBody>
      </p:sp>
    </p:spTree>
    <p:extLst>
      <p:ext uri="{BB962C8B-B14F-4D97-AF65-F5344CB8AC3E}">
        <p14:creationId xmlns:p14="http://schemas.microsoft.com/office/powerpoint/2010/main" val="1857461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D0BC748-7423-4B8F-8513-C36AB923CCEB}" type="datetimeFigureOut">
              <a:rPr lang="en-US" smtClean="0"/>
              <a:t>5/11/25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2C79B9-00C3-4BB8-8DA9-8BA2C589BE39}" type="slidenum">
              <a:rPr lang="en-US" smtClean="0"/>
              <a:t>‹#›</a:t>
            </a:fld>
            <a:endParaRPr lang="en-US"/>
          </a:p>
        </p:txBody>
      </p:sp>
    </p:spTree>
    <p:extLst>
      <p:ext uri="{BB962C8B-B14F-4D97-AF65-F5344CB8AC3E}">
        <p14:creationId xmlns:p14="http://schemas.microsoft.com/office/powerpoint/2010/main" val="4080255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D0BC748-7423-4B8F-8513-C36AB923CCEB}" type="datetimeFigureOut">
              <a:rPr lang="en-US" smtClean="0"/>
              <a:t>5/11/25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2C79B9-00C3-4BB8-8DA9-8BA2C589BE39}" type="slidenum">
              <a:rPr lang="en-US" smtClean="0"/>
              <a:t>‹#›</a:t>
            </a:fld>
            <a:endParaRPr lang="en-US"/>
          </a:p>
        </p:txBody>
      </p:sp>
    </p:spTree>
    <p:extLst>
      <p:ext uri="{BB962C8B-B14F-4D97-AF65-F5344CB8AC3E}">
        <p14:creationId xmlns:p14="http://schemas.microsoft.com/office/powerpoint/2010/main" val="316809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9963" y="-156520"/>
            <a:ext cx="10515600"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3D0BC748-7423-4B8F-8513-C36AB923CCEB}" type="datetimeFigureOut">
              <a:rPr lang="en-US" smtClean="0"/>
              <a:t>5/11/25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2C79B9-00C3-4BB8-8DA9-8BA2C589BE39}" type="slidenum">
              <a:rPr lang="en-US" smtClean="0"/>
              <a:t>‹#›</a:t>
            </a:fld>
            <a:endParaRPr lang="en-US"/>
          </a:p>
        </p:txBody>
      </p:sp>
    </p:spTree>
    <p:extLst>
      <p:ext uri="{BB962C8B-B14F-4D97-AF65-F5344CB8AC3E}">
        <p14:creationId xmlns:p14="http://schemas.microsoft.com/office/powerpoint/2010/main" val="3219556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0BC748-7423-4B8F-8513-C36AB923CCEB}" type="datetimeFigureOut">
              <a:rPr lang="en-US" smtClean="0"/>
              <a:t>5/11/25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2C79B9-00C3-4BB8-8DA9-8BA2C589BE39}" type="slidenum">
              <a:rPr lang="en-US" smtClean="0"/>
              <a:t>‹#›</a:t>
            </a:fld>
            <a:endParaRPr lang="en-US"/>
          </a:p>
        </p:txBody>
      </p:sp>
    </p:spTree>
    <p:extLst>
      <p:ext uri="{BB962C8B-B14F-4D97-AF65-F5344CB8AC3E}">
        <p14:creationId xmlns:p14="http://schemas.microsoft.com/office/powerpoint/2010/main" val="2259607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0BC748-7423-4B8F-8513-C36AB923CCEB}" type="datetimeFigureOut">
              <a:rPr lang="en-US" smtClean="0"/>
              <a:t>5/11/25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2C79B9-00C3-4BB8-8DA9-8BA2C589BE39}" type="slidenum">
              <a:rPr lang="en-US" smtClean="0"/>
              <a:t>‹#›</a:t>
            </a:fld>
            <a:endParaRPr lang="en-US"/>
          </a:p>
        </p:txBody>
      </p:sp>
    </p:spTree>
    <p:extLst>
      <p:ext uri="{BB962C8B-B14F-4D97-AF65-F5344CB8AC3E}">
        <p14:creationId xmlns:p14="http://schemas.microsoft.com/office/powerpoint/2010/main" val="1253144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0BC748-7423-4B8F-8513-C36AB923CCEB}" type="datetimeFigureOut">
              <a:rPr lang="en-US" smtClean="0"/>
              <a:t>5/11/25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2C79B9-00C3-4BB8-8DA9-8BA2C589BE39}" type="slidenum">
              <a:rPr lang="en-US" smtClean="0"/>
              <a:t>‹#›</a:t>
            </a:fld>
            <a:endParaRPr lang="en-US"/>
          </a:p>
        </p:txBody>
      </p:sp>
    </p:spTree>
    <p:extLst>
      <p:ext uri="{BB962C8B-B14F-4D97-AF65-F5344CB8AC3E}">
        <p14:creationId xmlns:p14="http://schemas.microsoft.com/office/powerpoint/2010/main" val="4199378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0BC748-7423-4B8F-8513-C36AB923CCEB}" type="datetimeFigureOut">
              <a:rPr lang="en-US" smtClean="0"/>
              <a:t>5/11/25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2C79B9-00C3-4BB8-8DA9-8BA2C589BE39}" type="slidenum">
              <a:rPr lang="en-US" smtClean="0"/>
              <a:t>‹#›</a:t>
            </a:fld>
            <a:endParaRPr lang="en-US"/>
          </a:p>
        </p:txBody>
      </p:sp>
      <p:sp>
        <p:nvSpPr>
          <p:cNvPr id="7" name="AutoShape 2" descr="Image result for background"/>
          <p:cNvSpPr>
            <a:spLocks noChangeAspect="1" noChangeArrowheads="1"/>
          </p:cNvSpPr>
          <p:nvPr userDrawn="1"/>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836068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https://attack.mitre.or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flickr.com/photos/126678443@N02/14813746356"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lickr.com/photos/calliope/2858666681" TargetMode="External"/><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67B7C-6717-F043-62E6-C50E87B6E5B6}"/>
              </a:ext>
            </a:extLst>
          </p:cNvPr>
          <p:cNvSpPr>
            <a:spLocks noGrp="1"/>
          </p:cNvSpPr>
          <p:nvPr>
            <p:ph type="title"/>
          </p:nvPr>
        </p:nvSpPr>
        <p:spPr/>
        <p:txBody>
          <a:bodyPr/>
          <a:lstStyle/>
          <a:p>
            <a:r>
              <a:rPr lang="en-US" dirty="0"/>
              <a:t>MITRE ATT&amp;CK</a:t>
            </a:r>
          </a:p>
        </p:txBody>
      </p:sp>
      <p:pic>
        <p:nvPicPr>
          <p:cNvPr id="3" name="Picture 2">
            <a:extLst>
              <a:ext uri="{FF2B5EF4-FFF2-40B4-BE49-F238E27FC236}">
                <a16:creationId xmlns:a16="http://schemas.microsoft.com/office/drawing/2014/main" id="{72E92669-50E7-CF08-71BF-83788AFD4868}"/>
              </a:ext>
            </a:extLst>
          </p:cNvPr>
          <p:cNvPicPr>
            <a:picLocks noChangeAspect="1"/>
          </p:cNvPicPr>
          <p:nvPr/>
        </p:nvPicPr>
        <p:blipFill>
          <a:blip r:embed="rId3"/>
          <a:stretch>
            <a:fillRect/>
          </a:stretch>
        </p:blipFill>
        <p:spPr>
          <a:xfrm>
            <a:off x="0" y="953980"/>
            <a:ext cx="12220012" cy="4261832"/>
          </a:xfrm>
          <a:prstGeom prst="rect">
            <a:avLst/>
          </a:prstGeom>
        </p:spPr>
      </p:pic>
      <p:sp>
        <p:nvSpPr>
          <p:cNvPr id="5" name="TextBox 4">
            <a:extLst>
              <a:ext uri="{FF2B5EF4-FFF2-40B4-BE49-F238E27FC236}">
                <a16:creationId xmlns:a16="http://schemas.microsoft.com/office/drawing/2014/main" id="{AD21F82B-157B-7560-159B-4C32D0A0343A}"/>
              </a:ext>
            </a:extLst>
          </p:cNvPr>
          <p:cNvSpPr txBox="1"/>
          <p:nvPr/>
        </p:nvSpPr>
        <p:spPr>
          <a:xfrm>
            <a:off x="8186836" y="214064"/>
            <a:ext cx="4005164"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hlinkClick r:id="rId4"/>
              </a:rPr>
              <a:t>https://attack.mitre.org/</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6" name="TextBox 5">
            <a:extLst>
              <a:ext uri="{FF2B5EF4-FFF2-40B4-BE49-F238E27FC236}">
                <a16:creationId xmlns:a16="http://schemas.microsoft.com/office/drawing/2014/main" id="{1DF54182-2385-1CB8-87AD-B55F0240B212}"/>
              </a:ext>
            </a:extLst>
          </p:cNvPr>
          <p:cNvSpPr txBox="1"/>
          <p:nvPr/>
        </p:nvSpPr>
        <p:spPr>
          <a:xfrm>
            <a:off x="513773" y="5566718"/>
            <a:ext cx="11164453"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1" u="none" strike="noStrike" kern="1200" cap="none" spc="300" normalizeH="0" baseline="0" noProof="0" dirty="0">
                <a:ln>
                  <a:noFill/>
                </a:ln>
                <a:solidFill>
                  <a:prstClr val="black">
                    <a:lumMod val="65000"/>
                    <a:lumOff val="35000"/>
                  </a:prstClr>
                </a:solidFill>
                <a:effectLst/>
                <a:uLnTx/>
                <a:uFillTx/>
                <a:latin typeface="Calibri" panose="020F0502020204030204"/>
                <a:ea typeface="+mn-ea"/>
                <a:cs typeface="+mn-cs"/>
              </a:rPr>
              <a:t>Today we will be discussing Lateral Movement.  </a:t>
            </a:r>
          </a:p>
        </p:txBody>
      </p:sp>
      <p:sp>
        <p:nvSpPr>
          <p:cNvPr id="4" name="Frame 3">
            <a:extLst>
              <a:ext uri="{FF2B5EF4-FFF2-40B4-BE49-F238E27FC236}">
                <a16:creationId xmlns:a16="http://schemas.microsoft.com/office/drawing/2014/main" id="{BC455D56-0C1E-04E1-A2C4-4190F454768F}"/>
              </a:ext>
            </a:extLst>
          </p:cNvPr>
          <p:cNvSpPr/>
          <p:nvPr/>
        </p:nvSpPr>
        <p:spPr>
          <a:xfrm>
            <a:off x="8259417" y="2017444"/>
            <a:ext cx="775253" cy="3373821"/>
          </a:xfrm>
          <a:prstGeom prst="frame">
            <a:avLst>
              <a:gd name="adj1" fmla="val 1689"/>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0006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540C5-715E-4661-B7FC-5611992CDBF4}"/>
              </a:ext>
            </a:extLst>
          </p:cNvPr>
          <p:cNvSpPr>
            <a:spLocks noGrp="1"/>
          </p:cNvSpPr>
          <p:nvPr>
            <p:ph type="ctrTitle"/>
          </p:nvPr>
        </p:nvSpPr>
        <p:spPr>
          <a:xfrm>
            <a:off x="1350579" y="3851568"/>
            <a:ext cx="9490842" cy="1025708"/>
          </a:xfrm>
        </p:spPr>
        <p:txBody>
          <a:bodyPr>
            <a:normAutofit fontScale="90000"/>
          </a:bodyPr>
          <a:lstStyle/>
          <a:p>
            <a:r>
              <a:rPr lang="en-US" spc="600" dirty="0"/>
              <a:t>Lateral Movement</a:t>
            </a:r>
            <a:br>
              <a:rPr lang="en-US" spc="600" dirty="0"/>
            </a:br>
            <a:br>
              <a:rPr lang="en-US" spc="600" dirty="0"/>
            </a:br>
            <a:endParaRPr lang="en-US" sz="2700" spc="600" dirty="0">
              <a:latin typeface="+mn-lt"/>
            </a:endParaRPr>
          </a:p>
        </p:txBody>
      </p:sp>
    </p:spTree>
    <p:extLst>
      <p:ext uri="{BB962C8B-B14F-4D97-AF65-F5344CB8AC3E}">
        <p14:creationId xmlns:p14="http://schemas.microsoft.com/office/powerpoint/2010/main" val="426659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DD3548C-8FF9-39C5-C4C3-AF023F104363}"/>
              </a:ext>
            </a:extLst>
          </p:cNvPr>
          <p:cNvSpPr>
            <a:spLocks noGrp="1"/>
          </p:cNvSpPr>
          <p:nvPr>
            <p:ph type="title"/>
          </p:nvPr>
        </p:nvSpPr>
        <p:spPr>
          <a:xfrm>
            <a:off x="1137034" y="609597"/>
            <a:ext cx="9392421" cy="1330841"/>
          </a:xfrm>
        </p:spPr>
        <p:txBody>
          <a:bodyPr>
            <a:normAutofit/>
          </a:bodyPr>
          <a:lstStyle/>
          <a:p>
            <a:r>
              <a:rPr lang="en-US"/>
              <a:t>What is Lateral Movement?</a:t>
            </a:r>
            <a:endParaRPr lang="en-US" dirty="0"/>
          </a:p>
        </p:txBody>
      </p:sp>
      <p:sp>
        <p:nvSpPr>
          <p:cNvPr id="3" name="Content Placeholder 2">
            <a:extLst>
              <a:ext uri="{FF2B5EF4-FFF2-40B4-BE49-F238E27FC236}">
                <a16:creationId xmlns:a16="http://schemas.microsoft.com/office/drawing/2014/main" id="{B442AB50-3A61-31FA-7A25-DECB67504F31}"/>
              </a:ext>
            </a:extLst>
          </p:cNvPr>
          <p:cNvSpPr>
            <a:spLocks noGrp="1"/>
          </p:cNvSpPr>
          <p:nvPr>
            <p:ph idx="1"/>
          </p:nvPr>
        </p:nvSpPr>
        <p:spPr>
          <a:xfrm>
            <a:off x="1137034" y="2198362"/>
            <a:ext cx="4958966" cy="3917773"/>
          </a:xfrm>
        </p:spPr>
        <p:txBody>
          <a:bodyPr>
            <a:normAutofit/>
          </a:bodyPr>
          <a:lstStyle/>
          <a:p>
            <a:pPr marL="0" indent="0">
              <a:buNone/>
            </a:pPr>
            <a:r>
              <a:rPr lang="en-US" sz="1900"/>
              <a:t>As we have discussed previously, the system(s), account(s) or resource(s) an attacker lands on first / early on, in most cases does not allow them to fully accomplish their objectives.  </a:t>
            </a:r>
          </a:p>
          <a:p>
            <a:pPr marL="0" indent="0">
              <a:buNone/>
            </a:pPr>
            <a:endParaRPr lang="en-US" sz="1900"/>
          </a:p>
          <a:p>
            <a:pPr marL="0" indent="0">
              <a:buNone/>
            </a:pPr>
            <a:r>
              <a:rPr lang="en-US" sz="1900"/>
              <a:t>One important thing to remember is that lateral movement involves more than just the scenario of malware moving from one host to another.  While in some cases, this represents the complete picture, more often it involves credentials, services, and/or tools that give them a great deal of influence within an environment.  </a:t>
            </a:r>
          </a:p>
        </p:txBody>
      </p:sp>
      <p:pic>
        <p:nvPicPr>
          <p:cNvPr id="5" name="Picture 4" descr="Diagram&#10;&#10;Description automatically generated">
            <a:extLst>
              <a:ext uri="{FF2B5EF4-FFF2-40B4-BE49-F238E27FC236}">
                <a16:creationId xmlns:a16="http://schemas.microsoft.com/office/drawing/2014/main" id="{B3F02B96-790B-0850-A2F0-E75281B9113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877956" y="2184914"/>
            <a:ext cx="4471327" cy="3755915"/>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4570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DB8ACDD-39B7-C639-3582-0193ABF9AA5F}"/>
              </a:ext>
            </a:extLst>
          </p:cNvPr>
          <p:cNvSpPr>
            <a:spLocks noGrp="1"/>
          </p:cNvSpPr>
          <p:nvPr>
            <p:ph type="title"/>
          </p:nvPr>
        </p:nvSpPr>
        <p:spPr>
          <a:xfrm>
            <a:off x="1137034" y="609600"/>
            <a:ext cx="4784796" cy="1330840"/>
          </a:xfrm>
        </p:spPr>
        <p:txBody>
          <a:bodyPr>
            <a:normAutofit/>
          </a:bodyPr>
          <a:lstStyle/>
          <a:p>
            <a:r>
              <a:rPr lang="en-US" sz="3700"/>
              <a:t>Examples of Lateral Movement Techniques</a:t>
            </a:r>
          </a:p>
        </p:txBody>
      </p:sp>
      <p:sp>
        <p:nvSpPr>
          <p:cNvPr id="3" name="Content Placeholder 2">
            <a:extLst>
              <a:ext uri="{FF2B5EF4-FFF2-40B4-BE49-F238E27FC236}">
                <a16:creationId xmlns:a16="http://schemas.microsoft.com/office/drawing/2014/main" id="{7B14274D-1847-6210-F22A-3B1DE53962A6}"/>
              </a:ext>
            </a:extLst>
          </p:cNvPr>
          <p:cNvSpPr>
            <a:spLocks noGrp="1"/>
          </p:cNvSpPr>
          <p:nvPr>
            <p:ph idx="1"/>
          </p:nvPr>
        </p:nvSpPr>
        <p:spPr>
          <a:xfrm>
            <a:off x="1137034" y="2194102"/>
            <a:ext cx="4438036" cy="3908585"/>
          </a:xfrm>
        </p:spPr>
        <p:txBody>
          <a:bodyPr>
            <a:normAutofit/>
          </a:bodyPr>
          <a:lstStyle/>
          <a:p>
            <a:r>
              <a:rPr lang="en-US" sz="2000"/>
              <a:t>Exploitation of remote services or APIs. </a:t>
            </a:r>
          </a:p>
          <a:p>
            <a:r>
              <a:rPr lang="en-US" sz="2000"/>
              <a:t>Internal spear phishing or social engineering using important users/accounts.  </a:t>
            </a:r>
          </a:p>
          <a:p>
            <a:r>
              <a:rPr lang="en-US" sz="2000"/>
              <a:t>Pass the hash/pass the ticket </a:t>
            </a:r>
          </a:p>
          <a:p>
            <a:r>
              <a:rPr lang="en-US" sz="2000"/>
              <a:t>Authenticate using sniffed or compromised credentials.  </a:t>
            </a:r>
          </a:p>
          <a:p>
            <a:r>
              <a:rPr lang="en-US" sz="2000"/>
              <a:t>Circle back to execution phase, but on a new host now. </a:t>
            </a:r>
          </a:p>
          <a:p>
            <a:endParaRPr lang="en-US" sz="2000"/>
          </a:p>
        </p:txBody>
      </p:sp>
      <p:pic>
        <p:nvPicPr>
          <p:cNvPr id="5" name="Picture 4" descr="A close up of a dog&#10;&#10;Description automatically generated with medium confidence">
            <a:extLst>
              <a:ext uri="{FF2B5EF4-FFF2-40B4-BE49-F238E27FC236}">
                <a16:creationId xmlns:a16="http://schemas.microsoft.com/office/drawing/2014/main" id="{E41C25DA-1D0C-0ACE-853A-F605693A37D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880610" y="1858917"/>
            <a:ext cx="4737650" cy="3162381"/>
          </a:xfrm>
          <a:prstGeom prst="rect">
            <a:avLst/>
          </a:prstGeom>
        </p:spPr>
      </p:pic>
      <p:sp>
        <p:nvSpPr>
          <p:cNvPr id="6" name="TextBox 5">
            <a:extLst>
              <a:ext uri="{FF2B5EF4-FFF2-40B4-BE49-F238E27FC236}">
                <a16:creationId xmlns:a16="http://schemas.microsoft.com/office/drawing/2014/main" id="{65851EDF-5ED0-9563-3E5E-2A14D6D2C210}"/>
              </a:ext>
            </a:extLst>
          </p:cNvPr>
          <p:cNvSpPr txBox="1"/>
          <p:nvPr/>
        </p:nvSpPr>
        <p:spPr>
          <a:xfrm>
            <a:off x="9431444" y="4821243"/>
            <a:ext cx="2186816" cy="200055"/>
          </a:xfrm>
          <a:prstGeom prst="rect">
            <a:avLst/>
          </a:prstGeom>
          <a:solidFill>
            <a:srgbClr val="000000"/>
          </a:solidFill>
        </p:spPr>
        <p:txBody>
          <a:bodyPr wrap="none" rtlCol="0">
            <a:sp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700" b="0" i="0" u="none" strike="noStrike" kern="1200" cap="none" spc="0" normalizeH="0" baseline="0" noProof="0">
                <a:ln>
                  <a:noFill/>
                </a:ln>
                <a:solidFill>
                  <a:srgbClr val="FFFFFF"/>
                </a:solidFill>
                <a:effectLst/>
                <a:uLnTx/>
                <a:uFillTx/>
                <a:latin typeface="Calibri" panose="020F0502020204030204"/>
                <a:ea typeface="+mn-ea"/>
                <a:cs typeface="+mn-cs"/>
                <a:hlinkClick r:id="rId3" tooltip="https://www.flickr.com/photos/calliope/2858666681">
                  <a:extLst>
                    <a:ext uri="{A12FA001-AC4F-418D-AE19-62706E023703}">
                      <ahyp:hlinkClr xmlns:ahyp="http://schemas.microsoft.com/office/drawing/2018/hyperlinkcolor" val="tx"/>
                    </a:ext>
                  </a:extLst>
                </a:hlinkClick>
              </a:rPr>
              <a:t>This Photo</a:t>
            </a:r>
            <a:r>
              <a:rPr kumimoji="0" lang="en-US" sz="700" b="0" i="0" u="none" strike="noStrike" kern="1200" cap="none" spc="0" normalizeH="0" baseline="0" noProof="0">
                <a:ln>
                  <a:noFill/>
                </a:ln>
                <a:solidFill>
                  <a:srgbClr val="FFFFFF"/>
                </a:solidFill>
                <a:effectLst/>
                <a:uLnTx/>
                <a:uFillTx/>
                <a:latin typeface="Calibri" panose="020F0502020204030204"/>
                <a:ea typeface="+mn-ea"/>
                <a:cs typeface="+mn-cs"/>
              </a:rPr>
              <a:t> by Unknown Author is licensed under </a:t>
            </a:r>
            <a:r>
              <a:rPr kumimoji="0" lang="en-US" sz="700" b="0" i="0" u="none" strike="noStrike" kern="1200" cap="none" spc="0" normalizeH="0" baseline="0" noProof="0">
                <a:ln>
                  <a:noFill/>
                </a:ln>
                <a:solidFill>
                  <a:srgbClr val="FFFFFF"/>
                </a:solidFill>
                <a:effectLst/>
                <a:uLnTx/>
                <a:uFillTx/>
                <a:latin typeface="Calibri" panose="020F0502020204030204"/>
                <a:ea typeface="+mn-ea"/>
                <a:cs typeface="+mn-cs"/>
                <a:hlinkClick r:id="rId4" tooltip="https://creativecommons.org/licenses/by/3.0/">
                  <a:extLst>
                    <a:ext uri="{A12FA001-AC4F-418D-AE19-62706E023703}">
                      <ahyp:hlinkClr xmlns:ahyp="http://schemas.microsoft.com/office/drawing/2018/hyperlinkcolor" val="tx"/>
                    </a:ext>
                  </a:extLst>
                </a:hlinkClick>
              </a:rPr>
              <a:t>CC BY</a:t>
            </a:r>
            <a:endParaRPr kumimoji="0" lang="en-US" sz="7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7866792"/>
      </p:ext>
    </p:extLst>
  </p:cSld>
  <p:clrMapOvr>
    <a:masterClrMapping/>
  </p:clrMapOvr>
</p:sld>
</file>

<file path=ppt/theme/theme1.xml><?xml version="1.0" encoding="utf-8"?>
<a:theme xmlns:a="http://schemas.openxmlformats.org/drawingml/2006/main" name="1_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193</Words>
  <Application>Microsoft Macintosh PowerPoint</Application>
  <PresentationFormat>Widescreen</PresentationFormat>
  <Paragraphs>17</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1_Office Theme</vt:lpstr>
      <vt:lpstr>MITRE ATT&amp;CK</vt:lpstr>
      <vt:lpstr>Lateral Movement  </vt:lpstr>
      <vt:lpstr>What is Lateral Movement?</vt:lpstr>
      <vt:lpstr>Examples of Lateral Movement Techniques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MITRE ATT&amp;CK</dc:title>
  <dc:subject/>
  <dc:creator/>
  <cp:keywords/>
  <dc:description/>
  <cp:lastModifiedBy>Mike Manrod (GCE)</cp:lastModifiedBy>
  <cp:revision>2</cp:revision>
  <dcterms:created xsi:type="dcterms:W3CDTF">2024-09-23T19:27:51Z</dcterms:created>
  <dcterms:modified xsi:type="dcterms:W3CDTF">2025-05-11T21:24:13Z</dcterms:modified>
  <cp:category/>
</cp:coreProperties>
</file>