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588"/>
    <p:restoredTop sz="94079"/>
  </p:normalViewPr>
  <p:slideViewPr>
    <p:cSldViewPr snapToGrid="0" snapToObjects="1">
      <p:cViewPr>
        <p:scale>
          <a:sx n="91" d="100"/>
          <a:sy n="91" d="100"/>
        </p:scale>
        <p:origin x="528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9753-5327-B64F-88E6-3A6F5D63470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11/13/18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BD64-BFF4-0A46-9B40-4C1CC0D98C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0B79753-5327-B64F-88E6-3A6F5D63470C}" type="datetimeFigureOut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11/13/18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136BD64-BFF4-0A46-9B40-4C1CC0D98CFA}" type="slidenum">
              <a:rPr kumimoji="0"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kumimoji="0"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8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9012" y="3742031"/>
            <a:ext cx="76136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600" b="1" dirty="0" err="1">
                <a:solidFill>
                  <a:prstClr val="black"/>
                </a:solidFill>
              </a:rPr>
              <a:t>Baysean</a:t>
            </a:r>
            <a:r>
              <a:rPr lang="en-US" altLang="ja-JP" sz="3600" b="1" dirty="0">
                <a:solidFill>
                  <a:prstClr val="black"/>
                </a:solidFill>
              </a:rPr>
              <a:t> Inference</a:t>
            </a:r>
          </a:p>
          <a:p>
            <a:pPr defTabSz="457200"/>
            <a:r>
              <a:rPr lang="en-US" altLang="ja-JP" b="1" dirty="0">
                <a:solidFill>
                  <a:prstClr val="black"/>
                </a:solidFill>
              </a:rPr>
              <a:t>https://</a:t>
            </a:r>
            <a:r>
              <a:rPr lang="en-US" altLang="ja-JP" b="1" dirty="0" err="1">
                <a:solidFill>
                  <a:prstClr val="black"/>
                </a:solidFill>
              </a:rPr>
              <a:t>www.youtube.com</a:t>
            </a:r>
            <a:r>
              <a:rPr lang="en-US" altLang="ja-JP" b="1" dirty="0">
                <a:solidFill>
                  <a:prstClr val="black"/>
                </a:solidFill>
              </a:rPr>
              <a:t>/</a:t>
            </a:r>
            <a:r>
              <a:rPr lang="en-US" altLang="ja-JP" b="1" dirty="0" err="1">
                <a:solidFill>
                  <a:prstClr val="black"/>
                </a:solidFill>
              </a:rPr>
              <a:t>watch?v</a:t>
            </a:r>
            <a:r>
              <a:rPr lang="en-US" altLang="ja-JP" b="1" dirty="0">
                <a:solidFill>
                  <a:prstClr val="black"/>
                </a:solidFill>
              </a:rPr>
              <a:t>=-e8wOcaascM</a:t>
            </a:r>
            <a:endParaRPr lang="en-US" altLang="ja-JP" b="1" dirty="0">
              <a:solidFill>
                <a:prstClr val="black"/>
              </a:solidFill>
            </a:endParaRPr>
          </a:p>
          <a:p>
            <a:pPr defTabSz="457200"/>
            <a:endParaRPr lang="en-US" altLang="ja-JP" sz="3600" b="1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3600" b="1" dirty="0" smtClean="0">
                <a:solidFill>
                  <a:srgbClr val="FF0000"/>
                </a:solidFill>
              </a:rPr>
              <a:t>P(</a:t>
            </a:r>
            <a:r>
              <a:rPr lang="en-US" altLang="ja-JP" sz="3600" b="1" dirty="0" err="1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altLang="ja-JP" sz="3600" b="1" dirty="0" err="1" smtClean="0">
                <a:solidFill>
                  <a:srgbClr val="FF0000"/>
                </a:solidFill>
              </a:rPr>
              <a:t>|data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) = [P(</a:t>
            </a:r>
            <a:r>
              <a:rPr lang="en-US" altLang="ja-JP" sz="3600" b="1" dirty="0" err="1" smtClean="0">
                <a:solidFill>
                  <a:srgbClr val="FF0000"/>
                </a:solidFill>
              </a:rPr>
              <a:t>data|</a:t>
            </a:r>
            <a:r>
              <a:rPr lang="en-US" altLang="ja-JP" sz="3600" b="1" dirty="0" err="1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) x P(</a:t>
            </a:r>
            <a:r>
              <a:rPr lang="en-US" altLang="ja-JP" sz="3600" b="1" dirty="0" smtClean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)] / P(data)</a:t>
            </a:r>
            <a:endParaRPr lang="en-US" altLang="ja-JP" sz="3600" b="1" dirty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8" y="320271"/>
            <a:ext cx="3567545" cy="382916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27091" y="4272742"/>
            <a:ext cx="26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>
                <a:solidFill>
                  <a:prstClr val="black"/>
                </a:solidFill>
              </a:rPr>
              <a:t>Thomas Bayes  1701-1761</a:t>
            </a:r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62635" y="627529"/>
            <a:ext cx="5096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3200" dirty="0">
                <a:solidFill>
                  <a:prstClr val="black"/>
                </a:solidFill>
              </a:rPr>
              <a:t>ベイズの定理　（</a:t>
            </a:r>
            <a:r>
              <a:rPr lang="en-US" altLang="ja-JP" sz="3200" dirty="0" err="1">
                <a:solidFill>
                  <a:prstClr val="black"/>
                </a:solidFill>
              </a:rPr>
              <a:t>Bayes‘s</a:t>
            </a:r>
            <a:r>
              <a:rPr lang="en-US" altLang="ja-JP" sz="3200" dirty="0">
                <a:solidFill>
                  <a:prstClr val="black"/>
                </a:solidFill>
              </a:rPr>
              <a:t> rule)</a:t>
            </a:r>
            <a:endParaRPr lang="ja-JP" altLang="en-US" sz="32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62635" y="2617694"/>
            <a:ext cx="67551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sz="3200" dirty="0">
                <a:solidFill>
                  <a:prstClr val="black"/>
                </a:solidFill>
              </a:rPr>
              <a:t>1/  P(X|Y) = P(X,Y)/P(Y)</a:t>
            </a:r>
          </a:p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3200" dirty="0">
                <a:solidFill>
                  <a:prstClr val="black"/>
                </a:solidFill>
              </a:rPr>
              <a:t> 2/  P(Y|X) = P(X,Y)/P(X)</a:t>
            </a:r>
          </a:p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3200" dirty="0">
                <a:solidFill>
                  <a:prstClr val="black"/>
                </a:solidFill>
              </a:rPr>
              <a:t> 3/  P(X|Y) x P(Y) = P(X,Y) = P(Y|X) x P(X)</a:t>
            </a:r>
          </a:p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3200" dirty="0">
                <a:solidFill>
                  <a:prstClr val="black"/>
                </a:solidFill>
              </a:rPr>
              <a:t>        </a:t>
            </a:r>
            <a:r>
              <a:rPr lang="en-US" altLang="ja-JP" sz="3200" dirty="0">
                <a:solidFill>
                  <a:prstClr val="black"/>
                </a:solidFill>
                <a:sym typeface="Wingdings"/>
              </a:rPr>
              <a:t>   </a:t>
            </a:r>
            <a:r>
              <a:rPr lang="en-US" altLang="ja-JP" sz="3200" dirty="0">
                <a:solidFill>
                  <a:srgbClr val="FF0000"/>
                </a:solidFill>
              </a:rPr>
              <a:t>P(X|Y) = [P(Y|X) x P(X)] / P(Y)</a:t>
            </a:r>
          </a:p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endParaRPr lang="en-US" altLang="ja-JP" dirty="0">
              <a:solidFill>
                <a:prstClr val="black"/>
              </a:solidFill>
            </a:endParaRPr>
          </a:p>
          <a:p>
            <a:pPr defTabSz="457200"/>
            <a:r>
              <a:rPr lang="ja-JP" altLang="en-US" dirty="0">
                <a:solidFill>
                  <a:prstClr val="black"/>
                </a:solidFill>
              </a:rPr>
              <a:t>　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2635" y="1559857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200" b="1" dirty="0">
                <a:solidFill>
                  <a:srgbClr val="FF0000"/>
                </a:solidFill>
              </a:rPr>
              <a:t>P(X|Y) = [P(Y|X) x P(X)] / P(Y)</a:t>
            </a:r>
          </a:p>
        </p:txBody>
      </p:sp>
    </p:spTree>
    <p:extLst>
      <p:ext uri="{BB962C8B-B14F-4D97-AF65-F5344CB8AC3E}">
        <p14:creationId xmlns:p14="http://schemas.microsoft.com/office/powerpoint/2010/main" val="108079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5412" y="2008095"/>
            <a:ext cx="67843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200" b="1" dirty="0">
                <a:solidFill>
                  <a:srgbClr val="FF0000"/>
                </a:solidFill>
              </a:rPr>
              <a:t>P(</a:t>
            </a:r>
            <a:r>
              <a:rPr lang="en-US" altLang="ja-JP" sz="3200" b="1" dirty="0" err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altLang="ja-JP" sz="3200" b="1" dirty="0" err="1">
                <a:solidFill>
                  <a:srgbClr val="FF0000"/>
                </a:solidFill>
              </a:rPr>
              <a:t>|data</a:t>
            </a:r>
            <a:r>
              <a:rPr lang="en-US" altLang="ja-JP" sz="3200" b="1" dirty="0">
                <a:solidFill>
                  <a:srgbClr val="FF0000"/>
                </a:solidFill>
              </a:rPr>
              <a:t>) </a:t>
            </a:r>
            <a:r>
              <a:rPr lang="en-US" altLang="ja-JP" sz="3200" b="1" dirty="0">
                <a:solidFill>
                  <a:srgbClr val="FF0000"/>
                </a:solidFill>
              </a:rPr>
              <a:t>= [</a:t>
            </a:r>
            <a:r>
              <a:rPr lang="en-US" altLang="ja-JP" sz="3200" b="1" dirty="0">
                <a:solidFill>
                  <a:srgbClr val="FF0000"/>
                </a:solidFill>
              </a:rPr>
              <a:t>P(</a:t>
            </a:r>
            <a:r>
              <a:rPr lang="en-US" altLang="ja-JP" sz="3200" b="1" dirty="0" err="1">
                <a:solidFill>
                  <a:srgbClr val="FF0000"/>
                </a:solidFill>
              </a:rPr>
              <a:t>data|</a:t>
            </a:r>
            <a:r>
              <a:rPr lang="en-US" altLang="ja-JP" sz="3200" b="1" dirty="0" err="1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altLang="ja-JP" sz="3200" b="1" dirty="0">
                <a:solidFill>
                  <a:srgbClr val="FF0000"/>
                </a:solidFill>
              </a:rPr>
              <a:t>) </a:t>
            </a:r>
            <a:r>
              <a:rPr lang="en-US" altLang="ja-JP" sz="3200" b="1" dirty="0">
                <a:solidFill>
                  <a:srgbClr val="FF0000"/>
                </a:solidFill>
              </a:rPr>
              <a:t>x </a:t>
            </a:r>
            <a:r>
              <a:rPr lang="en-US" altLang="ja-JP" sz="3200" b="1" dirty="0">
                <a:solidFill>
                  <a:srgbClr val="FF0000"/>
                </a:solidFill>
              </a:rPr>
              <a:t>P(</a:t>
            </a:r>
            <a:r>
              <a:rPr lang="en-US" altLang="ja-JP" sz="3200" b="1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q</a:t>
            </a:r>
            <a:r>
              <a:rPr lang="en-US" altLang="ja-JP" sz="3200" b="1" dirty="0">
                <a:solidFill>
                  <a:srgbClr val="FF0000"/>
                </a:solidFill>
              </a:rPr>
              <a:t>)] </a:t>
            </a:r>
            <a:r>
              <a:rPr lang="en-US" altLang="ja-JP" sz="3200" b="1" dirty="0">
                <a:solidFill>
                  <a:srgbClr val="FF0000"/>
                </a:solidFill>
              </a:rPr>
              <a:t>/ </a:t>
            </a:r>
            <a:r>
              <a:rPr lang="en-US" altLang="ja-JP" sz="3200" b="1" dirty="0">
                <a:solidFill>
                  <a:srgbClr val="FF0000"/>
                </a:solidFill>
              </a:rPr>
              <a:t>P(data)</a:t>
            </a:r>
          </a:p>
          <a:p>
            <a:pPr defTabSz="457200"/>
            <a:endParaRPr lang="en-US" altLang="ja-JP" sz="3200" b="1" dirty="0">
              <a:solidFill>
                <a:srgbClr val="FF0000"/>
              </a:solidFill>
            </a:endParaRPr>
          </a:p>
          <a:p>
            <a:pPr marL="457200" indent="-457200" defTabSz="457200">
              <a:buFont typeface="Symbol" charset="2"/>
              <a:buChar char="q"/>
            </a:pPr>
            <a:r>
              <a:rPr lang="ja-JP" altLang="en-US" sz="3200" b="1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：</a:t>
            </a:r>
            <a:r>
              <a:rPr lang="en-US" altLang="ja-JP" sz="3200" b="1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ja-JP" altLang="en-US" sz="3200" b="1" dirty="0">
                <a:solidFill>
                  <a:srgbClr val="FF0000"/>
                </a:solidFill>
                <a:latin typeface="ＭＳ Ｐゴシック" charset="-128"/>
                <a:cs typeface="Symbol" charset="2"/>
              </a:rPr>
              <a:t>確率分布のパラメータ</a:t>
            </a:r>
            <a:r>
              <a:rPr lang="ja-JP" altLang="en-US" sz="3200" b="1" dirty="0">
                <a:solidFill>
                  <a:srgbClr val="FF0000"/>
                </a:solidFill>
                <a:latin typeface="ＭＳ Ｐゴシック" charset="-128"/>
                <a:cs typeface="Symbol" charset="2"/>
              </a:rPr>
              <a:t>　</a:t>
            </a:r>
            <a:r>
              <a:rPr lang="ja-JP" altLang="en-US" sz="3200" b="1" dirty="0">
                <a:solidFill>
                  <a:srgbClr val="FF0000"/>
                </a:solidFill>
                <a:latin typeface="ＭＳ Ｐゴシック" charset="-128"/>
                <a:cs typeface="Symbol" charset="2"/>
              </a:rPr>
              <a:t>　　　</a:t>
            </a:r>
            <a:endParaRPr lang="en-US" altLang="ja-JP" sz="3200" b="1" dirty="0">
              <a:solidFill>
                <a:srgbClr val="FF0000"/>
              </a:solidFill>
              <a:latin typeface="ＭＳ Ｐゴシック" charset="-128"/>
            </a:endParaRPr>
          </a:p>
          <a:p>
            <a:pPr defTabSz="457200"/>
            <a:r>
              <a:rPr lang="ja-JP" altLang="en-US" sz="3200" dirty="0">
                <a:solidFill>
                  <a:prstClr val="black"/>
                </a:solidFill>
              </a:rPr>
              <a:t>　　　　</a:t>
            </a:r>
            <a:r>
              <a:rPr lang="en-US" altLang="ja-JP" sz="3200" dirty="0">
                <a:solidFill>
                  <a:prstClr val="black"/>
                </a:solidFill>
              </a:rPr>
              <a:t>  </a:t>
            </a:r>
          </a:p>
          <a:p>
            <a:pPr defTabSz="457200"/>
            <a:r>
              <a:rPr lang="en-US" altLang="ja-JP" sz="3200" dirty="0">
                <a:solidFill>
                  <a:prstClr val="black"/>
                </a:solidFill>
              </a:rPr>
              <a:t> </a:t>
            </a:r>
            <a:r>
              <a:rPr lang="en-US" altLang="ja-JP" sz="3200" dirty="0">
                <a:solidFill>
                  <a:prstClr val="black"/>
                </a:solidFill>
              </a:rPr>
              <a:t>         (</a:t>
            </a:r>
            <a:r>
              <a:rPr lang="ja-JP" altLang="en-US" sz="3200" dirty="0">
                <a:solidFill>
                  <a:prstClr val="black"/>
                </a:solidFill>
              </a:rPr>
              <a:t>例：　</a:t>
            </a:r>
            <a:r>
              <a:rPr lang="en-US" altLang="ja-JP" sz="3200" dirty="0">
                <a:solidFill>
                  <a:prstClr val="black"/>
                </a:solidFill>
              </a:rPr>
              <a:t>Poisson</a:t>
            </a:r>
            <a:r>
              <a:rPr lang="ja-JP" altLang="en-US" sz="3200" dirty="0">
                <a:solidFill>
                  <a:prstClr val="black"/>
                </a:solidFill>
              </a:rPr>
              <a:t>分布の</a:t>
            </a:r>
            <a:r>
              <a:rPr lang="en-US" altLang="ja-JP" sz="3200" dirty="0">
                <a:solidFill>
                  <a:prstClr val="black"/>
                </a:solidFill>
              </a:rPr>
              <a:t> </a:t>
            </a:r>
            <a:r>
              <a:rPr lang="en-US" altLang="ja-JP" sz="3200" dirty="0">
                <a:solidFill>
                  <a:prstClr val="black"/>
                </a:solidFill>
                <a:latin typeface="Symbol" charset="2"/>
                <a:ea typeface="Symbol" charset="2"/>
                <a:cs typeface="Symbol" charset="2"/>
              </a:rPr>
              <a:t>l)</a:t>
            </a:r>
            <a:endParaRPr lang="ja-JP" altLang="en-US" sz="3200" dirty="0">
              <a:solidFill>
                <a:prstClr val="black"/>
              </a:solidFill>
              <a:latin typeface="Symbol" charset="2"/>
              <a:ea typeface="Symbol" charset="2"/>
              <a:cs typeface="Symbol" charset="2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5412" y="609599"/>
            <a:ext cx="469692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2800" dirty="0">
                <a:solidFill>
                  <a:prstClr val="black"/>
                </a:solidFill>
              </a:rPr>
              <a:t>ベイズ推定</a:t>
            </a:r>
            <a:r>
              <a:rPr lang="ja-JP" altLang="en-US" sz="2800" dirty="0">
                <a:solidFill>
                  <a:prstClr val="black"/>
                </a:solidFill>
              </a:rPr>
              <a:t>　（</a:t>
            </a:r>
            <a:r>
              <a:rPr lang="en-US" altLang="ja-JP" sz="2800" dirty="0">
                <a:solidFill>
                  <a:prstClr val="black"/>
                </a:solidFill>
              </a:rPr>
              <a:t>Bayes</a:t>
            </a:r>
            <a:r>
              <a:rPr lang="ja-JP" altLang="en-US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>
                <a:solidFill>
                  <a:prstClr val="black"/>
                </a:solidFill>
              </a:rPr>
              <a:t>inference)</a:t>
            </a:r>
            <a:endParaRPr lang="ja-JP" altLang="en-US" sz="2800" dirty="0">
              <a:solidFill>
                <a:prstClr val="black"/>
              </a:solidFill>
            </a:endParaRPr>
          </a:p>
          <a:p>
            <a:pPr defTabSz="457200"/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77359" y="767379"/>
            <a:ext cx="8175508" cy="5365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3200" i="1" dirty="0">
                <a:solidFill>
                  <a:prstClr val="black"/>
                </a:solidFill>
              </a:rPr>
              <a:t>Z</a:t>
            </a:r>
            <a:r>
              <a:rPr lang="en-US" altLang="ja-JP" sz="3200" dirty="0">
                <a:solidFill>
                  <a:prstClr val="black"/>
                </a:solidFill>
              </a:rPr>
              <a:t>: </a:t>
            </a:r>
            <a:r>
              <a:rPr lang="ja-JP" altLang="en-US" sz="3200" dirty="0">
                <a:solidFill>
                  <a:prstClr val="black"/>
                </a:solidFill>
              </a:rPr>
              <a:t>確率変数</a:t>
            </a:r>
            <a:r>
              <a:rPr lang="en-US" altLang="ja-JP" sz="3200" dirty="0">
                <a:solidFill>
                  <a:prstClr val="black"/>
                </a:solidFill>
              </a:rPr>
              <a:t> (random variables)</a:t>
            </a:r>
          </a:p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3200" i="1" dirty="0">
                <a:solidFill>
                  <a:prstClr val="black"/>
                </a:solidFill>
              </a:rPr>
              <a:t>P(Z)</a:t>
            </a:r>
            <a:r>
              <a:rPr lang="en-US" altLang="ja-JP" sz="3200" dirty="0">
                <a:solidFill>
                  <a:prstClr val="black"/>
                </a:solidFill>
              </a:rPr>
              <a:t> : </a:t>
            </a:r>
            <a:r>
              <a:rPr lang="ja-JP" altLang="en-US" sz="3200" dirty="0">
                <a:solidFill>
                  <a:prstClr val="black"/>
                </a:solidFill>
              </a:rPr>
              <a:t>確率質量関数</a:t>
            </a:r>
            <a:r>
              <a:rPr lang="en-US" altLang="ja-JP" sz="3200" dirty="0">
                <a:solidFill>
                  <a:prstClr val="black"/>
                </a:solidFill>
              </a:rPr>
              <a:t> (probability mass function)</a:t>
            </a:r>
          </a:p>
          <a:p>
            <a:pPr marL="457200" indent="-457200" defTabSz="457200">
              <a:buFont typeface="Symbol" charset="2"/>
              <a:buChar char="S"/>
            </a:pPr>
            <a:endParaRPr lang="en-US" altLang="ja-JP" sz="3600" dirty="0">
              <a:solidFill>
                <a:prstClr val="black"/>
              </a:solidFill>
            </a:endParaRPr>
          </a:p>
          <a:p>
            <a:pPr marL="457200" indent="-457200" defTabSz="457200">
              <a:buFont typeface="Symbol" charset="2"/>
              <a:buChar char="S"/>
            </a:pPr>
            <a:r>
              <a:rPr lang="en-US" altLang="ja-JP" sz="3600" i="1" dirty="0">
                <a:solidFill>
                  <a:prstClr val="black"/>
                </a:solidFill>
              </a:rPr>
              <a:t>P(Z)   </a:t>
            </a:r>
            <a:r>
              <a:rPr lang="en-US" altLang="ja-JP" sz="3600" dirty="0">
                <a:solidFill>
                  <a:prstClr val="black"/>
                </a:solidFill>
              </a:rPr>
              <a:t>= 1</a:t>
            </a:r>
          </a:p>
          <a:p>
            <a:pPr defTabSz="457200"/>
            <a:r>
              <a:rPr lang="en-US" altLang="ja-JP" sz="2800" baseline="30000" dirty="0">
                <a:solidFill>
                  <a:prstClr val="black"/>
                </a:solidFill>
              </a:rPr>
              <a:t> </a:t>
            </a:r>
            <a:r>
              <a:rPr lang="en-US" altLang="ja-JP" sz="2800" i="1" baseline="30000" dirty="0" err="1">
                <a:solidFill>
                  <a:prstClr val="black"/>
                </a:solidFill>
              </a:rPr>
              <a:t>i</a:t>
            </a:r>
            <a:r>
              <a:rPr lang="en-US" altLang="ja-JP" sz="2800" i="1" baseline="30000" dirty="0">
                <a:solidFill>
                  <a:prstClr val="black"/>
                </a:solidFill>
              </a:rPr>
              <a:t>               </a:t>
            </a:r>
            <a:r>
              <a:rPr lang="en-US" altLang="ja-JP" sz="2800" i="1" baseline="30000" dirty="0" err="1">
                <a:solidFill>
                  <a:prstClr val="black"/>
                </a:solidFill>
              </a:rPr>
              <a:t>i</a:t>
            </a:r>
            <a:endParaRPr lang="en-US" altLang="ja-JP" sz="2800" i="1" baseline="30000" dirty="0">
              <a:solidFill>
                <a:prstClr val="black"/>
              </a:solidFill>
            </a:endParaRPr>
          </a:p>
          <a:p>
            <a:pPr defTabSz="457200"/>
            <a:endParaRPr lang="en-US" altLang="ja-JP" sz="2800" dirty="0">
              <a:solidFill>
                <a:prstClr val="black"/>
              </a:solidFill>
            </a:endParaRPr>
          </a:p>
          <a:p>
            <a:pPr defTabSz="457200"/>
            <a:endParaRPr lang="en-US" altLang="ja-JP" sz="3200" dirty="0">
              <a:solidFill>
                <a:prstClr val="black"/>
              </a:solidFill>
            </a:endParaRPr>
          </a:p>
          <a:p>
            <a:pPr defTabSz="457200"/>
            <a:endParaRPr lang="ja-JP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6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24753" y="932330"/>
            <a:ext cx="71695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800" i="1" dirty="0">
                <a:solidFill>
                  <a:prstClr val="black"/>
                </a:solidFill>
              </a:rPr>
              <a:t>Z</a:t>
            </a:r>
            <a:r>
              <a:rPr lang="en-US" altLang="ja-JP" sz="2800" dirty="0">
                <a:solidFill>
                  <a:prstClr val="black"/>
                </a:solidFill>
              </a:rPr>
              <a:t>: </a:t>
            </a:r>
            <a:r>
              <a:rPr lang="ja-JP" altLang="en-US" sz="2800" dirty="0">
                <a:solidFill>
                  <a:prstClr val="black"/>
                </a:solidFill>
              </a:rPr>
              <a:t>確率変数</a:t>
            </a:r>
            <a:r>
              <a:rPr lang="en-US" altLang="ja-JP" sz="2800" dirty="0">
                <a:solidFill>
                  <a:prstClr val="black"/>
                </a:solidFill>
              </a:rPr>
              <a:t> (random variables</a:t>
            </a:r>
            <a:r>
              <a:rPr lang="en-US" altLang="ja-JP" sz="2800" dirty="0">
                <a:solidFill>
                  <a:prstClr val="black"/>
                </a:solidFill>
              </a:rPr>
              <a:t>)</a:t>
            </a:r>
          </a:p>
          <a:p>
            <a:pPr defTabSz="457200"/>
            <a:endParaRPr lang="en-US" altLang="ja-JP" sz="28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2800" i="1" dirty="0">
                <a:solidFill>
                  <a:prstClr val="black"/>
                </a:solidFill>
              </a:rPr>
              <a:t>P(Z)</a:t>
            </a:r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>
                <a:solidFill>
                  <a:prstClr val="black"/>
                </a:solidFill>
              </a:rPr>
              <a:t>: </a:t>
            </a:r>
            <a:r>
              <a:rPr lang="ja-JP" altLang="en-US" sz="2800" dirty="0">
                <a:solidFill>
                  <a:prstClr val="black"/>
                </a:solidFill>
              </a:rPr>
              <a:t>確率質量関数</a:t>
            </a:r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>
                <a:solidFill>
                  <a:prstClr val="black"/>
                </a:solidFill>
              </a:rPr>
              <a:t>(probability mass function)</a:t>
            </a:r>
          </a:p>
          <a:p>
            <a:pPr defTabSz="457200"/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4753" y="3478307"/>
            <a:ext cx="6343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2400" dirty="0">
                <a:solidFill>
                  <a:prstClr val="black"/>
                </a:solidFill>
              </a:rPr>
              <a:t>コイン投げ</a:t>
            </a:r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(Coin throw)    Z = </a:t>
            </a:r>
            <a:r>
              <a:rPr lang="ja-JP" altLang="en-US" sz="2400" dirty="0">
                <a:solidFill>
                  <a:prstClr val="black"/>
                </a:solidFill>
              </a:rPr>
              <a:t>おもて</a:t>
            </a:r>
            <a:r>
              <a:rPr lang="en-US" altLang="ja-JP" sz="2400" dirty="0">
                <a:solidFill>
                  <a:prstClr val="black"/>
                </a:solidFill>
              </a:rPr>
              <a:t>: 1  or  </a:t>
            </a:r>
            <a:r>
              <a:rPr lang="ja-JP" altLang="en-US" sz="2400" dirty="0">
                <a:solidFill>
                  <a:prstClr val="black"/>
                </a:solidFill>
              </a:rPr>
              <a:t>うら：</a:t>
            </a:r>
            <a:r>
              <a:rPr lang="en-US" altLang="ja-JP" sz="2400" dirty="0">
                <a:solidFill>
                  <a:prstClr val="black"/>
                </a:solidFill>
              </a:rPr>
              <a:t>0</a:t>
            </a:r>
          </a:p>
          <a:p>
            <a:pPr defTabSz="457200"/>
            <a:r>
              <a:rPr lang="en-US" altLang="ja-JP" sz="2400" dirty="0">
                <a:solidFill>
                  <a:prstClr val="black"/>
                </a:solidFill>
              </a:rPr>
              <a:t> </a:t>
            </a:r>
            <a:r>
              <a:rPr lang="en-US" altLang="ja-JP" sz="2400" dirty="0">
                <a:solidFill>
                  <a:prstClr val="black"/>
                </a:solidFill>
              </a:rPr>
              <a:t>                                             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(1)  = 0.5, 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(0) = 0.5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689410" y="4446496"/>
            <a:ext cx="0" cy="1380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 flipV="1">
            <a:off x="2680447" y="5836027"/>
            <a:ext cx="3003177" cy="8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030069" y="5172639"/>
            <a:ext cx="788894" cy="654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061008" y="5172640"/>
            <a:ext cx="788894" cy="681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51528" y="50202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</a:rPr>
              <a:t>0.5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97743" y="43209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</a:rPr>
              <a:t>1.0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94963" y="57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>
                <a:solidFill>
                  <a:prstClr val="black"/>
                </a:solidFill>
              </a:rPr>
              <a:t>0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030069" y="589697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>
                <a:solidFill>
                  <a:prstClr val="black"/>
                </a:solidFill>
              </a:rPr>
              <a:t>   Z= 1         Z = 0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69877" y="4881739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600" i="1" dirty="0">
                <a:solidFill>
                  <a:prstClr val="black"/>
                </a:solidFill>
              </a:rPr>
              <a:t>P</a:t>
            </a:r>
            <a:endParaRPr lang="ja-JP" altLang="en-US" sz="3600" i="1" dirty="0">
              <a:solidFill>
                <a:prstClr val="black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08613" y="5066405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(Z=1) +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(Z=0) = 1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5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5149" y="515525"/>
            <a:ext cx="92695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ja-JP" altLang="en-US" sz="3200" dirty="0">
                <a:solidFill>
                  <a:prstClr val="black"/>
                </a:solidFill>
              </a:rPr>
              <a:t>サイコロ投げ</a:t>
            </a:r>
            <a:r>
              <a:rPr lang="en-US" altLang="ja-JP" sz="3200" dirty="0">
                <a:solidFill>
                  <a:prstClr val="black"/>
                </a:solidFill>
              </a:rPr>
              <a:t> </a:t>
            </a:r>
            <a:r>
              <a:rPr lang="ja-JP" altLang="en-US" sz="3200" dirty="0">
                <a:solidFill>
                  <a:prstClr val="black"/>
                </a:solidFill>
              </a:rPr>
              <a:t>（</a:t>
            </a:r>
            <a:r>
              <a:rPr lang="en-US" altLang="ja-JP" sz="3200" dirty="0">
                <a:solidFill>
                  <a:prstClr val="black"/>
                </a:solidFill>
              </a:rPr>
              <a:t>Dice throw)    Z = 1, 2, 3, 4, 5, 6</a:t>
            </a:r>
          </a:p>
          <a:p>
            <a:pPr defTabSz="457200"/>
            <a:r>
              <a:rPr lang="en-US" altLang="ja-JP" sz="2400" i="1" dirty="0">
                <a:solidFill>
                  <a:prstClr val="black"/>
                </a:solidFill>
              </a:rPr>
              <a:t> </a:t>
            </a:r>
            <a:r>
              <a:rPr lang="en-US" altLang="ja-JP" sz="2400" i="1" dirty="0">
                <a:solidFill>
                  <a:prstClr val="black"/>
                </a:solidFill>
              </a:rPr>
              <a:t>                </a:t>
            </a:r>
          </a:p>
          <a:p>
            <a:pPr defTabSz="457200"/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(1)  =  1/6, 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(2) = 1/6,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(1)  =  1/6, 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(2) = 1/6,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(1</a:t>
            </a:r>
            <a:r>
              <a:rPr lang="en-US" altLang="ja-JP" sz="2400" dirty="0">
                <a:solidFill>
                  <a:prstClr val="black"/>
                </a:solidFill>
              </a:rPr>
              <a:t>)  =  1/6, 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(2) = 1/6, </a:t>
            </a:r>
            <a:endParaRPr lang="ja-JP" altLang="en-US" sz="2400" dirty="0">
              <a:solidFill>
                <a:prstClr val="black"/>
              </a:solidFill>
            </a:endParaRPr>
          </a:p>
          <a:p>
            <a:pPr defTabSz="457200"/>
            <a:endParaRPr lang="ja-JP" altLang="en-US" sz="2400" dirty="0">
              <a:solidFill>
                <a:prstClr val="black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1694331" y="2259106"/>
            <a:ext cx="0" cy="2902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H="1">
            <a:off x="1694331" y="5091950"/>
            <a:ext cx="6140823" cy="8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2043952" y="4437529"/>
            <a:ext cx="788894" cy="654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074891" y="4469794"/>
            <a:ext cx="735110" cy="6131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65411" y="4285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</a:rPr>
              <a:t>1/6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11626" y="20977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</a:rPr>
              <a:t>1.0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08846" y="496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>
                <a:solidFill>
                  <a:prstClr val="black"/>
                </a:solidFill>
              </a:rPr>
              <a:t>0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43952" y="516186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</a:rPr>
              <a:t>   Z = 1         Z = 2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3760" y="321430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600" i="1" dirty="0">
                <a:solidFill>
                  <a:prstClr val="black"/>
                </a:solidFill>
              </a:rPr>
              <a:t>P</a:t>
            </a:r>
            <a:endParaRPr lang="ja-JP" altLang="en-US" sz="3600" i="1" dirty="0">
              <a:solidFill>
                <a:prstClr val="black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5149" y="5751320"/>
            <a:ext cx="90220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(Z=1) +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(Z=2) </a:t>
            </a:r>
            <a:r>
              <a:rPr lang="en-US" altLang="ja-JP" sz="2400" dirty="0">
                <a:solidFill>
                  <a:prstClr val="black"/>
                </a:solidFill>
              </a:rPr>
              <a:t>+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(Z=3) </a:t>
            </a:r>
            <a:r>
              <a:rPr lang="en-US" altLang="ja-JP" sz="2400" dirty="0">
                <a:solidFill>
                  <a:prstClr val="black"/>
                </a:solidFill>
              </a:rPr>
              <a:t>+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(Z=4) </a:t>
            </a:r>
            <a:r>
              <a:rPr lang="en-US" altLang="ja-JP" sz="2400" dirty="0">
                <a:solidFill>
                  <a:prstClr val="black"/>
                </a:solidFill>
              </a:rPr>
              <a:t>+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(Z=5) </a:t>
            </a:r>
            <a:r>
              <a:rPr lang="en-US" altLang="ja-JP" sz="2400" dirty="0">
                <a:solidFill>
                  <a:prstClr val="black"/>
                </a:solidFill>
              </a:rPr>
              <a:t>+ </a:t>
            </a:r>
            <a:r>
              <a:rPr lang="en-US" altLang="ja-JP" sz="2400" i="1" dirty="0">
                <a:solidFill>
                  <a:prstClr val="black"/>
                </a:solidFill>
              </a:rPr>
              <a:t>P</a:t>
            </a:r>
            <a:r>
              <a:rPr lang="en-US" altLang="ja-JP" sz="2400" dirty="0">
                <a:solidFill>
                  <a:prstClr val="black"/>
                </a:solidFill>
              </a:rPr>
              <a:t>(Z=6) = </a:t>
            </a:r>
            <a:r>
              <a:rPr lang="en-US" altLang="ja-JP" sz="4000" dirty="0">
                <a:solidFill>
                  <a:prstClr val="black"/>
                </a:solidFill>
                <a:latin typeface="Symbol" charset="2"/>
                <a:ea typeface="Symbol" charset="2"/>
                <a:cs typeface="Symbol" charset="2"/>
              </a:rPr>
              <a:t>S </a:t>
            </a:r>
            <a:r>
              <a:rPr lang="en-US" altLang="ja-JP" sz="4000" i="1" dirty="0">
                <a:solidFill>
                  <a:prstClr val="black"/>
                </a:solidFill>
                <a:ea typeface="Symbol" charset="2"/>
                <a:cs typeface="Symbol" charset="2"/>
              </a:rPr>
              <a:t>P</a:t>
            </a:r>
            <a:r>
              <a:rPr lang="en-US" altLang="ja-JP" sz="3200" dirty="0">
                <a:solidFill>
                  <a:prstClr val="black"/>
                </a:solidFill>
                <a:ea typeface="Symbol" charset="2"/>
                <a:cs typeface="Symbol" charset="2"/>
              </a:rPr>
              <a:t>(</a:t>
            </a:r>
            <a:r>
              <a:rPr lang="en-US" altLang="ja-JP" sz="3200" dirty="0">
                <a:solidFill>
                  <a:prstClr val="black"/>
                </a:solidFill>
              </a:rPr>
              <a:t>Z = </a:t>
            </a:r>
            <a:r>
              <a:rPr lang="en-US" altLang="ja-JP" sz="3200" i="1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  <a:ea typeface="Symbol" charset="2"/>
                <a:cs typeface="Symbol" charset="2"/>
              </a:rPr>
              <a:t> )  </a:t>
            </a:r>
            <a:r>
              <a:rPr lang="en-US" altLang="ja-JP" sz="2800" dirty="0">
                <a:solidFill>
                  <a:prstClr val="black"/>
                </a:solidFill>
              </a:rPr>
              <a:t>= 1</a:t>
            </a:r>
            <a:endParaRPr lang="en-US" altLang="ja-JP" sz="3200" i="1" baseline="-250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2400" i="1" baseline="30000" dirty="0">
                <a:solidFill>
                  <a:prstClr val="black"/>
                </a:solidFill>
              </a:rPr>
              <a:t>                                                                                                                                                I</a:t>
            </a:r>
            <a:endParaRPr lang="ja-JP" altLang="en-US" sz="2400" i="1" baseline="30000" dirty="0">
              <a:solidFill>
                <a:prstClr val="black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080103" y="4462609"/>
            <a:ext cx="735110" cy="6131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35198" y="5161861"/>
            <a:ext cx="402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ja-JP" dirty="0">
                <a:solidFill>
                  <a:prstClr val="black"/>
                </a:solidFill>
              </a:rPr>
              <a:t>  Z = 3        Z = 4              Z= 5          Z = 6 </a:t>
            </a: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037935" y="4461281"/>
            <a:ext cx="788894" cy="654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7028334" y="4464389"/>
            <a:ext cx="788894" cy="654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068216" y="4466230"/>
            <a:ext cx="788894" cy="6544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7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04047" y="358590"/>
            <a:ext cx="728116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2800" dirty="0">
                <a:solidFill>
                  <a:prstClr val="black"/>
                </a:solidFill>
              </a:rPr>
              <a:t>ポアソン</a:t>
            </a:r>
            <a:r>
              <a:rPr lang="ja-JP" altLang="en-US" sz="2800" dirty="0">
                <a:solidFill>
                  <a:prstClr val="black"/>
                </a:solidFill>
              </a:rPr>
              <a:t>分布</a:t>
            </a:r>
            <a:r>
              <a:rPr lang="en-US" altLang="ja-JP" sz="2800" dirty="0">
                <a:solidFill>
                  <a:prstClr val="black"/>
                </a:solidFill>
              </a:rPr>
              <a:t> (Poisson Distribution)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defTabSz="457200"/>
            <a:endParaRPr lang="en-US" altLang="ja-JP" sz="28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2400" dirty="0">
                <a:solidFill>
                  <a:prstClr val="black"/>
                </a:solidFill>
              </a:rPr>
              <a:t>10Kg</a:t>
            </a:r>
            <a:r>
              <a:rPr lang="ja-JP" altLang="en-US" sz="2400" dirty="0">
                <a:solidFill>
                  <a:prstClr val="black"/>
                </a:solidFill>
              </a:rPr>
              <a:t>のパン生地に</a:t>
            </a:r>
            <a:r>
              <a:rPr lang="en-US" altLang="ja-JP" sz="2400" dirty="0">
                <a:solidFill>
                  <a:prstClr val="black"/>
                </a:solidFill>
              </a:rPr>
              <a:t>400</a:t>
            </a:r>
            <a:r>
              <a:rPr lang="ja-JP" altLang="en-US" sz="2400" dirty="0">
                <a:solidFill>
                  <a:prstClr val="black"/>
                </a:solidFill>
              </a:rPr>
              <a:t>粒のレーズンをいれてこねた後、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2400" dirty="0">
                <a:solidFill>
                  <a:prstClr val="black"/>
                </a:solidFill>
              </a:rPr>
              <a:t>0.1Kg</a:t>
            </a:r>
            <a:r>
              <a:rPr lang="ja-JP" altLang="en-US" sz="2400" dirty="0">
                <a:solidFill>
                  <a:prstClr val="black"/>
                </a:solidFill>
              </a:rPr>
              <a:t>ずつのパンに分けて焼いた時、パン一個あたりの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defTabSz="457200"/>
            <a:r>
              <a:rPr lang="ja-JP" altLang="en-US" sz="2400" dirty="0">
                <a:solidFill>
                  <a:prstClr val="black"/>
                </a:solidFill>
              </a:rPr>
              <a:t>レーズンの数の分布は</a:t>
            </a:r>
            <a:r>
              <a:rPr lang="ja-JP" altLang="en-US" sz="2400" dirty="0">
                <a:solidFill>
                  <a:prstClr val="black"/>
                </a:solidFill>
              </a:rPr>
              <a:t>？</a:t>
            </a:r>
            <a:r>
              <a:rPr lang="en-US" altLang="ja-JP" sz="2400" dirty="0">
                <a:solidFill>
                  <a:prstClr val="black"/>
                </a:solidFill>
              </a:rPr>
              <a:t>         </a:t>
            </a:r>
            <a:r>
              <a:rPr lang="en-US" altLang="ja-JP" sz="2800" dirty="0">
                <a:solidFill>
                  <a:srgbClr val="FF0000"/>
                </a:solidFill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altLang="ja-JP" sz="2800" dirty="0">
                <a:solidFill>
                  <a:srgbClr val="FF0000"/>
                </a:solidFill>
              </a:rPr>
              <a:t> = 4</a:t>
            </a:r>
            <a:endParaRPr lang="en-US" altLang="ja-JP" sz="2800" dirty="0">
              <a:solidFill>
                <a:srgbClr val="FF0000"/>
              </a:solidFill>
            </a:endParaRPr>
          </a:p>
          <a:p>
            <a:pPr defTabSz="457200"/>
            <a:endParaRPr lang="ja-JP" altLang="en-US" dirty="0">
              <a:solidFill>
                <a:prstClr val="black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39" y="2545978"/>
            <a:ext cx="7566376" cy="13460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5552"/>
            <a:ext cx="9144000" cy="30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7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255058" y="1559858"/>
          <a:ext cx="6472518" cy="308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506"/>
                <a:gridCol w="2157506"/>
                <a:gridCol w="2157506"/>
              </a:tblGrid>
              <a:tr h="1015006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0 </a:t>
                      </a:r>
                      <a:r>
                        <a:rPr kumimoji="1" lang="ja-JP" altLang="en-US" sz="3200" dirty="0" smtClean="0"/>
                        <a:t> 負</a:t>
                      </a:r>
                      <a:r>
                        <a:rPr kumimoji="1" lang="en-US" altLang="ja-JP" sz="3200" dirty="0" smtClean="0"/>
                        <a:t> (lose)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１　勝</a:t>
                      </a:r>
                      <a:r>
                        <a:rPr kumimoji="1" lang="en-US" altLang="ja-JP" sz="3200" dirty="0" smtClean="0"/>
                        <a:t> (win)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1034427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0</a:t>
                      </a:r>
                      <a:r>
                        <a:rPr kumimoji="1" lang="ja-JP" altLang="en-US" sz="3200" dirty="0" smtClean="0"/>
                        <a:t> 負</a:t>
                      </a:r>
                      <a:r>
                        <a:rPr kumimoji="1" lang="en-US" altLang="ja-JP" sz="3200" dirty="0" smtClean="0"/>
                        <a:t> (lose)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30/100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10/100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1034427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</a:t>
                      </a:r>
                      <a:r>
                        <a:rPr kumimoji="1" lang="ja-JP" altLang="en-US" sz="3200" dirty="0" smtClean="0"/>
                        <a:t> 勝</a:t>
                      </a:r>
                      <a:r>
                        <a:rPr kumimoji="1" lang="en-US" altLang="ja-JP" sz="3200" dirty="0" smtClean="0"/>
                        <a:t> (win)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10/100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50/100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51991" y="346996"/>
            <a:ext cx="8244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2800" dirty="0">
                <a:solidFill>
                  <a:prstClr val="black"/>
                </a:solidFill>
              </a:rPr>
              <a:t>競馬の例　（</a:t>
            </a:r>
            <a:r>
              <a:rPr lang="en-US" altLang="ja-JP" sz="2800" dirty="0">
                <a:solidFill>
                  <a:prstClr val="black"/>
                </a:solidFill>
              </a:rPr>
              <a:t>Horse Race) :      </a:t>
            </a:r>
            <a:r>
              <a:rPr lang="ja-JP" altLang="en-US" sz="2800" dirty="0">
                <a:solidFill>
                  <a:prstClr val="black"/>
                </a:solidFill>
              </a:rPr>
              <a:t>馬</a:t>
            </a:r>
            <a:r>
              <a:rPr lang="en-US" altLang="ja-JP" sz="2800" dirty="0">
                <a:solidFill>
                  <a:prstClr val="black"/>
                </a:solidFill>
              </a:rPr>
              <a:t>A </a:t>
            </a:r>
            <a:r>
              <a:rPr lang="ja-JP" altLang="en-US" sz="2800" dirty="0">
                <a:solidFill>
                  <a:prstClr val="black"/>
                </a:solidFill>
              </a:rPr>
              <a:t>と</a:t>
            </a:r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ja-JP" altLang="en-US" sz="2800" dirty="0">
                <a:solidFill>
                  <a:prstClr val="black"/>
                </a:solidFill>
              </a:rPr>
              <a:t>馬</a:t>
            </a:r>
            <a:r>
              <a:rPr lang="en-US" altLang="ja-JP" sz="2800" dirty="0">
                <a:solidFill>
                  <a:prstClr val="black"/>
                </a:solidFill>
              </a:rPr>
              <a:t>B </a:t>
            </a:r>
            <a:r>
              <a:rPr lang="ja-JP" altLang="en-US" sz="2800" dirty="0">
                <a:solidFill>
                  <a:prstClr val="black"/>
                </a:solidFill>
              </a:rPr>
              <a:t>の勝敗の割合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94740" y="914402"/>
            <a:ext cx="24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ja-JP" sz="3600" dirty="0">
                <a:solidFill>
                  <a:prstClr val="black"/>
                </a:solidFill>
              </a:rPr>
              <a:t>A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1317" y="288663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600" dirty="0">
                <a:solidFill>
                  <a:prstClr val="black"/>
                </a:solidFill>
              </a:rPr>
              <a:t>B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2649" y="4912253"/>
            <a:ext cx="8193077" cy="130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200" baseline="-25000" dirty="0">
                <a:solidFill>
                  <a:prstClr val="black"/>
                </a:solidFill>
                <a:latin typeface="Symbol" charset="2"/>
                <a:ea typeface="Symbol" charset="2"/>
                <a:cs typeface="Symbol" charset="2"/>
              </a:rPr>
              <a:t> </a:t>
            </a:r>
            <a:r>
              <a:rPr lang="en-US" altLang="ja-JP" sz="3200" baseline="-25000" dirty="0">
                <a:solidFill>
                  <a:prstClr val="black"/>
                </a:solidFill>
                <a:latin typeface="Symbol" charset="2"/>
                <a:ea typeface="Symbol" charset="2"/>
                <a:cs typeface="Symbol" charset="2"/>
              </a:rPr>
              <a:t>1   1</a:t>
            </a:r>
            <a:endParaRPr lang="en-US" altLang="ja-JP" sz="3200" baseline="-25000" dirty="0">
              <a:solidFill>
                <a:prstClr val="black"/>
              </a:solidFill>
              <a:latin typeface="Symbol" charset="2"/>
              <a:ea typeface="Symbol" charset="2"/>
              <a:cs typeface="Symbol" charset="2"/>
            </a:endParaRPr>
          </a:p>
          <a:p>
            <a:pPr marL="342900" indent="-342900" defTabSz="457200">
              <a:buFont typeface="Symbol" charset="2"/>
              <a:buChar char="S"/>
            </a:pPr>
            <a:r>
              <a:rPr lang="en-US" altLang="ja-JP" sz="3600" dirty="0">
                <a:solidFill>
                  <a:prstClr val="black"/>
                </a:solidFill>
                <a:latin typeface="Symbol" charset="2"/>
                <a:ea typeface="Symbol" charset="2"/>
                <a:cs typeface="Symbol" charset="2"/>
              </a:rPr>
              <a:t>S</a:t>
            </a:r>
            <a:r>
              <a:rPr lang="en-US" altLang="ja-JP" sz="2400" dirty="0">
                <a:solidFill>
                  <a:prstClr val="black"/>
                </a:solidFill>
                <a:latin typeface="Symbol" charset="2"/>
                <a:ea typeface="Symbol" charset="2"/>
                <a:cs typeface="Symbol" charset="2"/>
              </a:rPr>
              <a:t>  </a:t>
            </a:r>
            <a:r>
              <a:rPr lang="en-US" altLang="ja-JP" sz="2800" dirty="0">
                <a:solidFill>
                  <a:prstClr val="black"/>
                </a:solidFill>
              </a:rPr>
              <a:t>P(Z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A</a:t>
            </a:r>
            <a:r>
              <a:rPr lang="en-US" altLang="ja-JP" sz="2800" dirty="0">
                <a:solidFill>
                  <a:prstClr val="black"/>
                </a:solidFill>
              </a:rPr>
              <a:t> = </a:t>
            </a:r>
            <a:r>
              <a:rPr lang="en-US" altLang="ja-JP" sz="2800" i="1" dirty="0" err="1">
                <a:solidFill>
                  <a:prstClr val="black"/>
                </a:solidFill>
              </a:rPr>
              <a:t>i</a:t>
            </a:r>
            <a:r>
              <a:rPr lang="en-US" altLang="ja-JP" sz="2800" dirty="0">
                <a:solidFill>
                  <a:prstClr val="black"/>
                </a:solidFill>
              </a:rPr>
              <a:t>, 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B</a:t>
            </a:r>
            <a:r>
              <a:rPr lang="en-US" altLang="ja-JP" sz="2800" dirty="0">
                <a:solidFill>
                  <a:prstClr val="black"/>
                </a:solidFill>
              </a:rPr>
              <a:t> = </a:t>
            </a:r>
            <a:r>
              <a:rPr lang="en-US" altLang="ja-JP" sz="2800" i="1" dirty="0">
                <a:solidFill>
                  <a:prstClr val="black"/>
                </a:solidFill>
              </a:rPr>
              <a:t>j</a:t>
            </a:r>
            <a:r>
              <a:rPr lang="en-US" altLang="ja-JP" sz="2800" dirty="0">
                <a:solidFill>
                  <a:prstClr val="black"/>
                </a:solidFill>
              </a:rPr>
              <a:t>) </a:t>
            </a:r>
            <a:r>
              <a:rPr lang="en-US" altLang="ja-JP" sz="2400" dirty="0">
                <a:solidFill>
                  <a:prstClr val="black"/>
                </a:solidFill>
              </a:rPr>
              <a:t>= 30/100 + 10/100 + 10/100 + 50/100 = 1 </a:t>
            </a:r>
          </a:p>
          <a:p>
            <a:pPr defTabSz="457200"/>
            <a:r>
              <a:rPr lang="en-US" altLang="ja-JP" sz="3200" i="1" baseline="30000" dirty="0" err="1">
                <a:solidFill>
                  <a:prstClr val="black"/>
                </a:solidFill>
              </a:rPr>
              <a:t>i</a:t>
            </a:r>
            <a:r>
              <a:rPr lang="en-US" altLang="ja-JP" sz="3200" baseline="30000" dirty="0">
                <a:solidFill>
                  <a:prstClr val="black"/>
                </a:solidFill>
              </a:rPr>
              <a:t>=0 </a:t>
            </a:r>
            <a:r>
              <a:rPr lang="en-US" altLang="ja-JP" sz="3200" i="1" baseline="30000" dirty="0">
                <a:solidFill>
                  <a:prstClr val="black"/>
                </a:solidFill>
              </a:rPr>
              <a:t>j</a:t>
            </a:r>
            <a:r>
              <a:rPr lang="en-US" altLang="ja-JP" sz="3200" baseline="30000" dirty="0">
                <a:solidFill>
                  <a:prstClr val="black"/>
                </a:solidFill>
              </a:rPr>
              <a:t>=0 </a:t>
            </a:r>
            <a:endParaRPr lang="ja-JP" altLang="en-US" sz="3200" baseline="30000" dirty="0">
              <a:solidFill>
                <a:prstClr val="black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70966" y="6483709"/>
            <a:ext cx="645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Lambert, B. A Student’s Guide to Bayesian Statistics, 2018</a:t>
            </a:r>
            <a:r>
              <a:rPr lang="ja-JP" altLang="en-US" dirty="0" smtClean="0"/>
              <a:t>より引用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0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09600" y="1667433"/>
          <a:ext cx="6472518" cy="308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506"/>
                <a:gridCol w="2157506"/>
                <a:gridCol w="2157506"/>
              </a:tblGrid>
              <a:tr h="1015006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0 </a:t>
                      </a:r>
                      <a:r>
                        <a:rPr kumimoji="1" lang="ja-JP" altLang="en-US" sz="3200" dirty="0" smtClean="0"/>
                        <a:t> 負</a:t>
                      </a:r>
                      <a:r>
                        <a:rPr kumimoji="1" lang="en-US" altLang="ja-JP" sz="3200" dirty="0" smtClean="0"/>
                        <a:t> (lose)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１　勝</a:t>
                      </a:r>
                      <a:r>
                        <a:rPr kumimoji="1" lang="en-US" altLang="ja-JP" sz="3200" dirty="0" smtClean="0"/>
                        <a:t> (win)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1034427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0</a:t>
                      </a:r>
                      <a:r>
                        <a:rPr kumimoji="1" lang="ja-JP" altLang="en-US" sz="3200" dirty="0" smtClean="0"/>
                        <a:t> 負</a:t>
                      </a:r>
                      <a:r>
                        <a:rPr kumimoji="1" lang="en-US" altLang="ja-JP" sz="3200" dirty="0" smtClean="0"/>
                        <a:t> (lose)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30/100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10/100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1034427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</a:t>
                      </a:r>
                      <a:r>
                        <a:rPr kumimoji="1" lang="ja-JP" altLang="en-US" sz="3200" dirty="0" smtClean="0"/>
                        <a:t> 勝</a:t>
                      </a:r>
                      <a:r>
                        <a:rPr kumimoji="1" lang="en-US" altLang="ja-JP" sz="3200" dirty="0" smtClean="0"/>
                        <a:t> (win)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10/100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50/100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68172" y="437639"/>
            <a:ext cx="8875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2800" dirty="0">
                <a:solidFill>
                  <a:prstClr val="black"/>
                </a:solidFill>
              </a:rPr>
              <a:t>競馬の例　（</a:t>
            </a:r>
            <a:r>
              <a:rPr lang="en-US" altLang="ja-JP" sz="2800" dirty="0">
                <a:solidFill>
                  <a:prstClr val="black"/>
                </a:solidFill>
              </a:rPr>
              <a:t>Horse Race)</a:t>
            </a:r>
            <a:r>
              <a:rPr lang="ja-JP" altLang="en-US" sz="2800" dirty="0">
                <a:solidFill>
                  <a:prstClr val="black"/>
                </a:solidFill>
              </a:rPr>
              <a:t> ：周辺分布</a:t>
            </a:r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>
                <a:solidFill>
                  <a:prstClr val="black"/>
                </a:solidFill>
              </a:rPr>
              <a:t>(Marginal Distribution)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49282" y="1021977"/>
            <a:ext cx="24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ja-JP" sz="3600" dirty="0">
                <a:solidFill>
                  <a:prstClr val="black"/>
                </a:solidFill>
              </a:rPr>
              <a:t>A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859" y="299421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600" dirty="0">
                <a:solidFill>
                  <a:prstClr val="black"/>
                </a:solidFill>
              </a:rPr>
              <a:t>B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/>
        </p:nvGraphicFramePr>
        <p:xfrm>
          <a:off x="7117969" y="1667432"/>
          <a:ext cx="1667444" cy="3083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444"/>
              </a:tblGrid>
              <a:tr h="1027954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solidFill>
                            <a:srgbClr val="FF0000"/>
                          </a:solidFill>
                        </a:rPr>
                        <a:t>P(Z</a:t>
                      </a:r>
                      <a:r>
                        <a:rPr kumimoji="1" lang="en-US" altLang="ja-JP" sz="4000" baseline="-250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kumimoji="1" lang="en-US" altLang="ja-JP" sz="40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27954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rgbClr val="FF0000"/>
                          </a:solidFill>
                        </a:rPr>
                        <a:t>40/100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279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dirty="0" smtClean="0">
                          <a:solidFill>
                            <a:srgbClr val="FF0000"/>
                          </a:solidFill>
                        </a:rPr>
                        <a:t>60/100</a:t>
                      </a:r>
                      <a:endParaRPr kumimoji="1" lang="ja-JP" altLang="en-US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609600" y="4736634"/>
          <a:ext cx="6472518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506"/>
                <a:gridCol w="2157506"/>
                <a:gridCol w="2157506"/>
              </a:tblGrid>
              <a:tr h="911130">
                <a:tc>
                  <a:txBody>
                    <a:bodyPr/>
                    <a:lstStyle/>
                    <a:p>
                      <a:r>
                        <a:rPr kumimoji="1" lang="en-US" altLang="ja-JP" sz="4000" dirty="0" smtClean="0">
                          <a:solidFill>
                            <a:srgbClr val="FF0000"/>
                          </a:solidFill>
                        </a:rPr>
                        <a:t>P(Z</a:t>
                      </a:r>
                      <a:r>
                        <a:rPr kumimoji="1" lang="en-US" altLang="ja-JP" sz="4000" baseline="-25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kumimoji="1" lang="en-US" altLang="ja-JP" sz="40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kumimoji="1" lang="ja-JP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>
                          <a:solidFill>
                            <a:srgbClr val="FF0000"/>
                          </a:solidFill>
                        </a:rPr>
                        <a:t>40/100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3200" dirty="0" smtClean="0">
                          <a:solidFill>
                            <a:srgbClr val="FF0000"/>
                          </a:solidFill>
                        </a:rPr>
                        <a:t>60/100</a:t>
                      </a:r>
                      <a:endParaRPr kumimoji="1" lang="ja-JP" altLang="en-US" sz="32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68172" y="6006353"/>
            <a:ext cx="865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400" dirty="0">
                <a:solidFill>
                  <a:prstClr val="black"/>
                </a:solidFill>
              </a:rPr>
              <a:t>P(Z</a:t>
            </a:r>
            <a:r>
              <a:rPr lang="en-US" altLang="ja-JP" sz="2400" baseline="-25000" dirty="0">
                <a:solidFill>
                  <a:prstClr val="black"/>
                </a:solidFill>
              </a:rPr>
              <a:t>A</a:t>
            </a:r>
            <a:r>
              <a:rPr lang="en-US" altLang="ja-JP" sz="2400" dirty="0">
                <a:solidFill>
                  <a:prstClr val="black"/>
                </a:solidFill>
              </a:rPr>
              <a:t>=0) = P(Z</a:t>
            </a:r>
            <a:r>
              <a:rPr lang="en-US" altLang="ja-JP" sz="2400" baseline="-25000" dirty="0">
                <a:solidFill>
                  <a:prstClr val="black"/>
                </a:solidFill>
              </a:rPr>
              <a:t>A</a:t>
            </a:r>
            <a:r>
              <a:rPr lang="en-US" altLang="ja-JP" sz="2400" dirty="0">
                <a:solidFill>
                  <a:prstClr val="black"/>
                </a:solidFill>
              </a:rPr>
              <a:t>=0, Z</a:t>
            </a:r>
            <a:r>
              <a:rPr lang="en-US" altLang="ja-JP" sz="2400" baseline="-25000" dirty="0">
                <a:solidFill>
                  <a:prstClr val="black"/>
                </a:solidFill>
              </a:rPr>
              <a:t>B</a:t>
            </a:r>
            <a:r>
              <a:rPr lang="en-US" altLang="ja-JP" sz="2400" dirty="0">
                <a:solidFill>
                  <a:prstClr val="black"/>
                </a:solidFill>
              </a:rPr>
              <a:t>=0) + P(Z</a:t>
            </a:r>
            <a:r>
              <a:rPr lang="en-US" altLang="ja-JP" sz="2400" baseline="-25000" dirty="0">
                <a:solidFill>
                  <a:prstClr val="black"/>
                </a:solidFill>
              </a:rPr>
              <a:t>A</a:t>
            </a:r>
            <a:r>
              <a:rPr lang="en-US" altLang="ja-JP" sz="2400" dirty="0">
                <a:solidFill>
                  <a:prstClr val="black"/>
                </a:solidFill>
              </a:rPr>
              <a:t>=0, Z</a:t>
            </a:r>
            <a:r>
              <a:rPr lang="en-US" altLang="ja-JP" sz="2400" baseline="-25000" dirty="0">
                <a:solidFill>
                  <a:prstClr val="black"/>
                </a:solidFill>
              </a:rPr>
              <a:t>B</a:t>
            </a:r>
            <a:r>
              <a:rPr lang="en-US" altLang="ja-JP" sz="2400" dirty="0">
                <a:solidFill>
                  <a:prstClr val="black"/>
                </a:solidFill>
              </a:rPr>
              <a:t>=0) = 30/100+10/100 = </a:t>
            </a:r>
            <a:r>
              <a:rPr lang="en-US" altLang="ja-JP" sz="2400" dirty="0">
                <a:solidFill>
                  <a:srgbClr val="FF0000"/>
                </a:solidFill>
              </a:rPr>
              <a:t>40/100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97693" y="51941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2400" dirty="0">
                <a:solidFill>
                  <a:prstClr val="black"/>
                </a:solidFill>
              </a:rPr>
              <a:t>周辺確率</a:t>
            </a:r>
            <a:endParaRPr lang="ja-JP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764" y="968188"/>
            <a:ext cx="672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3200" dirty="0">
                <a:solidFill>
                  <a:prstClr val="black"/>
                </a:solidFill>
              </a:rPr>
              <a:t>条件付き確率（</a:t>
            </a:r>
            <a:r>
              <a:rPr lang="en-US" altLang="ja-JP" sz="3200" dirty="0">
                <a:solidFill>
                  <a:prstClr val="black"/>
                </a:solidFill>
              </a:rPr>
              <a:t>Conditional Probability)</a:t>
            </a:r>
            <a:endParaRPr lang="ja-JP" altLang="en-US" sz="3200" dirty="0">
              <a:solidFill>
                <a:prstClr val="black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764" y="2456329"/>
            <a:ext cx="54922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600" dirty="0">
                <a:solidFill>
                  <a:prstClr val="black"/>
                </a:solidFill>
              </a:rPr>
              <a:t>P(A|B</a:t>
            </a:r>
            <a:r>
              <a:rPr lang="ja-JP" altLang="en-US" sz="3600" dirty="0">
                <a:solidFill>
                  <a:prstClr val="black"/>
                </a:solidFill>
              </a:rPr>
              <a:t>）＝</a:t>
            </a:r>
            <a:r>
              <a:rPr lang="en-US" altLang="ja-JP" sz="3600" dirty="0">
                <a:solidFill>
                  <a:prstClr val="black"/>
                </a:solidFill>
              </a:rPr>
              <a:t>P(A,B)/P(B)</a:t>
            </a:r>
          </a:p>
          <a:p>
            <a:pPr defTabSz="457200"/>
            <a:endParaRPr lang="en-US" altLang="ja-JP" sz="3600" dirty="0">
              <a:solidFill>
                <a:prstClr val="black"/>
              </a:solidFill>
            </a:endParaRPr>
          </a:p>
          <a:p>
            <a:pPr defTabSz="457200"/>
            <a:r>
              <a:rPr lang="ja-JP" altLang="en-US" sz="2800" dirty="0">
                <a:solidFill>
                  <a:prstClr val="black"/>
                </a:solidFill>
              </a:rPr>
              <a:t>条件付確率　</a:t>
            </a:r>
            <a:r>
              <a:rPr lang="en-US" altLang="ja-JP" sz="2800" dirty="0">
                <a:solidFill>
                  <a:prstClr val="black"/>
                </a:solidFill>
              </a:rPr>
              <a:t>= </a:t>
            </a:r>
            <a:r>
              <a:rPr lang="ja-JP" altLang="en-US" sz="2800" dirty="0">
                <a:solidFill>
                  <a:prstClr val="black"/>
                </a:solidFill>
              </a:rPr>
              <a:t>同時確率</a:t>
            </a:r>
            <a:r>
              <a:rPr lang="en-US" altLang="ja-JP" sz="2800" dirty="0">
                <a:solidFill>
                  <a:prstClr val="black"/>
                </a:solidFill>
              </a:rPr>
              <a:t>/</a:t>
            </a:r>
            <a:r>
              <a:rPr lang="ja-JP" altLang="en-US" sz="2800" dirty="0">
                <a:solidFill>
                  <a:prstClr val="black"/>
                </a:solidFill>
              </a:rPr>
              <a:t>周辺確率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555814" y="3675524"/>
          <a:ext cx="6472518" cy="308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7506"/>
                <a:gridCol w="2157506"/>
                <a:gridCol w="2157506"/>
              </a:tblGrid>
              <a:tr h="1015006">
                <a:tc>
                  <a:txBody>
                    <a:bodyPr/>
                    <a:lstStyle/>
                    <a:p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0 </a:t>
                      </a:r>
                      <a:r>
                        <a:rPr kumimoji="1" lang="ja-JP" altLang="en-US" sz="3200" dirty="0" smtClean="0"/>
                        <a:t> 負</a:t>
                      </a:r>
                      <a:r>
                        <a:rPr kumimoji="1" lang="en-US" altLang="ja-JP" sz="3200" dirty="0" smtClean="0"/>
                        <a:t> (lose)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１　勝</a:t>
                      </a:r>
                      <a:r>
                        <a:rPr kumimoji="1" lang="en-US" altLang="ja-JP" sz="3200" dirty="0" smtClean="0"/>
                        <a:t> (win)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1034427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0</a:t>
                      </a:r>
                      <a:r>
                        <a:rPr kumimoji="1" lang="ja-JP" altLang="en-US" sz="3200" dirty="0" smtClean="0"/>
                        <a:t> 負</a:t>
                      </a:r>
                      <a:r>
                        <a:rPr kumimoji="1" lang="en-US" altLang="ja-JP" sz="3200" dirty="0" smtClean="0"/>
                        <a:t> (lose)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30/100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10/100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  <a:tr h="1034427"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</a:t>
                      </a:r>
                      <a:r>
                        <a:rPr kumimoji="1" lang="ja-JP" altLang="en-US" sz="3200" dirty="0" smtClean="0"/>
                        <a:t> 勝</a:t>
                      </a:r>
                      <a:r>
                        <a:rPr kumimoji="1" lang="en-US" altLang="ja-JP" sz="3200" dirty="0" smtClean="0"/>
                        <a:t> (win)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10/100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dirty="0" smtClean="0"/>
                        <a:t>50/100</a:t>
                      </a:r>
                      <a:endParaRPr kumimoji="1" lang="ja-JP" alt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695496" y="3137642"/>
            <a:ext cx="247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ja-JP" sz="3600" dirty="0">
                <a:solidFill>
                  <a:prstClr val="black"/>
                </a:solidFill>
              </a:rPr>
              <a:t>A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7927" y="5002304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3600" dirty="0">
                <a:solidFill>
                  <a:prstClr val="black"/>
                </a:solidFill>
              </a:rPr>
              <a:t>B</a:t>
            </a:r>
            <a:endParaRPr lang="ja-JP" altLang="en-US" sz="3600" dirty="0">
              <a:solidFill>
                <a:prstClr val="black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9693" y="152647"/>
            <a:ext cx="892526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2400" dirty="0">
                <a:solidFill>
                  <a:prstClr val="black"/>
                </a:solidFill>
              </a:rPr>
              <a:t>A</a:t>
            </a:r>
            <a:r>
              <a:rPr lang="ja-JP" altLang="en-US" sz="2400" dirty="0">
                <a:solidFill>
                  <a:prstClr val="black"/>
                </a:solidFill>
              </a:rPr>
              <a:t>が勝った場合に、</a:t>
            </a:r>
            <a:r>
              <a:rPr lang="en-US" altLang="ja-JP" sz="2400" dirty="0">
                <a:solidFill>
                  <a:prstClr val="black"/>
                </a:solidFill>
              </a:rPr>
              <a:t>B</a:t>
            </a:r>
            <a:r>
              <a:rPr lang="ja-JP" altLang="en-US" sz="2400" dirty="0">
                <a:solidFill>
                  <a:prstClr val="black"/>
                </a:solidFill>
              </a:rPr>
              <a:t>も勝つ確率</a:t>
            </a:r>
            <a:endParaRPr lang="en-US" altLang="ja-JP" sz="2400" dirty="0">
              <a:solidFill>
                <a:prstClr val="black"/>
              </a:solidFill>
            </a:endParaRPr>
          </a:p>
          <a:p>
            <a:pPr defTabSz="457200"/>
            <a:endParaRPr lang="en-US" altLang="ja-JP" sz="24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2800" b="1" dirty="0">
                <a:solidFill>
                  <a:prstClr val="black"/>
                </a:solidFill>
              </a:rPr>
              <a:t>P(Z</a:t>
            </a:r>
            <a:r>
              <a:rPr lang="en-US" altLang="ja-JP" sz="2800" b="1" baseline="-25000" dirty="0">
                <a:solidFill>
                  <a:prstClr val="black"/>
                </a:solidFill>
              </a:rPr>
              <a:t>B</a:t>
            </a:r>
            <a:r>
              <a:rPr lang="en-US" altLang="ja-JP" sz="2800" b="1" dirty="0">
                <a:solidFill>
                  <a:prstClr val="black"/>
                </a:solidFill>
              </a:rPr>
              <a:t>=1|Z</a:t>
            </a:r>
            <a:r>
              <a:rPr lang="en-US" altLang="ja-JP" sz="2800" b="1" baseline="-25000" dirty="0">
                <a:solidFill>
                  <a:prstClr val="black"/>
                </a:solidFill>
              </a:rPr>
              <a:t>A</a:t>
            </a:r>
            <a:r>
              <a:rPr lang="en-US" altLang="ja-JP" sz="2800" b="1" dirty="0">
                <a:solidFill>
                  <a:prstClr val="black"/>
                </a:solidFill>
              </a:rPr>
              <a:t>=1)</a:t>
            </a:r>
            <a:r>
              <a:rPr lang="en-US" altLang="ja-JP" sz="2800" dirty="0">
                <a:solidFill>
                  <a:prstClr val="black"/>
                </a:solidFill>
              </a:rPr>
              <a:t> = P(Z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A</a:t>
            </a:r>
            <a:r>
              <a:rPr lang="en-US" altLang="ja-JP" sz="2800" dirty="0">
                <a:solidFill>
                  <a:prstClr val="black"/>
                </a:solidFill>
              </a:rPr>
              <a:t>=1, 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B</a:t>
            </a:r>
            <a:r>
              <a:rPr lang="en-US" altLang="ja-JP" sz="2800" dirty="0">
                <a:solidFill>
                  <a:prstClr val="black"/>
                </a:solidFill>
              </a:rPr>
              <a:t>=1) / P(Z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A</a:t>
            </a:r>
            <a:r>
              <a:rPr lang="en-US" altLang="ja-JP" sz="2800" dirty="0">
                <a:solidFill>
                  <a:prstClr val="black"/>
                </a:solidFill>
              </a:rPr>
              <a:t>=1)</a:t>
            </a:r>
          </a:p>
          <a:p>
            <a:pPr defTabSz="457200"/>
            <a:endParaRPr lang="en-US" altLang="ja-JP" sz="28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>
                <a:solidFill>
                  <a:prstClr val="black"/>
                </a:solidFill>
              </a:rPr>
              <a:t>                         = </a:t>
            </a:r>
            <a:r>
              <a:rPr lang="en-US" altLang="ja-JP" sz="2800" dirty="0">
                <a:solidFill>
                  <a:prstClr val="black"/>
                </a:solidFill>
              </a:rPr>
              <a:t>P(Z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A</a:t>
            </a:r>
            <a:r>
              <a:rPr lang="en-US" altLang="ja-JP" sz="2800" dirty="0">
                <a:solidFill>
                  <a:prstClr val="black"/>
                </a:solidFill>
              </a:rPr>
              <a:t>=1, 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B</a:t>
            </a:r>
            <a:r>
              <a:rPr lang="en-US" altLang="ja-JP" sz="2800" dirty="0">
                <a:solidFill>
                  <a:prstClr val="black"/>
                </a:solidFill>
              </a:rPr>
              <a:t>=1) </a:t>
            </a:r>
            <a:r>
              <a:rPr lang="en-US" altLang="ja-JP" sz="2800" dirty="0">
                <a:solidFill>
                  <a:prstClr val="black"/>
                </a:solidFill>
              </a:rPr>
              <a:t>/ P(Z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A</a:t>
            </a:r>
            <a:r>
              <a:rPr lang="en-US" altLang="ja-JP" sz="2800" dirty="0">
                <a:solidFill>
                  <a:prstClr val="black"/>
                </a:solidFill>
              </a:rPr>
              <a:t>=1, 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B</a:t>
            </a:r>
            <a:r>
              <a:rPr lang="en-US" altLang="ja-JP" sz="2800" dirty="0">
                <a:solidFill>
                  <a:prstClr val="black"/>
                </a:solidFill>
              </a:rPr>
              <a:t>=0) + P(Z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A</a:t>
            </a:r>
            <a:r>
              <a:rPr lang="en-US" altLang="ja-JP" sz="2800" dirty="0">
                <a:solidFill>
                  <a:prstClr val="black"/>
                </a:solidFill>
              </a:rPr>
              <a:t>=1, Z</a:t>
            </a:r>
            <a:r>
              <a:rPr lang="en-US" altLang="ja-JP" sz="2800" baseline="-25000" dirty="0">
                <a:solidFill>
                  <a:prstClr val="black"/>
                </a:solidFill>
              </a:rPr>
              <a:t>B</a:t>
            </a:r>
            <a:r>
              <a:rPr lang="en-US" altLang="ja-JP" sz="2800" dirty="0">
                <a:solidFill>
                  <a:prstClr val="black"/>
                </a:solidFill>
              </a:rPr>
              <a:t>=1)</a:t>
            </a:r>
          </a:p>
          <a:p>
            <a:pPr defTabSz="457200"/>
            <a:endParaRPr lang="en-US" altLang="ja-JP" sz="2800" dirty="0">
              <a:solidFill>
                <a:prstClr val="black"/>
              </a:solidFill>
            </a:endParaRPr>
          </a:p>
          <a:p>
            <a:pPr defTabSz="457200"/>
            <a:r>
              <a:rPr lang="en-US" altLang="ja-JP" sz="2800" dirty="0">
                <a:solidFill>
                  <a:prstClr val="black"/>
                </a:solidFill>
              </a:rPr>
              <a:t> </a:t>
            </a:r>
            <a:r>
              <a:rPr lang="en-US" altLang="ja-JP" sz="2800" dirty="0">
                <a:solidFill>
                  <a:prstClr val="black"/>
                </a:solidFill>
              </a:rPr>
              <a:t>                         =   (50/100) / [(10/100) + (50/100)]</a:t>
            </a:r>
            <a:r>
              <a:rPr lang="ja-JP" altLang="en-US" sz="2800" dirty="0">
                <a:solidFill>
                  <a:prstClr val="black"/>
                </a:solidFill>
              </a:rPr>
              <a:t>   </a:t>
            </a:r>
            <a:r>
              <a:rPr lang="en-US" altLang="ja-JP" sz="2800" dirty="0">
                <a:solidFill>
                  <a:prstClr val="black"/>
                </a:solidFill>
              </a:rPr>
              <a:t>=   5/6 </a:t>
            </a:r>
            <a:endParaRPr lang="ja-JP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21679" y="5325469"/>
            <a:ext cx="1922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dirty="0">
                <a:solidFill>
                  <a:srgbClr val="FF0000"/>
                </a:solidFill>
              </a:rPr>
              <a:t>ー＞</a:t>
            </a:r>
            <a:endParaRPr lang="en-US" altLang="ja-JP" dirty="0">
              <a:solidFill>
                <a:srgbClr val="FF0000"/>
              </a:solidFill>
            </a:endParaRPr>
          </a:p>
          <a:p>
            <a:pPr defTabSz="457200"/>
            <a:endParaRPr lang="en-US" altLang="ja-JP" dirty="0">
              <a:solidFill>
                <a:srgbClr val="FF0000"/>
              </a:solidFill>
            </a:endParaRPr>
          </a:p>
          <a:p>
            <a:pPr defTabSz="457200"/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ja-JP" altLang="en-US" dirty="0">
                <a:solidFill>
                  <a:srgbClr val="FF0000"/>
                </a:solidFill>
              </a:rPr>
              <a:t>が勝った場合に</a:t>
            </a:r>
            <a:endParaRPr lang="en-US" altLang="ja-JP" dirty="0">
              <a:solidFill>
                <a:srgbClr val="FF0000"/>
              </a:solidFill>
            </a:endParaRPr>
          </a:p>
          <a:p>
            <a:pPr defTabSz="457200"/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 dirty="0">
                <a:solidFill>
                  <a:srgbClr val="FF0000"/>
                </a:solidFill>
              </a:rPr>
              <a:t>が勝つ確率は？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553</Words>
  <Application>Microsoft Macintosh PowerPoint</Application>
  <PresentationFormat>画面に合わせる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Calibri</vt:lpstr>
      <vt:lpstr>ＭＳ Ｐゴシック</vt:lpstr>
      <vt:lpstr>Symbol</vt:lpstr>
      <vt:lpstr>Wingdings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寺内良平</dc:creator>
  <cp:lastModifiedBy>寺内良平</cp:lastModifiedBy>
  <cp:revision>3</cp:revision>
  <dcterms:created xsi:type="dcterms:W3CDTF">2018-11-13T02:15:40Z</dcterms:created>
  <dcterms:modified xsi:type="dcterms:W3CDTF">2018-11-13T02:22:04Z</dcterms:modified>
</cp:coreProperties>
</file>