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75" r:id="rId4"/>
    <p:sldId id="274" r:id="rId5"/>
    <p:sldId id="276" r:id="rId6"/>
    <p:sldId id="265" r:id="rId7"/>
    <p:sldId id="279" r:id="rId8"/>
    <p:sldId id="278" r:id="rId9"/>
    <p:sldId id="259" r:id="rId10"/>
    <p:sldId id="261" r:id="rId11"/>
    <p:sldId id="258" r:id="rId12"/>
    <p:sldId id="260" r:id="rId13"/>
    <p:sldId id="263" r:id="rId14"/>
    <p:sldId id="277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86"/>
    <p:restoredTop sz="93115"/>
  </p:normalViewPr>
  <p:slideViewPr>
    <p:cSldViewPr snapToGrid="0" snapToObjects="1">
      <p:cViewPr varScale="1">
        <p:scale>
          <a:sx n="115" d="100"/>
          <a:sy n="115" d="100"/>
        </p:scale>
        <p:origin x="232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CA7F5-F530-F348-B6D7-FEC663ED0904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6FF56-4457-724E-91B2-0D0840E582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78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6FF56-4457-724E-91B2-0D0840E582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48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6FF56-4457-724E-91B2-0D0840E582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256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6FF56-4457-724E-91B2-0D0840E582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0664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6FF56-4457-724E-91B2-0D0840E582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25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66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064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48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9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56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68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02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2625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565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7650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BD4D8-48B4-324F-BE02-F5EADCB11430}" type="datetimeFigureOut">
              <a:rPr kumimoji="1" lang="ja-JP" altLang="en-US" smtClean="0"/>
              <a:t>2018/10/9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5BC8-84E1-2A44-9887-DA3253B6ADD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917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144110" y="2686183"/>
            <a:ext cx="6022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ゲノム情報解析入門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144110" y="3147848"/>
            <a:ext cx="8208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解析</a:t>
            </a:r>
            <a:r>
              <a:rPr kumimoji="1"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環境の構築とその使い方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2217683" y="3174124"/>
            <a:ext cx="7241628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8681545" y="6396335"/>
            <a:ext cx="3510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2018</a:t>
            </a:r>
            <a:r>
              <a:rPr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年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10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月</a:t>
            </a:r>
            <a:r>
              <a:rPr kumimoji="1" lang="en-US" altLang="ja-JP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9</a:t>
            </a:r>
            <a:r>
              <a:rPr kumimoji="1" lang="ja-JP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日（火）</a:t>
            </a:r>
          </a:p>
        </p:txBody>
      </p:sp>
    </p:spTree>
    <p:extLst>
      <p:ext uri="{BB962C8B-B14F-4D97-AF65-F5344CB8AC3E}">
        <p14:creationId xmlns:p14="http://schemas.microsoft.com/office/powerpoint/2010/main" val="105991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実習の流れ</a:t>
            </a:r>
            <a:r>
              <a:rPr lang="en-US" altLang="ja-JP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- </a:t>
            </a:r>
            <a:r>
              <a:rPr lang="ja-JP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講義全体をとおして</a:t>
            </a:r>
            <a:r>
              <a:rPr lang="en-US" altLang="ja-JP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 -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5" name="直線コネクタ 4"/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9904" y="1424859"/>
            <a:ext cx="73002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解析環境の構築とその使い方（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1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Python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プログラミング（約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大規模データ処理（約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大規模データ解析（約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Unix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の仕組みや操作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ゲノム解析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2208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実習の流れと位置づけ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9904" y="1424859"/>
            <a:ext cx="73002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解析環境の構築とその使い方（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1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Python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プログラミング（約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大規模データ処理（約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大規模データ解析（約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Unix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の仕組みや操作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ゲノム解析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sp>
        <p:nvSpPr>
          <p:cNvPr id="13" name="右大かっこ 12"/>
          <p:cNvSpPr/>
          <p:nvPr/>
        </p:nvSpPr>
        <p:spPr>
          <a:xfrm>
            <a:off x="6757988" y="1424859"/>
            <a:ext cx="173344" cy="3161429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31" name="左大かっこ 30"/>
          <p:cNvSpPr/>
          <p:nvPr/>
        </p:nvSpPr>
        <p:spPr>
          <a:xfrm>
            <a:off x="7972428" y="3286125"/>
            <a:ext cx="171914" cy="3385511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cxnSp>
        <p:nvCxnSpPr>
          <p:cNvPr id="32" name="直線コネクタ 31"/>
          <p:cNvCxnSpPr>
            <a:stCxn id="13" idx="2"/>
            <a:endCxn id="31" idx="1"/>
          </p:cNvCxnSpPr>
          <p:nvPr/>
        </p:nvCxnSpPr>
        <p:spPr>
          <a:xfrm>
            <a:off x="6931332" y="3005574"/>
            <a:ext cx="1041096" cy="197330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図形グループ 30">
            <a:extLst>
              <a:ext uri="{FF2B5EF4-FFF2-40B4-BE49-F238E27FC236}">
                <a16:creationId xmlns:a16="http://schemas.microsoft.com/office/drawing/2014/main" xmlns="" id="{65484819-B9C1-4940-BDEA-F5CBC968063B}"/>
              </a:ext>
            </a:extLst>
          </p:cNvPr>
          <p:cNvGrpSpPr/>
          <p:nvPr/>
        </p:nvGrpSpPr>
        <p:grpSpPr>
          <a:xfrm>
            <a:off x="8116665" y="1145627"/>
            <a:ext cx="3993178" cy="5428346"/>
            <a:chOff x="3933545" y="1186023"/>
            <a:chExt cx="3993178" cy="5428346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xmlns="" id="{DABC00E3-D053-4646-8511-5A9F6E0CF19F}"/>
                </a:ext>
              </a:extLst>
            </p:cNvPr>
            <p:cNvSpPr/>
            <p:nvPr/>
          </p:nvSpPr>
          <p:spPr>
            <a:xfrm>
              <a:off x="3972389" y="1186024"/>
              <a:ext cx="3915489" cy="542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  <p:sp>
          <p:nvSpPr>
            <p:cNvPr id="36" name="角丸四角形 35">
              <a:extLst>
                <a:ext uri="{FF2B5EF4-FFF2-40B4-BE49-F238E27FC236}">
                  <a16:creationId xmlns:a16="http://schemas.microsoft.com/office/drawing/2014/main" xmlns="" id="{CAC8F609-0B8F-4F41-9969-215CFBB27248}"/>
                </a:ext>
              </a:extLst>
            </p:cNvPr>
            <p:cNvSpPr/>
            <p:nvPr/>
          </p:nvSpPr>
          <p:spPr>
            <a:xfrm>
              <a:off x="4394818" y="1186023"/>
              <a:ext cx="3070630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ゲノム</a:t>
              </a:r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データ</a:t>
              </a:r>
            </a:p>
          </p:txBody>
        </p:sp>
        <p:sp>
          <p:nvSpPr>
            <p:cNvPr id="37" name="角丸四角形 36">
              <a:extLst>
                <a:ext uri="{FF2B5EF4-FFF2-40B4-BE49-F238E27FC236}">
                  <a16:creationId xmlns:a16="http://schemas.microsoft.com/office/drawing/2014/main" xmlns="" id="{79302B7E-F6ED-4142-A8FA-8AB1E4D27F37}"/>
                </a:ext>
              </a:extLst>
            </p:cNvPr>
            <p:cNvSpPr/>
            <p:nvPr/>
          </p:nvSpPr>
          <p:spPr>
            <a:xfrm>
              <a:off x="3933545" y="3461051"/>
              <a:ext cx="3993178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加工されたデータ</a:t>
              </a:r>
            </a:p>
          </p:txBody>
        </p:sp>
        <p:grpSp>
          <p:nvGrpSpPr>
            <p:cNvPr id="38" name="図形グループ 34">
              <a:extLst>
                <a:ext uri="{FF2B5EF4-FFF2-40B4-BE49-F238E27FC236}">
                  <a16:creationId xmlns:a16="http://schemas.microsoft.com/office/drawing/2014/main" xmlns="" id="{3A1E8C47-2693-E542-8B41-6AC187CC7FFA}"/>
                </a:ext>
              </a:extLst>
            </p:cNvPr>
            <p:cNvGrpSpPr/>
            <p:nvPr/>
          </p:nvGrpSpPr>
          <p:grpSpPr>
            <a:xfrm>
              <a:off x="4532076" y="4206213"/>
              <a:ext cx="2796117" cy="1064012"/>
              <a:chOff x="6533398" y="4359507"/>
              <a:chExt cx="2796117" cy="1064012"/>
            </a:xfrm>
          </p:grpSpPr>
          <p:sp>
            <p:nvSpPr>
              <p:cNvPr id="49" name="下矢印 48">
                <a:extLst>
                  <a:ext uri="{FF2B5EF4-FFF2-40B4-BE49-F238E27FC236}">
                    <a16:creationId xmlns:a16="http://schemas.microsoft.com/office/drawing/2014/main" xmlns="" id="{63D2B261-E755-E641-A424-24C88DC7FF5B}"/>
                  </a:ext>
                </a:extLst>
              </p:cNvPr>
              <p:cNvSpPr/>
              <p:nvPr/>
            </p:nvSpPr>
            <p:spPr>
              <a:xfrm>
                <a:off x="7638561" y="4359507"/>
                <a:ext cx="585788" cy="10640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50" name="角丸四角形 49">
                <a:extLst>
                  <a:ext uri="{FF2B5EF4-FFF2-40B4-BE49-F238E27FC236}">
                    <a16:creationId xmlns:a16="http://schemas.microsoft.com/office/drawing/2014/main" xmlns="" id="{9515229F-8A94-CF47-ABD2-8404C42B9C79}"/>
                  </a:ext>
                </a:extLst>
              </p:cNvPr>
              <p:cNvSpPr/>
              <p:nvPr/>
            </p:nvSpPr>
            <p:spPr>
              <a:xfrm>
                <a:off x="6533398" y="4472512"/>
                <a:ext cx="2796117" cy="57888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自作</a:t>
                </a:r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プログラム</a:t>
                </a:r>
              </a:p>
            </p:txBody>
          </p:sp>
        </p:grpSp>
        <p:grpSp>
          <p:nvGrpSpPr>
            <p:cNvPr id="39" name="図形グループ 35">
              <a:extLst>
                <a:ext uri="{FF2B5EF4-FFF2-40B4-BE49-F238E27FC236}">
                  <a16:creationId xmlns:a16="http://schemas.microsoft.com/office/drawing/2014/main" xmlns="" id="{836F0B03-968D-A745-AA03-9399782FD796}"/>
                </a:ext>
              </a:extLst>
            </p:cNvPr>
            <p:cNvGrpSpPr/>
            <p:nvPr/>
          </p:nvGrpSpPr>
          <p:grpSpPr>
            <a:xfrm>
              <a:off x="4695358" y="1916898"/>
              <a:ext cx="2469551" cy="1519812"/>
              <a:chOff x="6694894" y="2070192"/>
              <a:chExt cx="2469551" cy="1519812"/>
            </a:xfrm>
          </p:grpSpPr>
          <p:sp>
            <p:nvSpPr>
              <p:cNvPr id="47" name="下矢印 46">
                <a:extLst>
                  <a:ext uri="{FF2B5EF4-FFF2-40B4-BE49-F238E27FC236}">
                    <a16:creationId xmlns:a16="http://schemas.microsoft.com/office/drawing/2014/main" xmlns="" id="{4E362924-2A3E-A44D-9EDE-BD8E42AA9AF0}"/>
                  </a:ext>
                </a:extLst>
              </p:cNvPr>
              <p:cNvSpPr/>
              <p:nvPr/>
            </p:nvSpPr>
            <p:spPr>
              <a:xfrm>
                <a:off x="7638561" y="2070192"/>
                <a:ext cx="585788" cy="15198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8" name="角丸四角形 47">
                <a:extLst>
                  <a:ext uri="{FF2B5EF4-FFF2-40B4-BE49-F238E27FC236}">
                    <a16:creationId xmlns:a16="http://schemas.microsoft.com/office/drawing/2014/main" xmlns="" id="{11E2DB43-AE24-AC42-A2C7-FA997D1E2918}"/>
                  </a:ext>
                </a:extLst>
              </p:cNvPr>
              <p:cNvSpPr/>
              <p:nvPr/>
            </p:nvSpPr>
            <p:spPr>
              <a:xfrm>
                <a:off x="6694894" y="2172766"/>
                <a:ext cx="2469551" cy="105560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既存の</a:t>
                </a:r>
                <a:endParaRPr kumimoji="1" lang="en-US" altLang="ja-JP" sz="2800" b="1" dirty="0">
                  <a:solidFill>
                    <a:schemeClr val="bg1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ソフトウェア</a:t>
                </a:r>
              </a:p>
            </p:txBody>
          </p:sp>
        </p:grpSp>
        <p:grpSp>
          <p:nvGrpSpPr>
            <p:cNvPr id="40" name="図形グループ 36">
              <a:extLst>
                <a:ext uri="{FF2B5EF4-FFF2-40B4-BE49-F238E27FC236}">
                  <a16:creationId xmlns:a16="http://schemas.microsoft.com/office/drawing/2014/main" xmlns="" id="{21A42835-BCBC-BD44-8080-C9744C49B376}"/>
                </a:ext>
              </a:extLst>
            </p:cNvPr>
            <p:cNvGrpSpPr/>
            <p:nvPr/>
          </p:nvGrpSpPr>
          <p:grpSpPr>
            <a:xfrm>
              <a:off x="4424230" y="5270225"/>
              <a:ext cx="3011806" cy="1344144"/>
              <a:chOff x="4424230" y="5228104"/>
              <a:chExt cx="3011806" cy="1344144"/>
            </a:xfrm>
          </p:grpSpPr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xmlns="" id="{C8ACF3C9-D316-4D4F-9D6D-D63223016B4B}"/>
                  </a:ext>
                </a:extLst>
              </p:cNvPr>
              <p:cNvCxnSpPr/>
              <p:nvPr/>
            </p:nvCxnSpPr>
            <p:spPr>
              <a:xfrm>
                <a:off x="4743947" y="5388530"/>
                <a:ext cx="0" cy="85725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線コネクタ 41">
                <a:extLst>
                  <a:ext uri="{FF2B5EF4-FFF2-40B4-BE49-F238E27FC236}">
                    <a16:creationId xmlns:a16="http://schemas.microsoft.com/office/drawing/2014/main" xmlns="" id="{B55FF0CF-E917-4C4F-BE6D-EE6253D52C1B}"/>
                  </a:ext>
                </a:extLst>
              </p:cNvPr>
              <p:cNvCxnSpPr/>
              <p:nvPr/>
            </p:nvCxnSpPr>
            <p:spPr>
              <a:xfrm>
                <a:off x="4743947" y="6245777"/>
                <a:ext cx="2429589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xmlns="" id="{E96092EB-C985-A541-B6BA-9175EF201FC6}"/>
                  </a:ext>
                </a:extLst>
              </p:cNvPr>
              <p:cNvSpPr/>
              <p:nvPr/>
            </p:nvSpPr>
            <p:spPr>
              <a:xfrm>
                <a:off x="5805494" y="6174336"/>
                <a:ext cx="3097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x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xmlns="" id="{7D376BB9-D050-194C-9727-9285C94B533B}"/>
                  </a:ext>
                </a:extLst>
              </p:cNvPr>
              <p:cNvSpPr/>
              <p:nvPr/>
            </p:nvSpPr>
            <p:spPr>
              <a:xfrm>
                <a:off x="4448290" y="5592550"/>
                <a:ext cx="31611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y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5" name="フリーフォーム 44">
                <a:extLst>
                  <a:ext uri="{FF2B5EF4-FFF2-40B4-BE49-F238E27FC236}">
                    <a16:creationId xmlns:a16="http://schemas.microsoft.com/office/drawing/2014/main" xmlns="" id="{4D869FCC-2CC6-774F-ACD0-F0DA10B4A2B3}"/>
                  </a:ext>
                </a:extLst>
              </p:cNvPr>
              <p:cNvSpPr/>
              <p:nvPr/>
            </p:nvSpPr>
            <p:spPr>
              <a:xfrm>
                <a:off x="5086741" y="5545690"/>
                <a:ext cx="1914524" cy="401906"/>
              </a:xfrm>
              <a:custGeom>
                <a:avLst/>
                <a:gdLst>
                  <a:gd name="connsiteX0" fmla="*/ 0 w 1800225"/>
                  <a:gd name="connsiteY0" fmla="*/ 357188 h 359299"/>
                  <a:gd name="connsiteX1" fmla="*/ 400050 w 1800225"/>
                  <a:gd name="connsiteY1" fmla="*/ 0 h 359299"/>
                  <a:gd name="connsiteX2" fmla="*/ 985837 w 1800225"/>
                  <a:gd name="connsiteY2" fmla="*/ 357188 h 359299"/>
                  <a:gd name="connsiteX3" fmla="*/ 1800225 w 1800225"/>
                  <a:gd name="connsiteY3" fmla="*/ 157163 h 35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25" h="359299">
                    <a:moveTo>
                      <a:pt x="0" y="357188"/>
                    </a:moveTo>
                    <a:cubicBezTo>
                      <a:pt x="117872" y="178594"/>
                      <a:pt x="235744" y="0"/>
                      <a:pt x="400050" y="0"/>
                    </a:cubicBezTo>
                    <a:cubicBezTo>
                      <a:pt x="564356" y="0"/>
                      <a:pt x="752475" y="330994"/>
                      <a:pt x="985837" y="357188"/>
                    </a:cubicBezTo>
                    <a:cubicBezTo>
                      <a:pt x="1219200" y="383382"/>
                      <a:pt x="1800225" y="157163"/>
                      <a:pt x="1800225" y="157163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6" name="角丸四角形 45">
                <a:extLst>
                  <a:ext uri="{FF2B5EF4-FFF2-40B4-BE49-F238E27FC236}">
                    <a16:creationId xmlns:a16="http://schemas.microsoft.com/office/drawing/2014/main" xmlns="" id="{1A5E3815-4BC5-5144-8D14-D0012E193086}"/>
                  </a:ext>
                </a:extLst>
              </p:cNvPr>
              <p:cNvSpPr/>
              <p:nvPr/>
            </p:nvSpPr>
            <p:spPr>
              <a:xfrm>
                <a:off x="4424230" y="5228104"/>
                <a:ext cx="3011806" cy="134414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 sz="3600" b="1" dirty="0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</p:txBody>
          </p:sp>
        </p:grpSp>
      </p:grpSp>
      <p:sp>
        <p:nvSpPr>
          <p:cNvPr id="34" name="正方形/長方形 33"/>
          <p:cNvSpPr/>
          <p:nvPr/>
        </p:nvSpPr>
        <p:spPr>
          <a:xfrm>
            <a:off x="6499530" y="2166257"/>
            <a:ext cx="1835759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US" altLang="ja-JP" sz="3600" b="1" dirty="0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Python</a:t>
            </a:r>
            <a:endParaRPr lang="ja-JP" altLang="en-US" sz="3600" b="1" dirty="0">
              <a:solidFill>
                <a:schemeClr val="accent2"/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0902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実習の流れと位置づけ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09904" y="1424859"/>
            <a:ext cx="73002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解析環境の構築とその使い方（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1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Python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プログラミング（約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大規模データ処理（約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大規模データ解析（約</a:t>
            </a: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3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回）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ja-JP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Unix</a:t>
            </a: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の仕組みや操作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pPr marL="514350" indent="-514350">
              <a:buFont typeface="+mj-lt"/>
              <a:buAutoNum type="arabicPeriod"/>
            </a:pPr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ゲノム解析</a:t>
            </a:r>
            <a:endParaRPr lang="en-US" altLang="ja-JP" sz="28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sp>
        <p:nvSpPr>
          <p:cNvPr id="13" name="右大かっこ 12"/>
          <p:cNvSpPr/>
          <p:nvPr/>
        </p:nvSpPr>
        <p:spPr>
          <a:xfrm>
            <a:off x="4648153" y="4870295"/>
            <a:ext cx="189301" cy="1544565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grpSp>
        <p:nvGrpSpPr>
          <p:cNvPr id="50" name="図形グループ 30">
            <a:extLst>
              <a:ext uri="{FF2B5EF4-FFF2-40B4-BE49-F238E27FC236}">
                <a16:creationId xmlns:a16="http://schemas.microsoft.com/office/drawing/2014/main" xmlns="" id="{18855F96-6C70-B248-8E23-21752C612CD2}"/>
              </a:ext>
            </a:extLst>
          </p:cNvPr>
          <p:cNvGrpSpPr/>
          <p:nvPr/>
        </p:nvGrpSpPr>
        <p:grpSpPr>
          <a:xfrm>
            <a:off x="8116665" y="1145627"/>
            <a:ext cx="3993178" cy="5428346"/>
            <a:chOff x="3933545" y="1186023"/>
            <a:chExt cx="3993178" cy="542834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xmlns="" id="{B1942079-C13A-C54E-BDF4-571E942A9F16}"/>
                </a:ext>
              </a:extLst>
            </p:cNvPr>
            <p:cNvSpPr/>
            <p:nvPr/>
          </p:nvSpPr>
          <p:spPr>
            <a:xfrm>
              <a:off x="3972389" y="1186024"/>
              <a:ext cx="3915489" cy="542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  <p:sp>
          <p:nvSpPr>
            <p:cNvPr id="52" name="角丸四角形 51">
              <a:extLst>
                <a:ext uri="{FF2B5EF4-FFF2-40B4-BE49-F238E27FC236}">
                  <a16:creationId xmlns:a16="http://schemas.microsoft.com/office/drawing/2014/main" xmlns="" id="{1C43A52B-43A0-724A-B685-EEC209DED3B9}"/>
                </a:ext>
              </a:extLst>
            </p:cNvPr>
            <p:cNvSpPr/>
            <p:nvPr/>
          </p:nvSpPr>
          <p:spPr>
            <a:xfrm>
              <a:off x="4394818" y="1186023"/>
              <a:ext cx="3070630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ゲノム</a:t>
              </a:r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データ</a:t>
              </a:r>
            </a:p>
          </p:txBody>
        </p:sp>
        <p:sp>
          <p:nvSpPr>
            <p:cNvPr id="53" name="角丸四角形 52">
              <a:extLst>
                <a:ext uri="{FF2B5EF4-FFF2-40B4-BE49-F238E27FC236}">
                  <a16:creationId xmlns:a16="http://schemas.microsoft.com/office/drawing/2014/main" xmlns="" id="{F9B5064D-74B1-0843-8C4D-E6829C605365}"/>
                </a:ext>
              </a:extLst>
            </p:cNvPr>
            <p:cNvSpPr/>
            <p:nvPr/>
          </p:nvSpPr>
          <p:spPr>
            <a:xfrm>
              <a:off x="3933545" y="3461051"/>
              <a:ext cx="3993178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加工されたデータ</a:t>
              </a:r>
            </a:p>
          </p:txBody>
        </p:sp>
        <p:grpSp>
          <p:nvGrpSpPr>
            <p:cNvPr id="54" name="図形グループ 34">
              <a:extLst>
                <a:ext uri="{FF2B5EF4-FFF2-40B4-BE49-F238E27FC236}">
                  <a16:creationId xmlns:a16="http://schemas.microsoft.com/office/drawing/2014/main" xmlns="" id="{CEBD769D-9F14-1741-8799-B6FC58076E06}"/>
                </a:ext>
              </a:extLst>
            </p:cNvPr>
            <p:cNvGrpSpPr/>
            <p:nvPr/>
          </p:nvGrpSpPr>
          <p:grpSpPr>
            <a:xfrm>
              <a:off x="4532076" y="4206213"/>
              <a:ext cx="2796117" cy="1064012"/>
              <a:chOff x="6533398" y="4359507"/>
              <a:chExt cx="2796117" cy="1064012"/>
            </a:xfrm>
          </p:grpSpPr>
          <p:sp>
            <p:nvSpPr>
              <p:cNvPr id="65" name="下矢印 64">
                <a:extLst>
                  <a:ext uri="{FF2B5EF4-FFF2-40B4-BE49-F238E27FC236}">
                    <a16:creationId xmlns:a16="http://schemas.microsoft.com/office/drawing/2014/main" xmlns="" id="{261B5CA4-9430-DA4F-B90A-E9B28C8E12B3}"/>
                  </a:ext>
                </a:extLst>
              </p:cNvPr>
              <p:cNvSpPr/>
              <p:nvPr/>
            </p:nvSpPr>
            <p:spPr>
              <a:xfrm>
                <a:off x="7638561" y="4359507"/>
                <a:ext cx="585788" cy="10640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66" name="角丸四角形 65">
                <a:extLst>
                  <a:ext uri="{FF2B5EF4-FFF2-40B4-BE49-F238E27FC236}">
                    <a16:creationId xmlns:a16="http://schemas.microsoft.com/office/drawing/2014/main" xmlns="" id="{8A0639EB-E106-5F49-AADC-6D482C80AC5A}"/>
                  </a:ext>
                </a:extLst>
              </p:cNvPr>
              <p:cNvSpPr/>
              <p:nvPr/>
            </p:nvSpPr>
            <p:spPr>
              <a:xfrm>
                <a:off x="6533398" y="4472512"/>
                <a:ext cx="2796117" cy="57888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自作</a:t>
                </a:r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プログラム</a:t>
                </a:r>
              </a:p>
            </p:txBody>
          </p:sp>
        </p:grpSp>
        <p:grpSp>
          <p:nvGrpSpPr>
            <p:cNvPr id="55" name="図形グループ 35">
              <a:extLst>
                <a:ext uri="{FF2B5EF4-FFF2-40B4-BE49-F238E27FC236}">
                  <a16:creationId xmlns:a16="http://schemas.microsoft.com/office/drawing/2014/main" xmlns="" id="{70641FFB-CCEA-914D-A3D0-4B559C01CF79}"/>
                </a:ext>
              </a:extLst>
            </p:cNvPr>
            <p:cNvGrpSpPr/>
            <p:nvPr/>
          </p:nvGrpSpPr>
          <p:grpSpPr>
            <a:xfrm>
              <a:off x="4695358" y="1916898"/>
              <a:ext cx="2469551" cy="1519812"/>
              <a:chOff x="6694894" y="2070192"/>
              <a:chExt cx="2469551" cy="1519812"/>
            </a:xfrm>
          </p:grpSpPr>
          <p:sp>
            <p:nvSpPr>
              <p:cNvPr id="63" name="下矢印 62">
                <a:extLst>
                  <a:ext uri="{FF2B5EF4-FFF2-40B4-BE49-F238E27FC236}">
                    <a16:creationId xmlns:a16="http://schemas.microsoft.com/office/drawing/2014/main" xmlns="" id="{DD011591-1E4E-764F-AFF5-863683F69026}"/>
                  </a:ext>
                </a:extLst>
              </p:cNvPr>
              <p:cNvSpPr/>
              <p:nvPr/>
            </p:nvSpPr>
            <p:spPr>
              <a:xfrm>
                <a:off x="7638561" y="2070192"/>
                <a:ext cx="585788" cy="15198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64" name="角丸四角形 63">
                <a:extLst>
                  <a:ext uri="{FF2B5EF4-FFF2-40B4-BE49-F238E27FC236}">
                    <a16:creationId xmlns:a16="http://schemas.microsoft.com/office/drawing/2014/main" xmlns="" id="{B1215C9D-E962-DF49-A640-99BF27D4CE2B}"/>
                  </a:ext>
                </a:extLst>
              </p:cNvPr>
              <p:cNvSpPr/>
              <p:nvPr/>
            </p:nvSpPr>
            <p:spPr>
              <a:xfrm>
                <a:off x="6694894" y="2172766"/>
                <a:ext cx="2469551" cy="105560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既存の</a:t>
                </a:r>
                <a:endParaRPr kumimoji="1" lang="en-US" altLang="ja-JP" sz="2800" b="1" dirty="0">
                  <a:solidFill>
                    <a:schemeClr val="bg1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ソフトウェア</a:t>
                </a:r>
              </a:p>
            </p:txBody>
          </p:sp>
        </p:grpSp>
        <p:grpSp>
          <p:nvGrpSpPr>
            <p:cNvPr id="56" name="図形グループ 36">
              <a:extLst>
                <a:ext uri="{FF2B5EF4-FFF2-40B4-BE49-F238E27FC236}">
                  <a16:creationId xmlns:a16="http://schemas.microsoft.com/office/drawing/2014/main" xmlns="" id="{8E38C0C9-3C7E-B44B-99EF-F7AFD4828200}"/>
                </a:ext>
              </a:extLst>
            </p:cNvPr>
            <p:cNvGrpSpPr/>
            <p:nvPr/>
          </p:nvGrpSpPr>
          <p:grpSpPr>
            <a:xfrm>
              <a:off x="4424230" y="5270225"/>
              <a:ext cx="3011806" cy="1344144"/>
              <a:chOff x="4424230" y="5228104"/>
              <a:chExt cx="3011806" cy="1344144"/>
            </a:xfrm>
          </p:grpSpPr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xmlns="" id="{D13135D9-0BC8-974D-B4B7-CC5CE91DE8E6}"/>
                  </a:ext>
                </a:extLst>
              </p:cNvPr>
              <p:cNvCxnSpPr/>
              <p:nvPr/>
            </p:nvCxnSpPr>
            <p:spPr>
              <a:xfrm>
                <a:off x="4743947" y="5388530"/>
                <a:ext cx="0" cy="85725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xmlns="" id="{7B69A1A8-CE23-6347-845F-4DE10F93ABF4}"/>
                  </a:ext>
                </a:extLst>
              </p:cNvPr>
              <p:cNvCxnSpPr/>
              <p:nvPr/>
            </p:nvCxnSpPr>
            <p:spPr>
              <a:xfrm>
                <a:off x="4743947" y="6245777"/>
                <a:ext cx="2429589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xmlns="" id="{4D51ED74-2705-6B43-94B6-2189E4E0DBE1}"/>
                  </a:ext>
                </a:extLst>
              </p:cNvPr>
              <p:cNvSpPr/>
              <p:nvPr/>
            </p:nvSpPr>
            <p:spPr>
              <a:xfrm>
                <a:off x="5805494" y="6174336"/>
                <a:ext cx="3097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x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xmlns="" id="{D8F57936-72E9-044F-B6F9-0ECAF8A9A622}"/>
                  </a:ext>
                </a:extLst>
              </p:cNvPr>
              <p:cNvSpPr/>
              <p:nvPr/>
            </p:nvSpPr>
            <p:spPr>
              <a:xfrm>
                <a:off x="4448290" y="5592550"/>
                <a:ext cx="31611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y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61" name="フリーフォーム 60">
                <a:extLst>
                  <a:ext uri="{FF2B5EF4-FFF2-40B4-BE49-F238E27FC236}">
                    <a16:creationId xmlns:a16="http://schemas.microsoft.com/office/drawing/2014/main" xmlns="" id="{29EA92A5-8210-4C41-A151-491270D258AB}"/>
                  </a:ext>
                </a:extLst>
              </p:cNvPr>
              <p:cNvSpPr/>
              <p:nvPr/>
            </p:nvSpPr>
            <p:spPr>
              <a:xfrm>
                <a:off x="5086741" y="5545690"/>
                <a:ext cx="1914524" cy="401906"/>
              </a:xfrm>
              <a:custGeom>
                <a:avLst/>
                <a:gdLst>
                  <a:gd name="connsiteX0" fmla="*/ 0 w 1800225"/>
                  <a:gd name="connsiteY0" fmla="*/ 357188 h 359299"/>
                  <a:gd name="connsiteX1" fmla="*/ 400050 w 1800225"/>
                  <a:gd name="connsiteY1" fmla="*/ 0 h 359299"/>
                  <a:gd name="connsiteX2" fmla="*/ 985837 w 1800225"/>
                  <a:gd name="connsiteY2" fmla="*/ 357188 h 359299"/>
                  <a:gd name="connsiteX3" fmla="*/ 1800225 w 1800225"/>
                  <a:gd name="connsiteY3" fmla="*/ 157163 h 35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25" h="359299">
                    <a:moveTo>
                      <a:pt x="0" y="357188"/>
                    </a:moveTo>
                    <a:cubicBezTo>
                      <a:pt x="117872" y="178594"/>
                      <a:pt x="235744" y="0"/>
                      <a:pt x="400050" y="0"/>
                    </a:cubicBezTo>
                    <a:cubicBezTo>
                      <a:pt x="564356" y="0"/>
                      <a:pt x="752475" y="330994"/>
                      <a:pt x="985837" y="357188"/>
                    </a:cubicBezTo>
                    <a:cubicBezTo>
                      <a:pt x="1219200" y="383382"/>
                      <a:pt x="1800225" y="157163"/>
                      <a:pt x="1800225" y="157163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62" name="角丸四角形 61">
                <a:extLst>
                  <a:ext uri="{FF2B5EF4-FFF2-40B4-BE49-F238E27FC236}">
                    <a16:creationId xmlns:a16="http://schemas.microsoft.com/office/drawing/2014/main" xmlns="" id="{71DF8FEE-1DEF-C241-8514-30FCEE315B5E}"/>
                  </a:ext>
                </a:extLst>
              </p:cNvPr>
              <p:cNvSpPr/>
              <p:nvPr/>
            </p:nvSpPr>
            <p:spPr>
              <a:xfrm>
                <a:off x="4424230" y="5228104"/>
                <a:ext cx="3011806" cy="134414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 sz="3600" b="1" dirty="0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</p:txBody>
          </p:sp>
        </p:grpSp>
      </p:grpSp>
      <p:sp>
        <p:nvSpPr>
          <p:cNvPr id="31" name="左大かっこ 30"/>
          <p:cNvSpPr/>
          <p:nvPr/>
        </p:nvSpPr>
        <p:spPr>
          <a:xfrm>
            <a:off x="8245301" y="1145627"/>
            <a:ext cx="187789" cy="2177365"/>
          </a:xfrm>
          <a:prstGeom prst="lef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cxnSp>
        <p:nvCxnSpPr>
          <p:cNvPr id="32" name="直線コネクタ 31"/>
          <p:cNvCxnSpPr>
            <a:stCxn id="13" idx="2"/>
            <a:endCxn id="31" idx="1"/>
          </p:cNvCxnSpPr>
          <p:nvPr/>
        </p:nvCxnSpPr>
        <p:spPr>
          <a:xfrm flipV="1">
            <a:off x="4837454" y="2234310"/>
            <a:ext cx="3407847" cy="340826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実習で伝えたいこと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2028828" y="4115987"/>
            <a:ext cx="8013516" cy="1396127"/>
          </a:xfrm>
          <a:prstGeom prst="round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Ins="720000" rtlCol="0" anchor="ctr">
            <a:spAutoFit/>
          </a:bodyPr>
          <a:lstStyle/>
          <a:p>
            <a:r>
              <a:rPr kumimoji="1" lang="ja-JP" altLang="en-US" sz="2800" b="1" dirty="0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プログラミングができれば</a:t>
            </a:r>
            <a:endParaRPr kumimoji="1" lang="en-US" altLang="ja-JP" sz="2800" b="1" dirty="0">
              <a:solidFill>
                <a:schemeClr val="accent2"/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r>
              <a:rPr lang="ja-JP" altLang="en-US" sz="4800" b="1" dirty="0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何ができるのかを知る</a:t>
            </a:r>
            <a:endParaRPr kumimoji="1" lang="ja-JP" altLang="en-US" sz="4800" b="1" dirty="0">
              <a:solidFill>
                <a:schemeClr val="accent2"/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2028828" y="2950167"/>
            <a:ext cx="7311435" cy="646986"/>
          </a:xfrm>
          <a:prstGeom prst="roundRect">
            <a:avLst/>
          </a:prstGeom>
          <a:noFill/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0" rIns="720000" rtlCol="0" anchor="ctr">
            <a:spAutoFit/>
          </a:bodyPr>
          <a:lstStyle/>
          <a:p>
            <a:r>
              <a:rPr lang="ja-JP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プログラミングをマスターする</a:t>
            </a:r>
            <a:endParaRPr kumimoji="1" lang="ja-JP" alt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sp>
        <p:nvSpPr>
          <p:cNvPr id="2" name="正方形/長方形 1"/>
          <p:cNvSpPr/>
          <p:nvPr/>
        </p:nvSpPr>
        <p:spPr>
          <a:xfrm>
            <a:off x="1030516" y="1416796"/>
            <a:ext cx="86677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実習で</a:t>
            </a:r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は、実際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に</a:t>
            </a:r>
            <a:r>
              <a:rPr lang="ja-JP" altLang="en-US" sz="24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プログラムを書いたり、実行したり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します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			</a:t>
            </a:r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（</a:t>
            </a:r>
            <a:r>
              <a:rPr lang="ja-JP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プログラミング）</a:t>
            </a:r>
            <a:endParaRPr lang="ja-JP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1485897" y="4235406"/>
            <a:ext cx="1157287" cy="1157287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xmlns="" id="{FBFFB78F-036B-3140-B6AA-A701505CBB91}"/>
              </a:ext>
            </a:extLst>
          </p:cNvPr>
          <p:cNvSpPr/>
          <p:nvPr/>
        </p:nvSpPr>
        <p:spPr>
          <a:xfrm>
            <a:off x="1437648" y="2576037"/>
            <a:ext cx="1253784" cy="1080848"/>
          </a:xfrm>
          <a:prstGeom prst="triangl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0792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15CC817D-C825-1F40-AA10-D034869CBEA8}"/>
              </a:ext>
            </a:extLst>
          </p:cNvPr>
          <p:cNvSpPr/>
          <p:nvPr/>
        </p:nvSpPr>
        <p:spPr>
          <a:xfrm>
            <a:off x="2412941" y="3075057"/>
            <a:ext cx="750077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解析環境にアクセスしましょう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166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E77A48E-E887-4E4B-9CF8-842F40E03074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解析環境にアクセスする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0140D310-968C-C14E-B1A4-4BF66D79992B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558EFA33-A427-824A-9912-13561052317B}"/>
              </a:ext>
            </a:extLst>
          </p:cNvPr>
          <p:cNvSpPr/>
          <p:nvPr/>
        </p:nvSpPr>
        <p:spPr>
          <a:xfrm>
            <a:off x="515007" y="1552312"/>
            <a:ext cx="93025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①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ブラウザを開き、次のワードを検索する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1171B107-2E4A-0C4A-B21B-A2567322B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968" b="49129"/>
          <a:stretch/>
        </p:blipFill>
        <p:spPr>
          <a:xfrm>
            <a:off x="617242" y="2611965"/>
            <a:ext cx="10957517" cy="388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4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08F5E8C6-79ED-A54A-AD30-CA8553FDD070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664B82E3-95C2-304C-A7D5-0FB0AE0D85FD}"/>
              </a:ext>
            </a:extLst>
          </p:cNvPr>
          <p:cNvSpPr/>
          <p:nvPr/>
        </p:nvSpPr>
        <p:spPr>
          <a:xfrm>
            <a:off x="515007" y="1552312"/>
            <a:ext cx="1118767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②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「栽培植物起源学研究室」のトップページにある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54038" indent="-554038"/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	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「ゲノム情報解析入門」をクリックする</a:t>
            </a:r>
            <a:endParaRPr lang="en-US" altLang="ja-JP" sz="24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xmlns="" id="{9FAADB96-A444-2B4C-AE23-5D79DA996E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138" b="30257"/>
          <a:stretch/>
        </p:blipFill>
        <p:spPr>
          <a:xfrm>
            <a:off x="2115690" y="3159325"/>
            <a:ext cx="7900669" cy="322271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62CBBFDC-C6C5-A643-8FD8-1B1284D17ED9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解析環境にアクセスする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4574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xmlns="" id="{08F5E8C6-79ED-A54A-AD30-CA8553FDD070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xmlns="" id="{664B82E3-95C2-304C-A7D5-0FB0AE0D85FD}"/>
              </a:ext>
            </a:extLst>
          </p:cNvPr>
          <p:cNvSpPr/>
          <p:nvPr/>
        </p:nvSpPr>
        <p:spPr>
          <a:xfrm>
            <a:off x="515007" y="1552312"/>
            <a:ext cx="883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③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「解析環境」のボタンをクリックする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CFFF3366-0358-324F-9A52-3A5BB59EA032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解析環境にアクセスする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xmlns="" id="{8BA15896-1998-B444-A79C-1A3E1471C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33" r="68377" b="13780"/>
          <a:stretch/>
        </p:blipFill>
        <p:spPr>
          <a:xfrm>
            <a:off x="515007" y="2409488"/>
            <a:ext cx="3510085" cy="3798277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85704EA3-5D6F-EC42-9EB2-5D901874F0C9}"/>
              </a:ext>
            </a:extLst>
          </p:cNvPr>
          <p:cNvSpPr/>
          <p:nvPr/>
        </p:nvSpPr>
        <p:spPr>
          <a:xfrm>
            <a:off x="4525106" y="2605327"/>
            <a:ext cx="679938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b="1" u="sng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どの解析環境を使えば良いか？</a:t>
            </a:r>
            <a:endParaRPr lang="en-US" altLang="ja-JP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1)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学籍番号の下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1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桁を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5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で割る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2)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その余りの番号のリンク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例）学籍番号が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1234-45-5678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の場合、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8 ÷ 5 =&gt;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余り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3 =&gt;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解析環境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3</a:t>
            </a:r>
            <a:endParaRPr lang="ja-JP" altLang="en-US" sz="2800" b="1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285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DFB23325-412C-4C4A-A464-BAF52D4DA615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B3AAA49C-D843-5D40-993D-3B239C402867}"/>
              </a:ext>
            </a:extLst>
          </p:cNvPr>
          <p:cNvSpPr/>
          <p:nvPr/>
        </p:nvSpPr>
        <p:spPr>
          <a:xfrm>
            <a:off x="515007" y="1552312"/>
            <a:ext cx="100126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④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しばらく待ち、このような画面になれば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OK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274C4D43-075F-4C4E-B829-6E57D3F780B1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解析環境にアクセスする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xmlns="" id="{82FFFAC7-1DD6-FE44-8C8F-DF30FDB7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768" y="2198643"/>
            <a:ext cx="8768862" cy="450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3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880AB2F-F420-DA48-8B7A-986C7F75B463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実習で使う解析環境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C01F3CEB-DBD1-F540-B1D1-3BD3FEB0C29F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xmlns="" id="{F73F35D2-7F9B-0B4A-863A-6D4A47EBA30C}"/>
              </a:ext>
            </a:extLst>
          </p:cNvPr>
          <p:cNvGrpSpPr/>
          <p:nvPr/>
        </p:nvGrpSpPr>
        <p:grpSpPr>
          <a:xfrm>
            <a:off x="713679" y="1313628"/>
            <a:ext cx="4363903" cy="3000464"/>
            <a:chOff x="713679" y="1313628"/>
            <a:chExt cx="4363903" cy="3000464"/>
          </a:xfrm>
        </p:grpSpPr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xmlns="" id="{1A00DD2C-E4AE-F044-9296-ACBF07570FF9}"/>
                </a:ext>
              </a:extLst>
            </p:cNvPr>
            <p:cNvSpPr/>
            <p:nvPr/>
          </p:nvSpPr>
          <p:spPr>
            <a:xfrm>
              <a:off x="713679" y="1843454"/>
              <a:ext cx="4363903" cy="2470638"/>
            </a:xfrm>
            <a:prstGeom prst="roundRect">
              <a:avLst>
                <a:gd name="adj" fmla="val 8751"/>
              </a:avLst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xmlns="" id="{8E9CEE08-168C-C54F-98AF-174483398A89}"/>
                </a:ext>
              </a:extLst>
            </p:cNvPr>
            <p:cNvSpPr/>
            <p:nvPr/>
          </p:nvSpPr>
          <p:spPr>
            <a:xfrm>
              <a:off x="1200699" y="1313628"/>
              <a:ext cx="2743059" cy="9541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ja-JP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自分のパソコン</a:t>
              </a:r>
            </a:p>
            <a:p>
              <a:r>
                <a:rPr lang="ja-JP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N W4" charset="-128"/>
                  <a:ea typeface="Hiragino Maru Gothic ProN W4" charset="-128"/>
                </a:rPr>
                <a:t>（ローカル）</a:t>
              </a:r>
              <a:endPara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xmlns="" id="{7432F4BE-5A58-3640-8E15-5EDEB4DDA43C}"/>
              </a:ext>
            </a:extLst>
          </p:cNvPr>
          <p:cNvGrpSpPr/>
          <p:nvPr/>
        </p:nvGrpSpPr>
        <p:grpSpPr>
          <a:xfrm>
            <a:off x="6249888" y="1360520"/>
            <a:ext cx="4418110" cy="2953572"/>
            <a:chOff x="807464" y="1290182"/>
            <a:chExt cx="4418110" cy="2953572"/>
          </a:xfrm>
        </p:grpSpPr>
        <p:sp>
          <p:nvSpPr>
            <p:cNvPr id="11" name="角丸四角形 10">
              <a:extLst>
                <a:ext uri="{FF2B5EF4-FFF2-40B4-BE49-F238E27FC236}">
                  <a16:creationId xmlns:a16="http://schemas.microsoft.com/office/drawing/2014/main" xmlns="" id="{96E10941-BA45-AB47-BC29-159BADCF68F0}"/>
                </a:ext>
              </a:extLst>
            </p:cNvPr>
            <p:cNvSpPr/>
            <p:nvPr/>
          </p:nvSpPr>
          <p:spPr>
            <a:xfrm>
              <a:off x="807464" y="1843454"/>
              <a:ext cx="4418110" cy="2400300"/>
            </a:xfrm>
            <a:prstGeom prst="roundRect">
              <a:avLst>
                <a:gd name="adj" fmla="val 8751"/>
              </a:avLst>
            </a:pr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>
                <a:latin typeface="Hiragino Maru Gothic ProN W4" charset="-128"/>
                <a:ea typeface="Hiragino Maru Gothic ProN W4" charset="-128"/>
                <a:cs typeface="Hiragino Maru Gothic ProN W4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9C06DBEA-04AC-824A-8725-5CA70F1D4E14}"/>
                </a:ext>
              </a:extLst>
            </p:cNvPr>
            <p:cNvSpPr/>
            <p:nvPr/>
          </p:nvSpPr>
          <p:spPr>
            <a:xfrm>
              <a:off x="1294483" y="1290182"/>
              <a:ext cx="3199915" cy="954107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ja-JP" sz="28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Web</a:t>
              </a:r>
              <a:r>
                <a:rPr lang="ja-JP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N W4" charset="-128"/>
                  <a:ea typeface="Hiragino Maru Gothic ProN W4" charset="-128"/>
                  <a:cs typeface="Hiragino Maru Gothic ProN W4" charset="-128"/>
                </a:rPr>
                <a:t>上のサーバー</a:t>
              </a:r>
            </a:p>
            <a:p>
              <a:r>
                <a:rPr lang="ja-JP" altLang="en-US" sz="28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N W4" charset="-128"/>
                  <a:ea typeface="Hiragino Maru Gothic ProN W4" charset="-128"/>
                </a:rPr>
                <a:t>（リモート）</a:t>
              </a:r>
              <a:endParaRPr lang="ja-JP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xmlns="" id="{F6C96FA8-5CAF-B245-A6E2-DBCD1BDD21B2}"/>
              </a:ext>
            </a:extLst>
          </p:cNvPr>
          <p:cNvSpPr/>
          <p:nvPr/>
        </p:nvSpPr>
        <p:spPr>
          <a:xfrm>
            <a:off x="7386575" y="2570941"/>
            <a:ext cx="2069797" cy="10156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解析環境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(Python)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xmlns="" id="{0CB8B1D6-5669-AF4E-8EDC-9A158396CAA9}"/>
              </a:ext>
            </a:extLst>
          </p:cNvPr>
          <p:cNvSpPr/>
          <p:nvPr/>
        </p:nvSpPr>
        <p:spPr>
          <a:xfrm>
            <a:off x="932171" y="2570941"/>
            <a:ext cx="3457998" cy="101566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ブラウザ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(Google Chrome</a:t>
            </a:r>
            <a:r>
              <a:rPr lang="ja-JP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など</a:t>
            </a:r>
            <a:r>
              <a:rPr lang="en-US" altLang="ja-JP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)</a:t>
            </a:r>
            <a:endParaRPr lang="ja-JP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xmlns="" id="{7DAC0ED4-8DCA-3E4A-9CF9-12D56E759469}"/>
              </a:ext>
            </a:extLst>
          </p:cNvPr>
          <p:cNvSpPr/>
          <p:nvPr/>
        </p:nvSpPr>
        <p:spPr>
          <a:xfrm>
            <a:off x="713679" y="4825799"/>
            <a:ext cx="9453229" cy="1754326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利点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: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ブラウザのみインストールすれば良い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</a:endParaRPr>
          </a:p>
          <a:p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欠点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: 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編集データが保存されない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</a:endParaRPr>
          </a:p>
          <a:p>
            <a:pPr marL="1200150" indent="-1200150"/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	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</a:rPr>
              <a:t>インターネット接続が不可欠</a:t>
            </a:r>
            <a:endParaRPr lang="ja-JP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xmlns="" id="{43237238-29F9-984E-BC33-ACA3BD49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035" y="2758978"/>
            <a:ext cx="682465" cy="639588"/>
          </a:xfrm>
          <a:prstGeom prst="rect">
            <a:avLst/>
          </a:prstGeom>
        </p:spPr>
      </p:pic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xmlns="" id="{CD2D17BB-A7FA-1A44-8E05-2A6A4DB0FDDF}"/>
              </a:ext>
            </a:extLst>
          </p:cNvPr>
          <p:cNvCxnSpPr>
            <a:stCxn id="17" idx="3"/>
            <a:endCxn id="13" idx="1"/>
          </p:cNvCxnSpPr>
          <p:nvPr/>
        </p:nvCxnSpPr>
        <p:spPr>
          <a:xfrm>
            <a:off x="5195500" y="3078772"/>
            <a:ext cx="2191075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xmlns="" id="{CF3A772C-F816-2B49-B825-7AD98F44B2C2}"/>
              </a:ext>
            </a:extLst>
          </p:cNvPr>
          <p:cNvSpPr/>
          <p:nvPr/>
        </p:nvSpPr>
        <p:spPr>
          <a:xfrm>
            <a:off x="5385091" y="3166706"/>
            <a:ext cx="1646605" cy="52322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>
            <a:spAutoFit/>
          </a:bodyPr>
          <a:lstStyle/>
          <a:p>
            <a:r>
              <a:rPr lang="ja-JP" altLang="en-US" sz="2800" b="1">
                <a:solidFill>
                  <a:schemeClr val="accent2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アクセス</a:t>
            </a:r>
            <a:endParaRPr lang="ja-JP" altLang="en-US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6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xmlns="" id="{A7DA539E-4B86-F54A-AFA8-12C1405C7AEF}"/>
              </a:ext>
            </a:extLst>
          </p:cNvPr>
          <p:cNvGrpSpPr/>
          <p:nvPr/>
        </p:nvGrpSpPr>
        <p:grpSpPr>
          <a:xfrm>
            <a:off x="6427232" y="4027326"/>
            <a:ext cx="4714352" cy="497465"/>
            <a:chOff x="6427232" y="3675630"/>
            <a:chExt cx="4714352" cy="497465"/>
          </a:xfrm>
          <a:solidFill>
            <a:schemeClr val="accent3">
              <a:lumMod val="20000"/>
              <a:lumOff val="80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FE1EEA33-F857-254C-97F5-33F0C9B38399}"/>
                </a:ext>
              </a:extLst>
            </p:cNvPr>
            <p:cNvSpPr/>
            <p:nvPr/>
          </p:nvSpPr>
          <p:spPr>
            <a:xfrm rot="18078470">
              <a:off x="8535675" y="1567187"/>
              <a:ext cx="497465" cy="4714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xmlns="" id="{F55547CC-EB46-BF40-889B-E5A25109C484}"/>
                </a:ext>
              </a:extLst>
            </p:cNvPr>
            <p:cNvSpPr/>
            <p:nvPr/>
          </p:nvSpPr>
          <p:spPr>
            <a:xfrm rot="3521530" flipH="1">
              <a:off x="8535675" y="1567187"/>
              <a:ext cx="497465" cy="471435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xmlns="" id="{9A120B5E-CEEE-3943-B117-A9E12BD5CAC3}"/>
              </a:ext>
            </a:extLst>
          </p:cNvPr>
          <p:cNvSpPr>
            <a:spLocks/>
          </p:cNvSpPr>
          <p:nvPr/>
        </p:nvSpPr>
        <p:spPr>
          <a:xfrm>
            <a:off x="1362520" y="2838670"/>
            <a:ext cx="3326710" cy="3125511"/>
          </a:xfrm>
          <a:prstGeom prst="ellipse">
            <a:avLst/>
          </a:prstGeom>
          <a:noFill/>
          <a:ln w="457200">
            <a:solidFill>
              <a:schemeClr val="accent2">
                <a:lumMod val="20000"/>
                <a:lumOff val="8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xmlns="" id="{770AC85C-0BFF-9942-B4D6-BBCE91435B3F}"/>
              </a:ext>
            </a:extLst>
          </p:cNvPr>
          <p:cNvSpPr/>
          <p:nvPr/>
        </p:nvSpPr>
        <p:spPr>
          <a:xfrm>
            <a:off x="655683" y="1346458"/>
            <a:ext cx="8465779" cy="53553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>
              <a:buFont typeface="Wingdings" pitchFamily="2" charset="2"/>
              <a:buChar char="p"/>
            </a:pP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インターネットに接続されている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ブラウザがインストールされている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571500" indent="-571500">
              <a:buFont typeface="Wingdings" pitchFamily="2" charset="2"/>
              <a:buChar char="p"/>
            </a:pP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Google</a:t>
            </a:r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アカウントを持っている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2917BA5E-D411-5D40-B833-6C5008178101}"/>
              </a:ext>
            </a:extLst>
          </p:cNvPr>
          <p:cNvSpPr/>
          <p:nvPr/>
        </p:nvSpPr>
        <p:spPr>
          <a:xfrm>
            <a:off x="6624084" y="2962137"/>
            <a:ext cx="5011308" cy="193899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ja-JP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今回は利用不可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- Internet Explorer</a:t>
            </a:r>
          </a:p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- Microsoft Edge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CBC9CDF1-A95D-4341-B707-E923A859BAEE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確認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xmlns="" id="{00DC2EE1-C1C9-604B-A11C-E976A214BF33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9685A043-2276-EA4B-A7DD-23E5BF70A51C}"/>
              </a:ext>
            </a:extLst>
          </p:cNvPr>
          <p:cNvSpPr/>
          <p:nvPr/>
        </p:nvSpPr>
        <p:spPr>
          <a:xfrm>
            <a:off x="784587" y="2967339"/>
            <a:ext cx="512384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利用可能なブラウザ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- Google Chrome</a:t>
            </a:r>
          </a:p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- Firefox</a:t>
            </a:r>
            <a:endParaRPr lang="en-US" altLang="ja-JP" sz="2800" b="1" u="sng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- Safari 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(Mac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のみ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)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644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58D7399A-AFCB-114C-8CD0-02F135AE7699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その他の準備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AAA76FF6-8519-6E42-9A54-F5E7EDA5B4B8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xmlns="" id="{EF4E12E9-035D-3245-A984-838DDB08B5AA}"/>
              </a:ext>
            </a:extLst>
          </p:cNvPr>
          <p:cNvSpPr/>
          <p:nvPr/>
        </p:nvSpPr>
        <p:spPr>
          <a:xfrm>
            <a:off x="515007" y="1341298"/>
            <a:ext cx="96103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Windows</a:t>
            </a:r>
            <a:r>
              <a:rPr lang="ja-JP" altLang="en-US" sz="2800" b="1" u="sng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パソコンのみ</a:t>
            </a:r>
            <a:endParaRPr lang="en-US" altLang="ja-JP" sz="3600" b="1" u="sng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ファイル拡張子が表示されるように設定変更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xmlns="" id="{E4CD42B0-C52F-9946-B42D-6D37ECD151B9}"/>
              </a:ext>
            </a:extLst>
          </p:cNvPr>
          <p:cNvSpPr/>
          <p:nvPr/>
        </p:nvSpPr>
        <p:spPr>
          <a:xfrm>
            <a:off x="674277" y="2556318"/>
            <a:ext cx="10068782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[Windows 10 / 8.1 /8]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①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何かフォルダを開く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②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上部にある「表示」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&gt;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「ファイル名拡張子」にチェック</a:t>
            </a:r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xmlns="" id="{89F04140-D48F-9C4B-A839-6D6B25BAA9F9}"/>
              </a:ext>
            </a:extLst>
          </p:cNvPr>
          <p:cNvSpPr/>
          <p:nvPr/>
        </p:nvSpPr>
        <p:spPr>
          <a:xfrm>
            <a:off x="715972" y="4436497"/>
            <a:ext cx="11035713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[Windows 7]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①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何かフォルダを開く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②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左上付近にある「整理」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 &gt;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「フォルダと検索のオプション」 </a:t>
            </a:r>
            <a:endParaRPr lang="en-US" altLang="ja-JP" sz="28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marL="414338" indent="-414338"/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	&gt; 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「表示」</a:t>
            </a:r>
            <a:r>
              <a:rPr lang="en-US" altLang="ja-JP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&gt;</a:t>
            </a:r>
            <a:r>
              <a:rPr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「登録されている拡張子は表示しない」にチェック 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50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xmlns="" id="{99C1459F-13EF-FE4C-A3E7-D44B08FCD52D}"/>
              </a:ext>
            </a:extLst>
          </p:cNvPr>
          <p:cNvSpPr/>
          <p:nvPr/>
        </p:nvSpPr>
        <p:spPr>
          <a:xfrm>
            <a:off x="1899980" y="3075057"/>
            <a:ext cx="854592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0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解析環境にアクセスする前に、、、</a:t>
            </a:r>
            <a:endParaRPr lang="en-US" altLang="ja-JP" sz="40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7667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xmlns="" id="{4B5A1C23-225B-BE4E-9BDF-AC1F4407FE17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4019514" y="4090760"/>
            <a:ext cx="4137748" cy="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xmlns="" id="{92E58F36-C4CA-DE41-A7CD-6F8181ED2317}"/>
              </a:ext>
            </a:extLst>
          </p:cNvPr>
          <p:cNvCxnSpPr>
            <a:stCxn id="28" idx="3"/>
          </p:cNvCxnSpPr>
          <p:nvPr/>
        </p:nvCxnSpPr>
        <p:spPr>
          <a:xfrm flipV="1">
            <a:off x="4019514" y="3262918"/>
            <a:ext cx="4137748" cy="1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4EC0EEAF-A642-1E4C-A1FA-DF4F5B8199CF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ゲノム解析とは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6D9B3A8B-272A-324E-BAF8-B526C21B4E71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角丸四角形 9">
            <a:extLst>
              <a:ext uri="{FF2B5EF4-FFF2-40B4-BE49-F238E27FC236}">
                <a16:creationId xmlns:a16="http://schemas.microsoft.com/office/drawing/2014/main" xmlns="" id="{D14BB1E8-0185-554A-9D7A-44D3D261658E}"/>
              </a:ext>
            </a:extLst>
          </p:cNvPr>
          <p:cNvSpPr/>
          <p:nvPr/>
        </p:nvSpPr>
        <p:spPr>
          <a:xfrm>
            <a:off x="8157262" y="2978780"/>
            <a:ext cx="1722192" cy="13280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>
                <a:solidFill>
                  <a:schemeClr val="accent5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ゲノム</a:t>
            </a:r>
            <a:endParaRPr lang="en-US" altLang="ja-JP" sz="3600" b="1" dirty="0">
              <a:solidFill>
                <a:schemeClr val="accent5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kumimoji="1" lang="ja-JP" altLang="en-US" sz="3600" b="1">
                <a:solidFill>
                  <a:schemeClr val="accent5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データ</a:t>
            </a:r>
            <a:endParaRPr kumimoji="1" lang="ja-JP" altLang="en-US" sz="3600" b="1" dirty="0">
              <a:solidFill>
                <a:schemeClr val="accent5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25" name="角丸四角形 24">
            <a:extLst>
              <a:ext uri="{FF2B5EF4-FFF2-40B4-BE49-F238E27FC236}">
                <a16:creationId xmlns:a16="http://schemas.microsoft.com/office/drawing/2014/main" xmlns="" id="{42B5C17A-836B-174A-BD20-D9B16657002F}"/>
              </a:ext>
            </a:extLst>
          </p:cNvPr>
          <p:cNvSpPr/>
          <p:nvPr/>
        </p:nvSpPr>
        <p:spPr>
          <a:xfrm>
            <a:off x="4732730" y="3002510"/>
            <a:ext cx="2663956" cy="132802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次世代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lang="ja-JP" altLang="en-US" sz="36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シーケンス</a:t>
            </a:r>
            <a:endParaRPr lang="en-US" altLang="ja-JP" sz="36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28" name="角丸四角形 27">
            <a:extLst>
              <a:ext uri="{FF2B5EF4-FFF2-40B4-BE49-F238E27FC236}">
                <a16:creationId xmlns:a16="http://schemas.microsoft.com/office/drawing/2014/main" xmlns="" id="{20524FFF-23F4-B046-8485-40EF17345DC2}"/>
              </a:ext>
            </a:extLst>
          </p:cNvPr>
          <p:cNvSpPr/>
          <p:nvPr/>
        </p:nvSpPr>
        <p:spPr>
          <a:xfrm>
            <a:off x="2678124" y="2905374"/>
            <a:ext cx="1341390" cy="715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DNA</a:t>
            </a:r>
          </a:p>
        </p:txBody>
      </p:sp>
      <p:sp>
        <p:nvSpPr>
          <p:cNvPr id="29" name="角丸四角形 28">
            <a:extLst>
              <a:ext uri="{FF2B5EF4-FFF2-40B4-BE49-F238E27FC236}">
                <a16:creationId xmlns:a16="http://schemas.microsoft.com/office/drawing/2014/main" xmlns="" id="{94A56E8A-366F-CC47-9DC3-AC055D3A5F33}"/>
              </a:ext>
            </a:extLst>
          </p:cNvPr>
          <p:cNvSpPr/>
          <p:nvPr/>
        </p:nvSpPr>
        <p:spPr>
          <a:xfrm>
            <a:off x="2703333" y="3733215"/>
            <a:ext cx="1316181" cy="71508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en-US" altLang="ja-JP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RNA</a:t>
            </a:r>
          </a:p>
        </p:txBody>
      </p:sp>
      <p:sp>
        <p:nvSpPr>
          <p:cNvPr id="30" name="角丸四角形 29">
            <a:extLst>
              <a:ext uri="{FF2B5EF4-FFF2-40B4-BE49-F238E27FC236}">
                <a16:creationId xmlns:a16="http://schemas.microsoft.com/office/drawing/2014/main" xmlns="" id="{4B9310C4-9273-2247-AC15-EFD74458AABC}"/>
              </a:ext>
            </a:extLst>
          </p:cNvPr>
          <p:cNvSpPr/>
          <p:nvPr/>
        </p:nvSpPr>
        <p:spPr>
          <a:xfrm>
            <a:off x="9631054" y="3949258"/>
            <a:ext cx="1192643" cy="715089"/>
          </a:xfrm>
          <a:prstGeom prst="round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解析</a:t>
            </a:r>
            <a:endParaRPr kumimoji="1" lang="ja-JP" altLang="en-US" sz="3600" b="1" dirty="0">
              <a:solidFill>
                <a:schemeClr val="bg1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grpSp>
        <p:nvGrpSpPr>
          <p:cNvPr id="11" name="図形グループ 26">
            <a:extLst>
              <a:ext uri="{FF2B5EF4-FFF2-40B4-BE49-F238E27FC236}">
                <a16:creationId xmlns:a16="http://schemas.microsoft.com/office/drawing/2014/main" xmlns="" id="{6C0FB455-E875-4443-90E3-31A9541B3E63}"/>
              </a:ext>
            </a:extLst>
          </p:cNvPr>
          <p:cNvGrpSpPr/>
          <p:nvPr/>
        </p:nvGrpSpPr>
        <p:grpSpPr>
          <a:xfrm>
            <a:off x="1067559" y="1409110"/>
            <a:ext cx="1625938" cy="4648209"/>
            <a:chOff x="957533" y="756305"/>
            <a:chExt cx="501968" cy="1435020"/>
          </a:xfrm>
          <a:solidFill>
            <a:schemeClr val="accent6">
              <a:lumMod val="75000"/>
            </a:schemeClr>
          </a:solidFill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xmlns="" id="{CB911F9F-4E8A-6A4C-AEE7-50FE312AF37A}"/>
                </a:ext>
              </a:extLst>
            </p:cNvPr>
            <p:cNvSpPr/>
            <p:nvPr/>
          </p:nvSpPr>
          <p:spPr>
            <a:xfrm rot="847928">
              <a:off x="957533" y="1826268"/>
              <a:ext cx="59194" cy="365057"/>
            </a:xfrm>
            <a:prstGeom prst="rect">
              <a:avLst/>
            </a:prstGeom>
            <a:grp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  <p:grpSp>
          <p:nvGrpSpPr>
            <p:cNvPr id="13" name="図形グループ 23">
              <a:extLst>
                <a:ext uri="{FF2B5EF4-FFF2-40B4-BE49-F238E27FC236}">
                  <a16:creationId xmlns:a16="http://schemas.microsoft.com/office/drawing/2014/main" xmlns="" id="{60AC5D9A-24AD-F442-90F6-ABFC66564503}"/>
                </a:ext>
              </a:extLst>
            </p:cNvPr>
            <p:cNvGrpSpPr/>
            <p:nvPr/>
          </p:nvGrpSpPr>
          <p:grpSpPr>
            <a:xfrm>
              <a:off x="998561" y="756305"/>
              <a:ext cx="460940" cy="1081908"/>
              <a:chOff x="1066800" y="594492"/>
              <a:chExt cx="460940" cy="1081908"/>
            </a:xfrm>
            <a:grpFill/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xmlns="" id="{867BFB64-7C69-5044-9656-06EDCD2870E1}"/>
                  </a:ext>
                </a:extLst>
              </p:cNvPr>
              <p:cNvSpPr/>
              <p:nvPr/>
            </p:nvSpPr>
            <p:spPr>
              <a:xfrm>
                <a:off x="1066800" y="1447800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xmlns="" id="{4CB7CF97-F722-3B41-A64E-B17BE9D7DB31}"/>
                  </a:ext>
                </a:extLst>
              </p:cNvPr>
              <p:cNvSpPr/>
              <p:nvPr/>
            </p:nvSpPr>
            <p:spPr>
              <a:xfrm rot="1800000">
                <a:off x="1168795" y="1345860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xmlns="" id="{98F08E23-0E9B-D646-89C5-EA22184E08E3}"/>
                  </a:ext>
                </a:extLst>
              </p:cNvPr>
              <p:cNvSpPr/>
              <p:nvPr/>
            </p:nvSpPr>
            <p:spPr>
              <a:xfrm>
                <a:off x="1145555" y="1205377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17" name="円/楕円 16">
                <a:extLst>
                  <a:ext uri="{FF2B5EF4-FFF2-40B4-BE49-F238E27FC236}">
                    <a16:creationId xmlns:a16="http://schemas.microsoft.com/office/drawing/2014/main" xmlns="" id="{A2960D71-3EC0-1640-A02C-E869790EDC56}"/>
                  </a:ext>
                </a:extLst>
              </p:cNvPr>
              <p:cNvSpPr/>
              <p:nvPr/>
            </p:nvSpPr>
            <p:spPr>
              <a:xfrm rot="1800000">
                <a:off x="1247550" y="1103437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18" name="円/楕円 17">
                <a:extLst>
                  <a:ext uri="{FF2B5EF4-FFF2-40B4-BE49-F238E27FC236}">
                    <a16:creationId xmlns:a16="http://schemas.microsoft.com/office/drawing/2014/main" xmlns="" id="{AC94CD41-9F50-B144-8932-3AA733407D41}"/>
                  </a:ext>
                </a:extLst>
              </p:cNvPr>
              <p:cNvSpPr/>
              <p:nvPr/>
            </p:nvSpPr>
            <p:spPr>
              <a:xfrm>
                <a:off x="1258090" y="938855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19" name="円/楕円 18">
                <a:extLst>
                  <a:ext uri="{FF2B5EF4-FFF2-40B4-BE49-F238E27FC236}">
                    <a16:creationId xmlns:a16="http://schemas.microsoft.com/office/drawing/2014/main" xmlns="" id="{16D4DAE5-5430-484D-8CC4-EBD923A3397B}"/>
                  </a:ext>
                </a:extLst>
              </p:cNvPr>
              <p:cNvSpPr/>
              <p:nvPr/>
            </p:nvSpPr>
            <p:spPr>
              <a:xfrm rot="1800000">
                <a:off x="1360085" y="836915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20" name="円/楕円 19">
                <a:extLst>
                  <a:ext uri="{FF2B5EF4-FFF2-40B4-BE49-F238E27FC236}">
                    <a16:creationId xmlns:a16="http://schemas.microsoft.com/office/drawing/2014/main" xmlns="" id="{120C783C-EF89-6440-8257-6FDAC3BD0F50}"/>
                  </a:ext>
                </a:extLst>
              </p:cNvPr>
              <p:cNvSpPr/>
              <p:nvPr/>
            </p:nvSpPr>
            <p:spPr>
              <a:xfrm>
                <a:off x="1336845" y="696432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21" name="円/楕円 20">
                <a:extLst>
                  <a:ext uri="{FF2B5EF4-FFF2-40B4-BE49-F238E27FC236}">
                    <a16:creationId xmlns:a16="http://schemas.microsoft.com/office/drawing/2014/main" xmlns="" id="{9F55238E-91DC-0B4F-A7FB-5A3C6BDF2FE4}"/>
                  </a:ext>
                </a:extLst>
              </p:cNvPr>
              <p:cNvSpPr/>
              <p:nvPr/>
            </p:nvSpPr>
            <p:spPr>
              <a:xfrm rot="1800000">
                <a:off x="1438840" y="594492"/>
                <a:ext cx="88900" cy="228600"/>
              </a:xfrm>
              <a:prstGeom prst="ellipse">
                <a:avLst/>
              </a:prstGeom>
              <a:grpFill/>
              <a:ln>
                <a:solidFill>
                  <a:schemeClr val="accent6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07756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9018717-F521-2A48-AA36-F765226D8EDE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ゲノム解析の実例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5CC3AB94-18A3-FD44-8C33-550EB2EA8A56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xmlns="" id="{0215CF3F-4171-0A4A-93D9-3C6C8A82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836" y="2237878"/>
            <a:ext cx="10710897" cy="362366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xmlns="" id="{6242B811-25AB-C14C-9496-DD367C43C15F}"/>
              </a:ext>
            </a:extLst>
          </p:cNvPr>
          <p:cNvSpPr txBox="1"/>
          <p:nvPr/>
        </p:nvSpPr>
        <p:spPr>
          <a:xfrm>
            <a:off x="4548551" y="5861538"/>
            <a:ext cx="4360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染色体</a:t>
            </a:r>
            <a:r>
              <a:rPr kumimoji="1"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上の位置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85E58C11-5B67-FE47-B9B1-B6B93580DC66}"/>
              </a:ext>
            </a:extLst>
          </p:cNvPr>
          <p:cNvSpPr txBox="1"/>
          <p:nvPr/>
        </p:nvSpPr>
        <p:spPr>
          <a:xfrm rot="16200000">
            <a:off x="-1452659" y="3926541"/>
            <a:ext cx="4616648" cy="5847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遺伝子発現量の違い</a:t>
            </a:r>
            <a:endParaRPr kumimoji="1" lang="ja-JP" altLang="en-US" sz="3200" b="1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59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F9018717-F521-2A48-AA36-F765226D8EDE}"/>
              </a:ext>
            </a:extLst>
          </p:cNvPr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ゲノム解析の実例</a:t>
            </a:r>
            <a:endParaRPr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  <a:cs typeface="Hiragino Maru Gothic ProN W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xmlns="" id="{5CC3AB94-18A3-FD44-8C33-550EB2EA8A56}"/>
              </a:ext>
            </a:extLst>
          </p:cNvPr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1A522019-65E6-E24F-AC04-81362F4A0981}"/>
              </a:ext>
            </a:extLst>
          </p:cNvPr>
          <p:cNvSpPr txBox="1"/>
          <p:nvPr/>
        </p:nvSpPr>
        <p:spPr>
          <a:xfrm>
            <a:off x="539263" y="2180491"/>
            <a:ext cx="248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サンプル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A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xmlns="" id="{0FC0A700-08A0-6748-B9F7-93E1527BE6F8}"/>
              </a:ext>
            </a:extLst>
          </p:cNvPr>
          <p:cNvSpPr txBox="1"/>
          <p:nvPr/>
        </p:nvSpPr>
        <p:spPr>
          <a:xfrm>
            <a:off x="539263" y="4503516"/>
            <a:ext cx="2485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サンプル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B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42C5F8E7-7E93-5E40-AE51-5C95C420D744}"/>
              </a:ext>
            </a:extLst>
          </p:cNvPr>
          <p:cNvSpPr txBox="1"/>
          <p:nvPr/>
        </p:nvSpPr>
        <p:spPr>
          <a:xfrm>
            <a:off x="3294188" y="1934269"/>
            <a:ext cx="3036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遺伝子発現量</a:t>
            </a:r>
            <a:endParaRPr lang="en-US" altLang="ja-JP" sz="32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データ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A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xmlns="" id="{FDF17998-1FE4-8E4A-B359-0A1465C8CA0E}"/>
              </a:ext>
            </a:extLst>
          </p:cNvPr>
          <p:cNvSpPr txBox="1"/>
          <p:nvPr/>
        </p:nvSpPr>
        <p:spPr>
          <a:xfrm>
            <a:off x="3294188" y="4257294"/>
            <a:ext cx="30362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遺伝子発現量</a:t>
            </a:r>
            <a:endParaRPr lang="en-US" altLang="ja-JP" sz="3200" b="1" dirty="0">
              <a:solidFill>
                <a:schemeClr val="tx1">
                  <a:lumMod val="65000"/>
                  <a:lumOff val="35000"/>
                </a:schemeClr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algn="ctr"/>
            <a:r>
              <a:rPr lang="ja-JP" altLang="en-US" sz="3200" b="1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データ</a:t>
            </a:r>
            <a:r>
              <a:rPr lang="en-US" altLang="ja-JP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B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xmlns="" id="{FF94D2C9-D0E1-F64C-9B97-E165D3C53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0944" y="3305909"/>
            <a:ext cx="2812128" cy="951386"/>
          </a:xfrm>
          <a:prstGeom prst="rect">
            <a:avLst/>
          </a:prstGeom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xmlns="" id="{9DCE7748-6FDE-6443-B6F2-9D5B8242AB52}"/>
              </a:ext>
            </a:extLst>
          </p:cNvPr>
          <p:cNvSpPr/>
          <p:nvPr/>
        </p:nvSpPr>
        <p:spPr>
          <a:xfrm>
            <a:off x="3294188" y="1570892"/>
            <a:ext cx="3036278" cy="4032739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15" name="右矢印 14">
            <a:extLst>
              <a:ext uri="{FF2B5EF4-FFF2-40B4-BE49-F238E27FC236}">
                <a16:creationId xmlns:a16="http://schemas.microsoft.com/office/drawing/2014/main" xmlns="" id="{712B798F-3DC3-E849-8631-5D61489AC605}"/>
              </a:ext>
            </a:extLst>
          </p:cNvPr>
          <p:cNvSpPr/>
          <p:nvPr/>
        </p:nvSpPr>
        <p:spPr>
          <a:xfrm>
            <a:off x="2930769" y="2180491"/>
            <a:ext cx="515816" cy="5847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矢印 15">
            <a:extLst>
              <a:ext uri="{FF2B5EF4-FFF2-40B4-BE49-F238E27FC236}">
                <a16:creationId xmlns:a16="http://schemas.microsoft.com/office/drawing/2014/main" xmlns="" id="{E156BBBE-1C28-814E-AB1F-5481B4333C41}"/>
              </a:ext>
            </a:extLst>
          </p:cNvPr>
          <p:cNvSpPr/>
          <p:nvPr/>
        </p:nvSpPr>
        <p:spPr>
          <a:xfrm>
            <a:off x="2930769" y="4536826"/>
            <a:ext cx="515816" cy="5847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右矢印 16">
            <a:extLst>
              <a:ext uri="{FF2B5EF4-FFF2-40B4-BE49-F238E27FC236}">
                <a16:creationId xmlns:a16="http://schemas.microsoft.com/office/drawing/2014/main" xmlns="" id="{950ECBF9-4A39-5840-91F7-985AE2C24F07}"/>
              </a:ext>
            </a:extLst>
          </p:cNvPr>
          <p:cNvSpPr/>
          <p:nvPr/>
        </p:nvSpPr>
        <p:spPr>
          <a:xfrm rot="951576">
            <a:off x="6157240" y="2795724"/>
            <a:ext cx="3138950" cy="5847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xmlns="" id="{17A8F99F-12E3-1A41-8860-5DD051B2D4FD}"/>
              </a:ext>
            </a:extLst>
          </p:cNvPr>
          <p:cNvSpPr/>
          <p:nvPr/>
        </p:nvSpPr>
        <p:spPr>
          <a:xfrm rot="20929334">
            <a:off x="6163988" y="4189989"/>
            <a:ext cx="3138950" cy="58477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角丸四角形 18">
            <a:extLst>
              <a:ext uri="{FF2B5EF4-FFF2-40B4-BE49-F238E27FC236}">
                <a16:creationId xmlns:a16="http://schemas.microsoft.com/office/drawing/2014/main" xmlns="" id="{64AC1354-5A42-D043-B78D-AE77EF40C522}"/>
              </a:ext>
            </a:extLst>
          </p:cNvPr>
          <p:cNvSpPr/>
          <p:nvPr/>
        </p:nvSpPr>
        <p:spPr>
          <a:xfrm>
            <a:off x="7120757" y="3458302"/>
            <a:ext cx="1192643" cy="715089"/>
          </a:xfrm>
          <a:prstGeom prst="round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解析</a:t>
            </a:r>
            <a:endParaRPr kumimoji="1" lang="ja-JP" altLang="en-US" sz="3600" b="1" dirty="0">
              <a:solidFill>
                <a:schemeClr val="bg1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xmlns="" id="{642F4A25-9AB0-A24D-B25F-7E9BDCF3A8AB}"/>
              </a:ext>
            </a:extLst>
          </p:cNvPr>
          <p:cNvSpPr/>
          <p:nvPr/>
        </p:nvSpPr>
        <p:spPr>
          <a:xfrm>
            <a:off x="2965941" y="5696640"/>
            <a:ext cx="3808669" cy="715089"/>
          </a:xfrm>
          <a:prstGeom prst="round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約</a:t>
            </a:r>
            <a:r>
              <a:rPr lang="en-US" altLang="ja-JP" sz="3600" b="1" dirty="0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40,000</a:t>
            </a:r>
            <a:r>
              <a:rPr lang="ja-JP" altLang="en-US" sz="3600" b="1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遺伝子</a:t>
            </a:r>
            <a:endParaRPr kumimoji="1" lang="ja-JP" altLang="en-US" sz="3600" b="1" dirty="0">
              <a:solidFill>
                <a:schemeClr val="bg1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xmlns="" id="{8C340617-4D23-7946-9A02-D9587D50E25B}"/>
              </a:ext>
            </a:extLst>
          </p:cNvPr>
          <p:cNvSpPr/>
          <p:nvPr/>
        </p:nvSpPr>
        <p:spPr>
          <a:xfrm>
            <a:off x="8166798" y="5065235"/>
            <a:ext cx="3515440" cy="1328023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/>
            <a:r>
              <a:rPr lang="ja-JP" altLang="en-US" sz="3600" b="1" smtClean="0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多量な</a:t>
            </a:r>
            <a:r>
              <a:rPr lang="ja-JP" altLang="en-US" sz="3600" b="1" smtClean="0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データ</a:t>
            </a:r>
            <a:r>
              <a:rPr lang="ja-JP" altLang="en-US" sz="3600" b="1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を</a:t>
            </a:r>
            <a:endParaRPr lang="en-US" altLang="ja-JP" sz="3600" b="1" dirty="0">
              <a:solidFill>
                <a:schemeClr val="bg1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  <a:p>
            <a:pPr algn="ctr"/>
            <a:r>
              <a:rPr lang="ja-JP" altLang="en-US" sz="3600" b="1" dirty="0">
                <a:solidFill>
                  <a:schemeClr val="bg1"/>
                </a:solidFill>
                <a:latin typeface="Hiragino Maru Gothic ProN W4" charset="-128"/>
                <a:ea typeface="Hiragino Maru Gothic ProN W4" charset="-128"/>
                <a:cs typeface="Hiragino Maru Gothic ProN W4" charset="-128"/>
              </a:rPr>
              <a:t>処理する</a:t>
            </a:r>
            <a:endParaRPr lang="en-US" altLang="ja-JP" sz="3600" b="1" dirty="0">
              <a:solidFill>
                <a:schemeClr val="bg1"/>
              </a:solidFill>
              <a:latin typeface="Hiragino Maru Gothic ProN W4" charset="-128"/>
              <a:ea typeface="Hiragino Maru Gothic ProN W4" charset="-128"/>
              <a:cs typeface="Hiragino Maru Gothic ProN W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4417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5007" y="278524"/>
            <a:ext cx="95013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  <a:cs typeface="Hiragino Maru Gothic ProN W4" charset="-128"/>
              </a:rPr>
              <a:t>ゲノム解析の一般的な流れ</a:t>
            </a:r>
          </a:p>
        </p:txBody>
      </p:sp>
      <p:cxnSp>
        <p:nvCxnSpPr>
          <p:cNvPr id="5" name="直線コネクタ 4"/>
          <p:cNvCxnSpPr/>
          <p:nvPr/>
        </p:nvCxnSpPr>
        <p:spPr>
          <a:xfrm>
            <a:off x="409904" y="1145627"/>
            <a:ext cx="11340662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図形グループ 30"/>
          <p:cNvGrpSpPr/>
          <p:nvPr/>
        </p:nvGrpSpPr>
        <p:grpSpPr>
          <a:xfrm>
            <a:off x="526052" y="1243290"/>
            <a:ext cx="3993178" cy="5428346"/>
            <a:chOff x="3933545" y="1186023"/>
            <a:chExt cx="3993178" cy="5428346"/>
          </a:xfrm>
        </p:grpSpPr>
        <p:sp>
          <p:nvSpPr>
            <p:cNvPr id="32" name="正方形/長方形 31"/>
            <p:cNvSpPr/>
            <p:nvPr/>
          </p:nvSpPr>
          <p:spPr>
            <a:xfrm>
              <a:off x="3972389" y="1186024"/>
              <a:ext cx="3915489" cy="54283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  <p:sp>
          <p:nvSpPr>
            <p:cNvPr id="33" name="角丸四角形 32"/>
            <p:cNvSpPr/>
            <p:nvPr/>
          </p:nvSpPr>
          <p:spPr>
            <a:xfrm>
              <a:off x="4394818" y="1186023"/>
              <a:ext cx="3070630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ゲノム</a:t>
              </a:r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データ</a:t>
              </a:r>
            </a:p>
          </p:txBody>
        </p:sp>
        <p:sp>
          <p:nvSpPr>
            <p:cNvPr id="34" name="角丸四角形 33"/>
            <p:cNvSpPr/>
            <p:nvPr/>
          </p:nvSpPr>
          <p:spPr>
            <a:xfrm>
              <a:off x="3933545" y="3461051"/>
              <a:ext cx="3993178" cy="715089"/>
            </a:xfrm>
            <a:prstGeom prst="roundRect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/>
              <a:r>
                <a:rPr kumimoji="1" lang="ja-JP" altLang="en-US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rPr>
                <a:t>加工されたデータ</a:t>
              </a:r>
            </a:p>
          </p:txBody>
        </p:sp>
        <p:grpSp>
          <p:nvGrpSpPr>
            <p:cNvPr id="35" name="図形グループ 34"/>
            <p:cNvGrpSpPr/>
            <p:nvPr/>
          </p:nvGrpSpPr>
          <p:grpSpPr>
            <a:xfrm>
              <a:off x="4532076" y="4206213"/>
              <a:ext cx="2796117" cy="1064012"/>
              <a:chOff x="6533398" y="4359507"/>
              <a:chExt cx="2796117" cy="1064012"/>
            </a:xfrm>
          </p:grpSpPr>
          <p:sp>
            <p:nvSpPr>
              <p:cNvPr id="46" name="下矢印 45"/>
              <p:cNvSpPr/>
              <p:nvPr/>
            </p:nvSpPr>
            <p:spPr>
              <a:xfrm>
                <a:off x="7638561" y="4359507"/>
                <a:ext cx="585788" cy="10640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7" name="角丸四角形 46"/>
              <p:cNvSpPr/>
              <p:nvPr/>
            </p:nvSpPr>
            <p:spPr>
              <a:xfrm>
                <a:off x="6533398" y="4472512"/>
                <a:ext cx="2796117" cy="578882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自作</a:t>
                </a:r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プログラム</a:t>
                </a:r>
              </a:p>
            </p:txBody>
          </p:sp>
        </p:grpSp>
        <p:grpSp>
          <p:nvGrpSpPr>
            <p:cNvPr id="36" name="図形グループ 35"/>
            <p:cNvGrpSpPr/>
            <p:nvPr/>
          </p:nvGrpSpPr>
          <p:grpSpPr>
            <a:xfrm>
              <a:off x="4695358" y="1916898"/>
              <a:ext cx="2469551" cy="1519812"/>
              <a:chOff x="6694894" y="2070192"/>
              <a:chExt cx="2469551" cy="1519812"/>
            </a:xfrm>
          </p:grpSpPr>
          <p:sp>
            <p:nvSpPr>
              <p:cNvPr id="44" name="下矢印 43"/>
              <p:cNvSpPr/>
              <p:nvPr/>
            </p:nvSpPr>
            <p:spPr>
              <a:xfrm>
                <a:off x="7638561" y="2070192"/>
                <a:ext cx="585788" cy="1519812"/>
              </a:xfrm>
              <a:prstGeom prst="downArrow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5" name="角丸四角形 44"/>
              <p:cNvSpPr/>
              <p:nvPr/>
            </p:nvSpPr>
            <p:spPr>
              <a:xfrm>
                <a:off x="6694894" y="2172766"/>
                <a:ext cx="2469551" cy="1055608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既存の</a:t>
                </a:r>
                <a:endParaRPr kumimoji="1" lang="en-US" altLang="ja-JP" sz="2800" b="1" dirty="0">
                  <a:solidFill>
                    <a:schemeClr val="bg1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  <a:p>
                <a:pPr algn="ctr"/>
                <a:r>
                  <a:rPr kumimoji="1" lang="ja-JP" altLang="en-US" sz="2800" b="1" dirty="0">
                    <a:solidFill>
                      <a:schemeClr val="bg1"/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ソフトウェア</a:t>
                </a:r>
              </a:p>
            </p:txBody>
          </p:sp>
        </p:grpSp>
        <p:grpSp>
          <p:nvGrpSpPr>
            <p:cNvPr id="37" name="図形グループ 36"/>
            <p:cNvGrpSpPr/>
            <p:nvPr/>
          </p:nvGrpSpPr>
          <p:grpSpPr>
            <a:xfrm>
              <a:off x="4424230" y="5270225"/>
              <a:ext cx="3011806" cy="1344144"/>
              <a:chOff x="4424230" y="5228104"/>
              <a:chExt cx="3011806" cy="1344144"/>
            </a:xfrm>
          </p:grpSpPr>
          <p:cxnSp>
            <p:nvCxnSpPr>
              <p:cNvPr id="38" name="直線コネクタ 37"/>
              <p:cNvCxnSpPr/>
              <p:nvPr/>
            </p:nvCxnSpPr>
            <p:spPr>
              <a:xfrm>
                <a:off x="4743947" y="5388530"/>
                <a:ext cx="0" cy="85725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コネクタ 38"/>
              <p:cNvCxnSpPr/>
              <p:nvPr/>
            </p:nvCxnSpPr>
            <p:spPr>
              <a:xfrm>
                <a:off x="4743947" y="6245777"/>
                <a:ext cx="2429589" cy="0"/>
              </a:xfrm>
              <a:prstGeom prst="line">
                <a:avLst/>
              </a:prstGeom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正方形/長方形 39"/>
              <p:cNvSpPr/>
              <p:nvPr/>
            </p:nvSpPr>
            <p:spPr>
              <a:xfrm>
                <a:off x="5805494" y="6174336"/>
                <a:ext cx="309700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x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4448290" y="5592550"/>
                <a:ext cx="316112" cy="369332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ja-JP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Hiragino Maru Gothic Pro W4" panose="020F0400000000000000" pitchFamily="34" charset="-128"/>
                    <a:ea typeface="Hiragino Maru Gothic Pro W4" panose="020F0400000000000000" pitchFamily="34" charset="-128"/>
                    <a:cs typeface="Hiragino Maru Gothic ProN W4" charset="-128"/>
                  </a:rPr>
                  <a:t>y</a:t>
                </a:r>
                <a:endParaRPr lang="ja-JP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2" name="フリーフォーム 41"/>
              <p:cNvSpPr/>
              <p:nvPr/>
            </p:nvSpPr>
            <p:spPr>
              <a:xfrm>
                <a:off x="5086741" y="5545690"/>
                <a:ext cx="1914524" cy="401906"/>
              </a:xfrm>
              <a:custGeom>
                <a:avLst/>
                <a:gdLst>
                  <a:gd name="connsiteX0" fmla="*/ 0 w 1800225"/>
                  <a:gd name="connsiteY0" fmla="*/ 357188 h 359299"/>
                  <a:gd name="connsiteX1" fmla="*/ 400050 w 1800225"/>
                  <a:gd name="connsiteY1" fmla="*/ 0 h 359299"/>
                  <a:gd name="connsiteX2" fmla="*/ 985837 w 1800225"/>
                  <a:gd name="connsiteY2" fmla="*/ 357188 h 359299"/>
                  <a:gd name="connsiteX3" fmla="*/ 1800225 w 1800225"/>
                  <a:gd name="connsiteY3" fmla="*/ 157163 h 35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25" h="359299">
                    <a:moveTo>
                      <a:pt x="0" y="357188"/>
                    </a:moveTo>
                    <a:cubicBezTo>
                      <a:pt x="117872" y="178594"/>
                      <a:pt x="235744" y="0"/>
                      <a:pt x="400050" y="0"/>
                    </a:cubicBezTo>
                    <a:cubicBezTo>
                      <a:pt x="564356" y="0"/>
                      <a:pt x="752475" y="330994"/>
                      <a:pt x="985837" y="357188"/>
                    </a:cubicBezTo>
                    <a:cubicBezTo>
                      <a:pt x="1219200" y="383382"/>
                      <a:pt x="1800225" y="157163"/>
                      <a:pt x="1800225" y="157163"/>
                    </a:cubicBezTo>
                  </a:path>
                </a:pathLst>
              </a:custGeom>
              <a:noFill/>
              <a:ln w="571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</a:endParaRPr>
              </a:p>
            </p:txBody>
          </p:sp>
          <p:sp>
            <p:nvSpPr>
              <p:cNvPr id="43" name="角丸四角形 42"/>
              <p:cNvSpPr/>
              <p:nvPr/>
            </p:nvSpPr>
            <p:spPr>
              <a:xfrm>
                <a:off x="4424230" y="5228104"/>
                <a:ext cx="3011806" cy="1344144"/>
              </a:xfrm>
              <a:prstGeom prst="roundRect">
                <a:avLst/>
              </a:prstGeom>
              <a:no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endParaRPr kumimoji="1" lang="ja-JP" altLang="en-US" sz="3600" b="1" dirty="0">
                  <a:solidFill>
                    <a:schemeClr val="accent5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cs typeface="Hiragino Maru Gothic ProN W4" charset="-128"/>
                </a:endParaRPr>
              </a:p>
            </p:txBody>
          </p:sp>
        </p:grpSp>
      </p:grpSp>
      <p:sp>
        <p:nvSpPr>
          <p:cNvPr id="48" name="テキスト ボックス 47"/>
          <p:cNvSpPr txBox="1"/>
          <p:nvPr/>
        </p:nvSpPr>
        <p:spPr>
          <a:xfrm>
            <a:off x="4480384" y="4619378"/>
            <a:ext cx="73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このような解析</a:t>
            </a:r>
            <a:r>
              <a:rPr lang="ja-JP" altLang="en-US" sz="3600" b="1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が</a:t>
            </a:r>
            <a:r>
              <a:rPr kumimoji="1" lang="ja-JP" altLang="en-US" sz="3600" b="1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当たり前</a:t>
            </a:r>
            <a:r>
              <a:rPr lang="ja-JP" altLang="en-US" sz="3600" b="1">
                <a:solidFill>
                  <a:schemeClr val="accent2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の時代</a:t>
            </a:r>
            <a:endParaRPr kumimoji="1" lang="ja-JP" altLang="en-US" sz="3600" b="1" dirty="0">
              <a:solidFill>
                <a:schemeClr val="accent2"/>
              </a:solidFill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6921983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576</Words>
  <Application>Microsoft Macintosh PowerPoint</Application>
  <PresentationFormat>ワイド画面</PresentationFormat>
  <Paragraphs>153</Paragraphs>
  <Slides>18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Arial</vt:lpstr>
      <vt:lpstr>Hiragino Maru Gothic Pro W4</vt:lpstr>
      <vt:lpstr>Hiragino Maru Gothic ProN W4</vt:lpstr>
      <vt:lpstr>Wingdings</vt:lpstr>
      <vt:lpstr>Yu Gothic</vt:lpstr>
      <vt:lpstr>Yu Gothic Light</vt:lpstr>
      <vt:lpstr>ホワイト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ユーザー</dc:creator>
  <cp:lastModifiedBy>Microsoft Office ユーザー</cp:lastModifiedBy>
  <cp:revision>23</cp:revision>
  <dcterms:created xsi:type="dcterms:W3CDTF">2018-10-05T01:10:31Z</dcterms:created>
  <dcterms:modified xsi:type="dcterms:W3CDTF">2018-10-09T01:26:47Z</dcterms:modified>
</cp:coreProperties>
</file>