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B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01" autoAdjust="0"/>
  </p:normalViewPr>
  <p:slideViewPr>
    <p:cSldViewPr snapToGrid="0">
      <p:cViewPr varScale="1">
        <p:scale>
          <a:sx n="71" d="100"/>
          <a:sy n="71" d="100"/>
        </p:scale>
        <p:origin x="18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269930-904B-4BB4-81CD-AC41D8BACE9F}" type="datetimeFigureOut">
              <a:rPr kumimoji="1" lang="ja-JP" altLang="en-US" smtClean="0"/>
              <a:t>2023/4/19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2BBE0-4314-4920-A7E0-E4C3C300098D}" type="slidenum">
              <a:rPr kumimoji="1" lang="ja-JP" altLang="en-US" smtClean="0"/>
              <a:t>‹#›</a:t>
            </a:fld>
            <a:endParaRPr kumimoji="1" lang="ja-JP" altLang="en-US"/>
          </a:p>
        </p:txBody>
      </p:sp>
    </p:spTree>
    <p:extLst>
      <p:ext uri="{BB962C8B-B14F-4D97-AF65-F5344CB8AC3E}">
        <p14:creationId xmlns:p14="http://schemas.microsoft.com/office/powerpoint/2010/main" val="10528947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もう一つのテーマは、性別のある植物オニドコロで種内の地域変異を調べるというテーマです</a:t>
            </a:r>
          </a:p>
        </p:txBody>
      </p:sp>
      <p:sp>
        <p:nvSpPr>
          <p:cNvPr id="4" name="スライド番号プレースホルダー 3"/>
          <p:cNvSpPr>
            <a:spLocks noGrp="1"/>
          </p:cNvSpPr>
          <p:nvPr>
            <p:ph type="sldNum" sz="quarter" idx="5"/>
          </p:nvPr>
        </p:nvSpPr>
        <p:spPr/>
        <p:txBody>
          <a:bodyPr/>
          <a:lstStyle/>
          <a:p>
            <a:fld id="{2A62BBE0-4314-4920-A7E0-E4C3C300098D}" type="slidenum">
              <a:rPr kumimoji="1" lang="ja-JP" altLang="en-US" smtClean="0"/>
              <a:t>1</a:t>
            </a:fld>
            <a:endParaRPr kumimoji="1" lang="ja-JP" altLang="en-US"/>
          </a:p>
        </p:txBody>
      </p:sp>
    </p:spTree>
    <p:extLst>
      <p:ext uri="{BB962C8B-B14F-4D97-AF65-F5344CB8AC3E}">
        <p14:creationId xmlns:p14="http://schemas.microsoft.com/office/powerpoint/2010/main" val="2473730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オニドコロは、ヤマノイモ科に属する野生植物です。雄株と雌株に分かれた、性別のある雌雄異株植物で、日本国内では北海道から屋久島まで広く分布しています。野生植物なので、日長や気温といった分布域内の自然環境や送粉昆虫からの選択を受け、地域ごとに適応的な変異を持つ個体が残ると考えられます。</a:t>
            </a:r>
          </a:p>
        </p:txBody>
      </p:sp>
      <p:sp>
        <p:nvSpPr>
          <p:cNvPr id="4" name="スライド番号プレースホルダー 3"/>
          <p:cNvSpPr>
            <a:spLocks noGrp="1"/>
          </p:cNvSpPr>
          <p:nvPr>
            <p:ph type="sldNum" sz="quarter" idx="5"/>
          </p:nvPr>
        </p:nvSpPr>
        <p:spPr/>
        <p:txBody>
          <a:bodyPr/>
          <a:lstStyle/>
          <a:p>
            <a:fld id="{2A62BBE0-4314-4920-A7E0-E4C3C300098D}" type="slidenum">
              <a:rPr kumimoji="1" lang="ja-JP" altLang="en-US" smtClean="0"/>
              <a:t>2</a:t>
            </a:fld>
            <a:endParaRPr kumimoji="1" lang="ja-JP" altLang="en-US"/>
          </a:p>
        </p:txBody>
      </p:sp>
    </p:spTree>
    <p:extLst>
      <p:ext uri="{BB962C8B-B14F-4D97-AF65-F5344CB8AC3E}">
        <p14:creationId xmlns:p14="http://schemas.microsoft.com/office/powerpoint/2010/main" val="1970510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さらに、面白い点は性別のあるオニドコロでは雌雄が異なる選択圧を受けることが考えられます。被子植物の多くは、ひとつの花の中に雄しべと雌しべを持ちますが、オニドコロは雄株と雌株に分かれています。雄株の花は雄機能だけを持ち、雌株の花はメス機能だけを持ちます。この場合、花粉をたくさん持つ雄株は送粉昆虫をよく呼び寄せるような変異を持つ個体が有利になる可能性があります。一方で、種子をつくる雌株は、光合成の効率がよくなる変異を持つ個体がより有利になる可能性があります。このようにオスとメスは異なる選択圧を受けるため、同じ種内の遺伝子でもオスかメスかで違いがあるかもしれません。</a:t>
            </a:r>
          </a:p>
        </p:txBody>
      </p:sp>
      <p:sp>
        <p:nvSpPr>
          <p:cNvPr id="4" name="スライド番号プレースホルダー 3"/>
          <p:cNvSpPr>
            <a:spLocks noGrp="1"/>
          </p:cNvSpPr>
          <p:nvPr>
            <p:ph type="sldNum" sz="quarter" idx="5"/>
          </p:nvPr>
        </p:nvSpPr>
        <p:spPr/>
        <p:txBody>
          <a:bodyPr/>
          <a:lstStyle/>
          <a:p>
            <a:fld id="{2A62BBE0-4314-4920-A7E0-E4C3C300098D}" type="slidenum">
              <a:rPr kumimoji="1" lang="ja-JP" altLang="en-US" smtClean="0"/>
              <a:t>3</a:t>
            </a:fld>
            <a:endParaRPr kumimoji="1" lang="ja-JP" altLang="en-US"/>
          </a:p>
        </p:txBody>
      </p:sp>
    </p:spTree>
    <p:extLst>
      <p:ext uri="{BB962C8B-B14F-4D97-AF65-F5344CB8AC3E}">
        <p14:creationId xmlns:p14="http://schemas.microsoft.com/office/powerpoint/2010/main" val="2848075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A62BBE0-4314-4920-A7E0-E4C3C300098D}" type="slidenum">
              <a:rPr kumimoji="1" lang="ja-JP" altLang="en-US" smtClean="0"/>
              <a:t>4</a:t>
            </a:fld>
            <a:endParaRPr kumimoji="1" lang="ja-JP" altLang="en-US"/>
          </a:p>
        </p:txBody>
      </p:sp>
    </p:spTree>
    <p:extLst>
      <p:ext uri="{BB962C8B-B14F-4D97-AF65-F5344CB8AC3E}">
        <p14:creationId xmlns:p14="http://schemas.microsoft.com/office/powerpoint/2010/main" val="4033099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3554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2485154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5668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302330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2589099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1537609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4062738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236708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2917807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841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23DD2F-CE22-4C8A-95BD-E38CCFB88310}" type="datetimeFigureOut">
              <a:rPr kumimoji="1" lang="ja-JP" altLang="en-US" smtClean="0"/>
              <a:t>2023/4/19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2817313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23DD2F-CE22-4C8A-95BD-E38CCFB88310}" type="datetimeFigureOut">
              <a:rPr kumimoji="1" lang="ja-JP" altLang="en-US" smtClean="0"/>
              <a:t>2023/4/19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5748-EFDD-48A3-871F-3370916BEF32}" type="slidenum">
              <a:rPr kumimoji="1" lang="ja-JP" altLang="en-US" smtClean="0"/>
              <a:t>‹#›</a:t>
            </a:fld>
            <a:endParaRPr kumimoji="1" lang="ja-JP" altLang="en-US"/>
          </a:p>
        </p:txBody>
      </p:sp>
    </p:spTree>
    <p:extLst>
      <p:ext uri="{BB962C8B-B14F-4D97-AF65-F5344CB8AC3E}">
        <p14:creationId xmlns:p14="http://schemas.microsoft.com/office/powerpoint/2010/main" val="3793812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花が咲いている植物&#10;&#10;自動的に生成された説明">
            <a:extLst>
              <a:ext uri="{FF2B5EF4-FFF2-40B4-BE49-F238E27FC236}">
                <a16:creationId xmlns:a16="http://schemas.microsoft.com/office/drawing/2014/main" id="{599993AE-1DF7-8492-B7A1-5609DE8424E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080" y="0"/>
            <a:ext cx="4575081" cy="6858000"/>
          </a:xfrm>
          <a:prstGeom prst="rect">
            <a:avLst/>
          </a:prstGeom>
        </p:spPr>
      </p:pic>
      <p:pic>
        <p:nvPicPr>
          <p:cNvPr id="5" name="図 4" descr="花が咲いている植物&#10;&#10;自動的に生成された説明">
            <a:extLst>
              <a:ext uri="{FF2B5EF4-FFF2-40B4-BE49-F238E27FC236}">
                <a16:creationId xmlns:a16="http://schemas.microsoft.com/office/drawing/2014/main" id="{B717EE13-3256-519D-29BB-E57AA03F4E5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8317" t="8255" r="-61"/>
          <a:stretch/>
        </p:blipFill>
        <p:spPr>
          <a:xfrm>
            <a:off x="4571999" y="0"/>
            <a:ext cx="4575081" cy="6858001"/>
          </a:xfrm>
          <a:prstGeom prst="rect">
            <a:avLst/>
          </a:prstGeom>
        </p:spPr>
      </p:pic>
      <p:sp>
        <p:nvSpPr>
          <p:cNvPr id="6" name="テキスト ボックス 5">
            <a:extLst>
              <a:ext uri="{FF2B5EF4-FFF2-40B4-BE49-F238E27FC236}">
                <a16:creationId xmlns:a16="http://schemas.microsoft.com/office/drawing/2014/main" id="{B42F75DE-0A53-C71F-993B-B5A8130A1512}"/>
              </a:ext>
            </a:extLst>
          </p:cNvPr>
          <p:cNvSpPr txBox="1"/>
          <p:nvPr/>
        </p:nvSpPr>
        <p:spPr>
          <a:xfrm>
            <a:off x="-3080" y="459081"/>
            <a:ext cx="9147080" cy="1569660"/>
          </a:xfrm>
          <a:prstGeom prst="rect">
            <a:avLst/>
          </a:prstGeom>
          <a:solidFill>
            <a:schemeClr val="tx1">
              <a:lumMod val="75000"/>
              <a:lumOff val="25000"/>
              <a:alpha val="67000"/>
            </a:schemeClr>
          </a:solidFill>
        </p:spPr>
        <p:txBody>
          <a:bodyPr wrap="square" rtlCol="0">
            <a:spAutoFit/>
          </a:bodyPr>
          <a:lstStyle/>
          <a:p>
            <a:pPr algn="ctr"/>
            <a:r>
              <a:rPr kumimoji="1" lang="ja-JP" altLang="en-US" sz="4800" dirty="0">
                <a:solidFill>
                  <a:schemeClr val="accent1">
                    <a:lumMod val="60000"/>
                    <a:lumOff val="40000"/>
                  </a:schemeClr>
                </a:solidFill>
                <a:latin typeface="Segoe UI" panose="020B0502040204020203" pitchFamily="34" charset="0"/>
                <a:ea typeface="Noto Sans JP" panose="020B0500000000000000" pitchFamily="34" charset="-128"/>
                <a:cs typeface="Segoe UI" panose="020B0502040204020203" pitchFamily="34" charset="0"/>
              </a:rPr>
              <a:t>性</a:t>
            </a:r>
            <a:r>
              <a:rPr kumimoji="1" lang="ja-JP" altLang="en-US" sz="4800" dirty="0">
                <a:solidFill>
                  <a:srgbClr val="E6B3E9"/>
                </a:solidFill>
                <a:latin typeface="Segoe UI" panose="020B0502040204020203" pitchFamily="34" charset="0"/>
                <a:ea typeface="Noto Sans JP" panose="020B0500000000000000" pitchFamily="34" charset="-128"/>
                <a:cs typeface="Segoe UI" panose="020B0502040204020203" pitchFamily="34" charset="0"/>
              </a:rPr>
              <a:t>別</a:t>
            </a:r>
            <a:r>
              <a:rPr kumimoji="1" lang="ja-JP" altLang="en-US" sz="2800" dirty="0">
                <a:solidFill>
                  <a:schemeClr val="bg1"/>
                </a:solidFill>
                <a:latin typeface="Segoe UI" panose="020B0502040204020203" pitchFamily="34" charset="0"/>
                <a:ea typeface="Noto Sans JP" panose="020B0500000000000000" pitchFamily="34" charset="-128"/>
                <a:cs typeface="Segoe UI" panose="020B0502040204020203" pitchFamily="34" charset="0"/>
              </a:rPr>
              <a:t>のある植物</a:t>
            </a:r>
            <a:r>
              <a:rPr kumimoji="1" lang="ja-JP" altLang="en-US" sz="4800" dirty="0">
                <a:solidFill>
                  <a:schemeClr val="bg1"/>
                </a:solidFill>
                <a:latin typeface="Segoe UI" panose="020B0502040204020203" pitchFamily="34" charset="0"/>
                <a:ea typeface="Noto Sans JP" panose="020B0500000000000000" pitchFamily="34" charset="-128"/>
                <a:cs typeface="Segoe UI" panose="020B0502040204020203" pitchFamily="34" charset="0"/>
              </a:rPr>
              <a:t>オニドコロ</a:t>
            </a:r>
            <a:r>
              <a:rPr kumimoji="1" lang="ja-JP" altLang="en-US" sz="2800" dirty="0">
                <a:solidFill>
                  <a:schemeClr val="bg1"/>
                </a:solidFill>
                <a:latin typeface="Segoe UI" panose="020B0502040204020203" pitchFamily="34" charset="0"/>
                <a:ea typeface="Noto Sans JP" panose="020B0500000000000000" pitchFamily="34" charset="-128"/>
                <a:cs typeface="Segoe UI" panose="020B0502040204020203" pitchFamily="34" charset="0"/>
              </a:rPr>
              <a:t>で</a:t>
            </a:r>
            <a:endParaRPr kumimoji="1" lang="en-US" altLang="ja-JP" sz="3200" dirty="0">
              <a:solidFill>
                <a:schemeClr val="bg1"/>
              </a:solidFill>
              <a:latin typeface="Segoe UI" panose="020B0502040204020203" pitchFamily="34" charset="0"/>
              <a:ea typeface="Noto Sans JP" panose="020B0500000000000000" pitchFamily="34" charset="-128"/>
              <a:cs typeface="Segoe UI" panose="020B0502040204020203" pitchFamily="34" charset="0"/>
            </a:endParaRPr>
          </a:p>
          <a:p>
            <a:pPr algn="ctr"/>
            <a:r>
              <a:rPr kumimoji="1" lang="ja-JP" altLang="en-US" sz="4800" dirty="0">
                <a:solidFill>
                  <a:schemeClr val="bg1"/>
                </a:solidFill>
                <a:latin typeface="Segoe UI" panose="020B0502040204020203" pitchFamily="34" charset="0"/>
                <a:ea typeface="Noto Sans JP" panose="020B0500000000000000" pitchFamily="34" charset="-128"/>
                <a:cs typeface="Segoe UI" panose="020B0502040204020203" pitchFamily="34" charset="0"/>
              </a:rPr>
              <a:t>種内の地域変異</a:t>
            </a:r>
            <a:r>
              <a:rPr kumimoji="1" lang="ja-JP" altLang="en-US" sz="2800" dirty="0">
                <a:solidFill>
                  <a:schemeClr val="bg1"/>
                </a:solidFill>
                <a:latin typeface="Segoe UI" panose="020B0502040204020203" pitchFamily="34" charset="0"/>
                <a:ea typeface="Noto Sans JP" panose="020B0500000000000000" pitchFamily="34" charset="-128"/>
                <a:cs typeface="Segoe UI" panose="020B0502040204020203" pitchFamily="34" charset="0"/>
              </a:rPr>
              <a:t>を調べる</a:t>
            </a:r>
            <a:endParaRPr kumimoji="1" lang="ja-JP" altLang="en-US" sz="3200" dirty="0">
              <a:solidFill>
                <a:schemeClr val="bg1"/>
              </a:solidFill>
              <a:latin typeface="Segoe UI" panose="020B0502040204020203" pitchFamily="34" charset="0"/>
              <a:ea typeface="Noto Sans JP" panose="020B0500000000000000" pitchFamily="34" charset="-128"/>
              <a:cs typeface="Segoe UI" panose="020B0502040204020203" pitchFamily="34" charset="0"/>
            </a:endParaRPr>
          </a:p>
        </p:txBody>
      </p:sp>
    </p:spTree>
    <p:extLst>
      <p:ext uri="{BB962C8B-B14F-4D97-AF65-F5344CB8AC3E}">
        <p14:creationId xmlns:p14="http://schemas.microsoft.com/office/powerpoint/2010/main" val="263244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BA91297-21E5-1D82-CE0E-3D841EB7CF55}"/>
              </a:ext>
            </a:extLst>
          </p:cNvPr>
          <p:cNvGrpSpPr>
            <a:grpSpLocks noChangeAspect="1"/>
          </p:cNvGrpSpPr>
          <p:nvPr/>
        </p:nvGrpSpPr>
        <p:grpSpPr>
          <a:xfrm>
            <a:off x="500481" y="2328476"/>
            <a:ext cx="2171932" cy="2591570"/>
            <a:chOff x="375614" y="3031866"/>
            <a:chExt cx="2223132" cy="2590453"/>
          </a:xfrm>
        </p:grpSpPr>
        <p:pic>
          <p:nvPicPr>
            <p:cNvPr id="4" name="図 3" descr="花が咲いている植物&#10;&#10;自動的に生成された説明">
              <a:extLst>
                <a:ext uri="{FF2B5EF4-FFF2-40B4-BE49-F238E27FC236}">
                  <a16:creationId xmlns:a16="http://schemas.microsoft.com/office/drawing/2014/main" id="{0738A2EB-83D6-492E-01BE-420D49382A75}"/>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2979" b="1"/>
            <a:stretch/>
          </p:blipFill>
          <p:spPr>
            <a:xfrm>
              <a:off x="375614" y="3031866"/>
              <a:ext cx="2223132" cy="2566673"/>
            </a:xfrm>
            <a:prstGeom prst="rect">
              <a:avLst/>
            </a:prstGeom>
          </p:spPr>
        </p:pic>
        <p:sp>
          <p:nvSpPr>
            <p:cNvPr id="6" name="テキスト ボックス 5">
              <a:extLst>
                <a:ext uri="{FF2B5EF4-FFF2-40B4-BE49-F238E27FC236}">
                  <a16:creationId xmlns:a16="http://schemas.microsoft.com/office/drawing/2014/main" id="{D57C9F89-A5B0-E973-9809-3B091A5B898A}"/>
                </a:ext>
              </a:extLst>
            </p:cNvPr>
            <p:cNvSpPr txBox="1"/>
            <p:nvPr/>
          </p:nvSpPr>
          <p:spPr>
            <a:xfrm>
              <a:off x="390158" y="4791322"/>
              <a:ext cx="927207" cy="830997"/>
            </a:xfrm>
            <a:prstGeom prst="rect">
              <a:avLst/>
            </a:prstGeom>
            <a:noFill/>
          </p:spPr>
          <p:txBody>
            <a:bodyPr wrap="square" rtlCol="0">
              <a:spAutoFit/>
            </a:bodyPr>
            <a:lstStyle/>
            <a:p>
              <a:r>
                <a:rPr lang="ja-JP" altLang="en-US" sz="4800" dirty="0">
                  <a:solidFill>
                    <a:schemeClr val="bg1"/>
                  </a:solidFill>
                  <a:ea typeface="源柔ゴシック Regular" panose="020B0302020203020207" pitchFamily="50" charset="-128"/>
                  <a:cs typeface="源柔ゴシック Regular" panose="020B0302020203020207" pitchFamily="50" charset="-128"/>
                </a:rPr>
                <a:t>♂</a:t>
              </a:r>
            </a:p>
          </p:txBody>
        </p:sp>
      </p:grpSp>
      <p:grpSp>
        <p:nvGrpSpPr>
          <p:cNvPr id="10" name="グループ化 9">
            <a:extLst>
              <a:ext uri="{FF2B5EF4-FFF2-40B4-BE49-F238E27FC236}">
                <a16:creationId xmlns:a16="http://schemas.microsoft.com/office/drawing/2014/main" id="{BD0A3C2E-380A-2A88-F47C-2F7FE2B89A58}"/>
              </a:ext>
            </a:extLst>
          </p:cNvPr>
          <p:cNvGrpSpPr>
            <a:grpSpLocks noChangeAspect="1"/>
          </p:cNvGrpSpPr>
          <p:nvPr/>
        </p:nvGrpSpPr>
        <p:grpSpPr>
          <a:xfrm>
            <a:off x="2742752" y="2328476"/>
            <a:ext cx="2171932" cy="2591570"/>
            <a:chOff x="2975878" y="3031865"/>
            <a:chExt cx="2223132" cy="2590453"/>
          </a:xfrm>
        </p:grpSpPr>
        <p:pic>
          <p:nvPicPr>
            <p:cNvPr id="5" name="図 4" descr="花が咲いている植物&#10;&#10;自動的に生成された説明">
              <a:extLst>
                <a:ext uri="{FF2B5EF4-FFF2-40B4-BE49-F238E27FC236}">
                  <a16:creationId xmlns:a16="http://schemas.microsoft.com/office/drawing/2014/main" id="{7566C407-DE7B-B7FB-A398-53BA94999F54}"/>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t="22979" b="1"/>
            <a:stretch/>
          </p:blipFill>
          <p:spPr>
            <a:xfrm>
              <a:off x="2975878" y="3031865"/>
              <a:ext cx="2223132" cy="2566675"/>
            </a:xfrm>
            <a:prstGeom prst="rect">
              <a:avLst/>
            </a:prstGeom>
          </p:spPr>
        </p:pic>
        <p:sp>
          <p:nvSpPr>
            <p:cNvPr id="7" name="テキスト ボックス 6">
              <a:extLst>
                <a:ext uri="{FF2B5EF4-FFF2-40B4-BE49-F238E27FC236}">
                  <a16:creationId xmlns:a16="http://schemas.microsoft.com/office/drawing/2014/main" id="{2FD5DE6D-9705-7851-1CE9-6B2341EB31A0}"/>
                </a:ext>
              </a:extLst>
            </p:cNvPr>
            <p:cNvSpPr txBox="1"/>
            <p:nvPr/>
          </p:nvSpPr>
          <p:spPr>
            <a:xfrm>
              <a:off x="2975878" y="4791321"/>
              <a:ext cx="564621" cy="830997"/>
            </a:xfrm>
            <a:prstGeom prst="rect">
              <a:avLst/>
            </a:prstGeom>
            <a:noFill/>
          </p:spPr>
          <p:txBody>
            <a:bodyPr wrap="square" rtlCol="0">
              <a:spAutoFit/>
            </a:bodyPr>
            <a:lstStyle/>
            <a:p>
              <a:r>
                <a:rPr lang="ja-JP" altLang="en-US" sz="4800" dirty="0">
                  <a:solidFill>
                    <a:schemeClr val="bg1"/>
                  </a:solidFill>
                  <a:ea typeface="源柔ゴシック Regular" panose="020B0302020203020207" pitchFamily="50" charset="-128"/>
                  <a:cs typeface="源柔ゴシック Regular" panose="020B0302020203020207" pitchFamily="50" charset="-128"/>
                </a:rPr>
                <a:t>♀</a:t>
              </a:r>
            </a:p>
          </p:txBody>
        </p:sp>
      </p:grpSp>
      <p:sp>
        <p:nvSpPr>
          <p:cNvPr id="8" name="テキスト ボックス 7">
            <a:extLst>
              <a:ext uri="{FF2B5EF4-FFF2-40B4-BE49-F238E27FC236}">
                <a16:creationId xmlns:a16="http://schemas.microsoft.com/office/drawing/2014/main" id="{352322A5-9540-883B-EECD-A9419349083C}"/>
              </a:ext>
            </a:extLst>
          </p:cNvPr>
          <p:cNvSpPr txBox="1"/>
          <p:nvPr/>
        </p:nvSpPr>
        <p:spPr>
          <a:xfrm>
            <a:off x="295563" y="351398"/>
            <a:ext cx="8645237" cy="584775"/>
          </a:xfrm>
          <a:prstGeom prst="rect">
            <a:avLst/>
          </a:prstGeom>
          <a:noFill/>
        </p:spPr>
        <p:txBody>
          <a:bodyPr wrap="square" rtlCol="0">
            <a:spAutoFit/>
          </a:bodyPr>
          <a:lstStyle/>
          <a:p>
            <a:r>
              <a:rPr kumimoji="1" lang="ja-JP" altLang="en-US"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オニドコロ </a:t>
            </a:r>
            <a:r>
              <a:rPr kumimoji="1" lang="en-US" altLang="ja-JP" sz="3200" i="1" dirty="0" err="1">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Dioscorea</a:t>
            </a:r>
            <a:r>
              <a:rPr kumimoji="1" lang="en-US" altLang="ja-JP" sz="3200" i="1"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 </a:t>
            </a:r>
            <a:r>
              <a:rPr kumimoji="1" lang="en-US" altLang="ja-JP" sz="3200" i="1" dirty="0" err="1">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tokoro</a:t>
            </a:r>
            <a:endParaRPr kumimoji="1" lang="ja-JP" altLang="en-US" sz="3200" i="1"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sp>
        <p:nvSpPr>
          <p:cNvPr id="9" name="テキスト ボックス 8">
            <a:extLst>
              <a:ext uri="{FF2B5EF4-FFF2-40B4-BE49-F238E27FC236}">
                <a16:creationId xmlns:a16="http://schemas.microsoft.com/office/drawing/2014/main" id="{F2F6F3D0-0458-DAF7-6DB7-6F012A6EF872}"/>
              </a:ext>
            </a:extLst>
          </p:cNvPr>
          <p:cNvSpPr txBox="1"/>
          <p:nvPr/>
        </p:nvSpPr>
        <p:spPr>
          <a:xfrm>
            <a:off x="295563" y="988260"/>
            <a:ext cx="8645237" cy="1107996"/>
          </a:xfrm>
          <a:prstGeom prst="rect">
            <a:avLst/>
          </a:prstGeom>
          <a:noFill/>
        </p:spPr>
        <p:txBody>
          <a:bodyPr wrap="square" rtlCol="0">
            <a:spAutoFit/>
          </a:bodyPr>
          <a:lstStyle/>
          <a:p>
            <a:r>
              <a:rPr kumimoji="1" lang="ja-JP" altLang="en-US" sz="2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・ヤマノイモ科</a:t>
            </a:r>
            <a:r>
              <a:rPr kumimoji="1" lang="ja-JP" altLang="en-US" sz="16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（とろろにするナガイモと同じ科）</a:t>
            </a:r>
            <a:endParaRPr kumimoji="1" lang="en-US" altLang="ja-JP" sz="16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2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a:t>
            </a:r>
            <a:r>
              <a:rPr kumimoji="1" lang="ja-JP" altLang="en-US" sz="2200" dirty="0">
                <a:solidFill>
                  <a:srgbClr val="C00000"/>
                </a:solidFill>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雌雄異株植物</a:t>
            </a:r>
            <a:endParaRPr kumimoji="1" lang="en-US" altLang="ja-JP" sz="2200" dirty="0">
              <a:solidFill>
                <a:srgbClr val="C00000"/>
              </a:solidFill>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2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・北海道～屋久島まで広く分布</a:t>
            </a:r>
          </a:p>
        </p:txBody>
      </p:sp>
      <p:pic>
        <p:nvPicPr>
          <p:cNvPr id="1026" name="Picture 2">
            <a:extLst>
              <a:ext uri="{FF2B5EF4-FFF2-40B4-BE49-F238E27FC236}">
                <a16:creationId xmlns:a16="http://schemas.microsoft.com/office/drawing/2014/main" id="{222C0115-3DF9-03E1-3E64-F1F9E84E38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39462"/>
          <a:stretch/>
        </p:blipFill>
        <p:spPr bwMode="auto">
          <a:xfrm>
            <a:off x="5080000" y="2023398"/>
            <a:ext cx="3945801" cy="4640699"/>
          </a:xfrm>
          <a:prstGeom prst="rect">
            <a:avLst/>
          </a:prstGeom>
          <a:noFill/>
          <a:extLst>
            <a:ext uri="{909E8E84-426E-40DD-AFC4-6F175D3DCCD1}">
              <a14:hiddenFill xmlns:a14="http://schemas.microsoft.com/office/drawing/2010/main">
                <a:solidFill>
                  <a:srgbClr val="FFFFFF"/>
                </a:solidFill>
              </a14:hiddenFill>
            </a:ext>
          </a:extLst>
        </p:spPr>
      </p:pic>
      <p:sp>
        <p:nvSpPr>
          <p:cNvPr id="14" name="正方形/長方形 13">
            <a:extLst>
              <a:ext uri="{FF2B5EF4-FFF2-40B4-BE49-F238E27FC236}">
                <a16:creationId xmlns:a16="http://schemas.microsoft.com/office/drawing/2014/main" id="{0FFCEBD2-A8C8-1F5C-A976-E57843DA15DC}"/>
              </a:ext>
            </a:extLst>
          </p:cNvPr>
          <p:cNvSpPr/>
          <p:nvPr/>
        </p:nvSpPr>
        <p:spPr>
          <a:xfrm>
            <a:off x="8118764" y="5043054"/>
            <a:ext cx="907037" cy="3417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2AA220D-F2E0-85A6-5168-C06A2FFC31FD}"/>
              </a:ext>
            </a:extLst>
          </p:cNvPr>
          <p:cNvSpPr txBox="1"/>
          <p:nvPr/>
        </p:nvSpPr>
        <p:spPr>
          <a:xfrm>
            <a:off x="7833373" y="5043054"/>
            <a:ext cx="1477818" cy="369332"/>
          </a:xfrm>
          <a:prstGeom prst="rect">
            <a:avLst/>
          </a:prstGeom>
          <a:noFill/>
        </p:spPr>
        <p:txBody>
          <a:bodyPr wrap="square" rtlCol="0">
            <a:spAutoFit/>
          </a:bodyPr>
          <a:lstStyle/>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オニドコロ</a:t>
            </a:r>
          </a:p>
        </p:txBody>
      </p:sp>
      <p:pic>
        <p:nvPicPr>
          <p:cNvPr id="29" name="図 28">
            <a:extLst>
              <a:ext uri="{FF2B5EF4-FFF2-40B4-BE49-F238E27FC236}">
                <a16:creationId xmlns:a16="http://schemas.microsoft.com/office/drawing/2014/main" id="{2C7BFEE9-8348-D198-5CD4-F65650B09B2B}"/>
              </a:ext>
            </a:extLst>
          </p:cNvPr>
          <p:cNvPicPr>
            <a:picLocks noChangeAspect="1"/>
          </p:cNvPicPr>
          <p:nvPr/>
        </p:nvPicPr>
        <p:blipFill>
          <a:blip r:embed="rId6"/>
          <a:stretch>
            <a:fillRect/>
          </a:stretch>
        </p:blipFill>
        <p:spPr>
          <a:xfrm rot="252951">
            <a:off x="4260052" y="5869739"/>
            <a:ext cx="880370" cy="794357"/>
          </a:xfrm>
          <a:prstGeom prst="rect">
            <a:avLst/>
          </a:prstGeom>
        </p:spPr>
      </p:pic>
      <p:sp>
        <p:nvSpPr>
          <p:cNvPr id="1024" name="テキスト ボックス 1023">
            <a:extLst>
              <a:ext uri="{FF2B5EF4-FFF2-40B4-BE49-F238E27FC236}">
                <a16:creationId xmlns:a16="http://schemas.microsoft.com/office/drawing/2014/main" id="{21543CB4-8926-B42F-C4CA-9CC1CCB18754}"/>
              </a:ext>
            </a:extLst>
          </p:cNvPr>
          <p:cNvSpPr txBox="1"/>
          <p:nvPr/>
        </p:nvSpPr>
        <p:spPr>
          <a:xfrm>
            <a:off x="514690" y="5362918"/>
            <a:ext cx="4057310" cy="923330"/>
          </a:xfrm>
          <a:prstGeom prst="rect">
            <a:avLst/>
          </a:prstGeom>
          <a:noFill/>
        </p:spPr>
        <p:txBody>
          <a:bodyPr wrap="square">
            <a:spAutoFit/>
          </a:bodyPr>
          <a:lstStyle/>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地域で異なる</a:t>
            </a:r>
            <a:endParaRPr kumimoji="1" lang="en-US" altLang="ja-JP"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日長、気温、昆虫からの選択を受け</a:t>
            </a:r>
            <a:endParaRPr kumimoji="1" lang="en-US" altLang="ja-JP"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地域ごとに違う変異がある？</a:t>
            </a:r>
            <a:endParaRPr lang="ja-JP" altLang="en-US" dirty="0"/>
          </a:p>
        </p:txBody>
      </p:sp>
    </p:spTree>
    <p:extLst>
      <p:ext uri="{BB962C8B-B14F-4D97-AF65-F5344CB8AC3E}">
        <p14:creationId xmlns:p14="http://schemas.microsoft.com/office/powerpoint/2010/main" val="166625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F03B54F-F80B-35B1-08A6-F9BB2D51FC39}"/>
              </a:ext>
            </a:extLst>
          </p:cNvPr>
          <p:cNvPicPr>
            <a:picLocks noChangeAspect="1"/>
          </p:cNvPicPr>
          <p:nvPr/>
        </p:nvPicPr>
        <p:blipFill>
          <a:blip r:embed="rId3"/>
          <a:stretch>
            <a:fillRect/>
          </a:stretch>
        </p:blipFill>
        <p:spPr>
          <a:xfrm>
            <a:off x="3445165" y="1905534"/>
            <a:ext cx="5495635" cy="2499426"/>
          </a:xfrm>
          <a:prstGeom prst="rect">
            <a:avLst/>
          </a:prstGeom>
        </p:spPr>
      </p:pic>
      <p:pic>
        <p:nvPicPr>
          <p:cNvPr id="5" name="図 4">
            <a:extLst>
              <a:ext uri="{FF2B5EF4-FFF2-40B4-BE49-F238E27FC236}">
                <a16:creationId xmlns:a16="http://schemas.microsoft.com/office/drawing/2014/main" id="{F86CF94B-5E15-3B05-FCE4-3044E82190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3367" t="37499" r="23642" b="29349"/>
          <a:stretch/>
        </p:blipFill>
        <p:spPr>
          <a:xfrm rot="5400000">
            <a:off x="445437" y="1905534"/>
            <a:ext cx="2499426" cy="2499426"/>
          </a:xfrm>
          <a:prstGeom prst="rect">
            <a:avLst/>
          </a:prstGeom>
        </p:spPr>
      </p:pic>
      <p:sp>
        <p:nvSpPr>
          <p:cNvPr id="6" name="テキスト ボックス 5">
            <a:extLst>
              <a:ext uri="{FF2B5EF4-FFF2-40B4-BE49-F238E27FC236}">
                <a16:creationId xmlns:a16="http://schemas.microsoft.com/office/drawing/2014/main" id="{8BAE7F6B-035D-9135-559F-1FFE52A1626B}"/>
              </a:ext>
            </a:extLst>
          </p:cNvPr>
          <p:cNvSpPr txBox="1"/>
          <p:nvPr/>
        </p:nvSpPr>
        <p:spPr>
          <a:xfrm>
            <a:off x="369454" y="158278"/>
            <a:ext cx="8645237" cy="1077218"/>
          </a:xfrm>
          <a:prstGeom prst="rect">
            <a:avLst/>
          </a:prstGeom>
          <a:noFill/>
        </p:spPr>
        <p:txBody>
          <a:bodyPr wrap="square" rtlCol="0">
            <a:spAutoFit/>
          </a:bodyPr>
          <a:lstStyle/>
          <a:p>
            <a:r>
              <a:rPr kumimoji="1" lang="ja-JP" altLang="en-US"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性別のある（雌雄異株）オニドコロでは</a:t>
            </a:r>
            <a:endParaRPr kumimoji="1" lang="en-US" altLang="ja-JP"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雌雄が受ける選択圧が異なる</a:t>
            </a:r>
            <a:endParaRPr kumimoji="1" lang="ja-JP" altLang="en-US" sz="3200" i="1"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sp>
        <p:nvSpPr>
          <p:cNvPr id="12" name="正方形/長方形 11">
            <a:extLst>
              <a:ext uri="{FF2B5EF4-FFF2-40B4-BE49-F238E27FC236}">
                <a16:creationId xmlns:a16="http://schemas.microsoft.com/office/drawing/2014/main" id="{EAB01B03-9408-AF67-70DE-20A8F3A560BE}"/>
              </a:ext>
            </a:extLst>
          </p:cNvPr>
          <p:cNvSpPr/>
          <p:nvPr/>
        </p:nvSpPr>
        <p:spPr>
          <a:xfrm>
            <a:off x="445437" y="1346573"/>
            <a:ext cx="2499426" cy="55896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CB8BCC01-ED32-6FEB-772C-3EF8B968CC88}"/>
              </a:ext>
            </a:extLst>
          </p:cNvPr>
          <p:cNvSpPr/>
          <p:nvPr/>
        </p:nvSpPr>
        <p:spPr>
          <a:xfrm>
            <a:off x="3445164" y="1346573"/>
            <a:ext cx="5403271" cy="55896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4AAB34F1-872C-7969-E1BC-B5A6FC2838E7}"/>
              </a:ext>
            </a:extLst>
          </p:cNvPr>
          <p:cNvPicPr>
            <a:picLocks noChangeAspect="1"/>
          </p:cNvPicPr>
          <p:nvPr/>
        </p:nvPicPr>
        <p:blipFill>
          <a:blip r:embed="rId5"/>
          <a:stretch>
            <a:fillRect/>
          </a:stretch>
        </p:blipFill>
        <p:spPr>
          <a:xfrm>
            <a:off x="4487793" y="4933687"/>
            <a:ext cx="1127916" cy="1017717"/>
          </a:xfrm>
          <a:prstGeom prst="rect">
            <a:avLst/>
          </a:prstGeom>
        </p:spPr>
      </p:pic>
      <p:sp>
        <p:nvSpPr>
          <p:cNvPr id="9" name="テキスト ボックス 8">
            <a:extLst>
              <a:ext uri="{FF2B5EF4-FFF2-40B4-BE49-F238E27FC236}">
                <a16:creationId xmlns:a16="http://schemas.microsoft.com/office/drawing/2014/main" id="{50BF299F-B0E2-A6B3-A0E6-33F67CC1F50B}"/>
              </a:ext>
            </a:extLst>
          </p:cNvPr>
          <p:cNvSpPr txBox="1"/>
          <p:nvPr/>
        </p:nvSpPr>
        <p:spPr>
          <a:xfrm>
            <a:off x="3258155" y="6184503"/>
            <a:ext cx="5756536"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オスとメスは受ける選択圧の強さが違う</a:t>
            </a:r>
          </a:p>
        </p:txBody>
      </p:sp>
      <p:sp>
        <p:nvSpPr>
          <p:cNvPr id="10" name="テキスト ボックス 9">
            <a:extLst>
              <a:ext uri="{FF2B5EF4-FFF2-40B4-BE49-F238E27FC236}">
                <a16:creationId xmlns:a16="http://schemas.microsoft.com/office/drawing/2014/main" id="{C3F2E0D9-EA79-D19A-8486-54C3CCF874A7}"/>
              </a:ext>
            </a:extLst>
          </p:cNvPr>
          <p:cNvSpPr txBox="1"/>
          <p:nvPr/>
        </p:nvSpPr>
        <p:spPr>
          <a:xfrm>
            <a:off x="1082746" y="1401989"/>
            <a:ext cx="1355654"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両全性</a:t>
            </a:r>
          </a:p>
        </p:txBody>
      </p:sp>
      <p:sp>
        <p:nvSpPr>
          <p:cNvPr id="11" name="テキスト ボックス 10">
            <a:extLst>
              <a:ext uri="{FF2B5EF4-FFF2-40B4-BE49-F238E27FC236}">
                <a16:creationId xmlns:a16="http://schemas.microsoft.com/office/drawing/2014/main" id="{1F3FCEDD-9506-C126-597A-FFC9C35C40BF}"/>
              </a:ext>
            </a:extLst>
          </p:cNvPr>
          <p:cNvSpPr txBox="1"/>
          <p:nvPr/>
        </p:nvSpPr>
        <p:spPr>
          <a:xfrm>
            <a:off x="5284588" y="1416435"/>
            <a:ext cx="1868272"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雌雄異株</a:t>
            </a:r>
          </a:p>
        </p:txBody>
      </p:sp>
      <p:cxnSp>
        <p:nvCxnSpPr>
          <p:cNvPr id="15" name="直線矢印コネクタ 14">
            <a:extLst>
              <a:ext uri="{FF2B5EF4-FFF2-40B4-BE49-F238E27FC236}">
                <a16:creationId xmlns:a16="http://schemas.microsoft.com/office/drawing/2014/main" id="{948629CD-2A17-355E-D7EB-CC12A09B883C}"/>
              </a:ext>
            </a:extLst>
          </p:cNvPr>
          <p:cNvCxnSpPr>
            <a:cxnSpLocks/>
          </p:cNvCxnSpPr>
          <p:nvPr/>
        </p:nvCxnSpPr>
        <p:spPr>
          <a:xfrm flipV="1">
            <a:off x="4812145" y="4494325"/>
            <a:ext cx="0" cy="417108"/>
          </a:xfrm>
          <a:prstGeom prst="straightConnector1">
            <a:avLst/>
          </a:prstGeom>
          <a:ln w="762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A67FB69-5E42-DF16-0E95-D6E9C483374F}"/>
              </a:ext>
            </a:extLst>
          </p:cNvPr>
          <p:cNvCxnSpPr>
            <a:cxnSpLocks/>
          </p:cNvCxnSpPr>
          <p:nvPr/>
        </p:nvCxnSpPr>
        <p:spPr>
          <a:xfrm flipV="1">
            <a:off x="5345408" y="4545412"/>
            <a:ext cx="1173726" cy="827218"/>
          </a:xfrm>
          <a:prstGeom prst="straightConnector1">
            <a:avLst/>
          </a:prstGeom>
          <a:ln w="28575">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グラフィックス 21" descr="暗くする (中くらいの太陽) 単色塗りつぶし">
            <a:extLst>
              <a:ext uri="{FF2B5EF4-FFF2-40B4-BE49-F238E27FC236}">
                <a16:creationId xmlns:a16="http://schemas.microsoft.com/office/drawing/2014/main" id="{50B68DCF-9C42-BE57-9680-DEA2A37FCC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0053" y="5099724"/>
            <a:ext cx="914400" cy="914400"/>
          </a:xfrm>
          <a:prstGeom prst="rect">
            <a:avLst/>
          </a:prstGeom>
        </p:spPr>
      </p:pic>
      <p:cxnSp>
        <p:nvCxnSpPr>
          <p:cNvPr id="23" name="直線矢印コネクタ 22">
            <a:extLst>
              <a:ext uri="{FF2B5EF4-FFF2-40B4-BE49-F238E27FC236}">
                <a16:creationId xmlns:a16="http://schemas.microsoft.com/office/drawing/2014/main" id="{E9A05FD9-F3A9-F858-7083-93FCC624A0C0}"/>
              </a:ext>
            </a:extLst>
          </p:cNvPr>
          <p:cNvCxnSpPr>
            <a:cxnSpLocks/>
            <a:stCxn id="22" idx="0"/>
          </p:cNvCxnSpPr>
          <p:nvPr/>
        </p:nvCxnSpPr>
        <p:spPr>
          <a:xfrm flipV="1">
            <a:off x="7347253" y="4491915"/>
            <a:ext cx="13084" cy="607809"/>
          </a:xfrm>
          <a:prstGeom prst="straightConnector1">
            <a:avLst/>
          </a:prstGeom>
          <a:ln w="76200">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6DB182B-4E16-9311-0851-9785625D71D5}"/>
              </a:ext>
            </a:extLst>
          </p:cNvPr>
          <p:cNvCxnSpPr>
            <a:cxnSpLocks/>
          </p:cNvCxnSpPr>
          <p:nvPr/>
        </p:nvCxnSpPr>
        <p:spPr>
          <a:xfrm flipH="1" flipV="1">
            <a:off x="5603294" y="4531623"/>
            <a:ext cx="1286759" cy="833128"/>
          </a:xfrm>
          <a:prstGeom prst="straightConnector1">
            <a:avLst/>
          </a:prstGeom>
          <a:ln w="28575">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9" name="図 28">
            <a:extLst>
              <a:ext uri="{FF2B5EF4-FFF2-40B4-BE49-F238E27FC236}">
                <a16:creationId xmlns:a16="http://schemas.microsoft.com/office/drawing/2014/main" id="{C56982AD-3EE5-6F82-9DF3-2FF0C786CD13}"/>
              </a:ext>
            </a:extLst>
          </p:cNvPr>
          <p:cNvPicPr>
            <a:picLocks noChangeAspect="1"/>
          </p:cNvPicPr>
          <p:nvPr/>
        </p:nvPicPr>
        <p:blipFill>
          <a:blip r:embed="rId5"/>
          <a:stretch>
            <a:fillRect/>
          </a:stretch>
        </p:blipFill>
        <p:spPr>
          <a:xfrm>
            <a:off x="639638" y="5266341"/>
            <a:ext cx="1127916" cy="1017717"/>
          </a:xfrm>
          <a:prstGeom prst="rect">
            <a:avLst/>
          </a:prstGeom>
        </p:spPr>
      </p:pic>
      <p:pic>
        <p:nvPicPr>
          <p:cNvPr id="31" name="グラフィックス 30" descr="暗くする (中くらいの太陽) 単色塗りつぶし">
            <a:extLst>
              <a:ext uri="{FF2B5EF4-FFF2-40B4-BE49-F238E27FC236}">
                <a16:creationId xmlns:a16="http://schemas.microsoft.com/office/drawing/2014/main" id="{58A1E14E-BB15-307E-8DB3-6095600BEB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7477" y="5165864"/>
            <a:ext cx="914400" cy="914400"/>
          </a:xfrm>
          <a:prstGeom prst="rect">
            <a:avLst/>
          </a:prstGeom>
        </p:spPr>
      </p:pic>
      <p:cxnSp>
        <p:nvCxnSpPr>
          <p:cNvPr id="32" name="直線矢印コネクタ 31">
            <a:extLst>
              <a:ext uri="{FF2B5EF4-FFF2-40B4-BE49-F238E27FC236}">
                <a16:creationId xmlns:a16="http://schemas.microsoft.com/office/drawing/2014/main" id="{7ADC96FD-627D-A1DF-EE3A-62F7471A25B8}"/>
              </a:ext>
            </a:extLst>
          </p:cNvPr>
          <p:cNvCxnSpPr>
            <a:cxnSpLocks/>
          </p:cNvCxnSpPr>
          <p:nvPr/>
        </p:nvCxnSpPr>
        <p:spPr>
          <a:xfrm flipV="1">
            <a:off x="1230465" y="4545412"/>
            <a:ext cx="0" cy="596550"/>
          </a:xfrm>
          <a:prstGeom prst="straightConnector1">
            <a:avLst/>
          </a:prstGeom>
          <a:ln w="76200">
            <a:solidFill>
              <a:schemeClr val="tx1">
                <a:lumMod val="50000"/>
                <a:lumOff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4811F22D-CB44-566E-9F40-D8025E90F48E}"/>
              </a:ext>
            </a:extLst>
          </p:cNvPr>
          <p:cNvSpPr txBox="1"/>
          <p:nvPr/>
        </p:nvSpPr>
        <p:spPr>
          <a:xfrm>
            <a:off x="3515131" y="1857279"/>
            <a:ext cx="849745" cy="769441"/>
          </a:xfrm>
          <a:prstGeom prst="rect">
            <a:avLst/>
          </a:prstGeom>
          <a:noFill/>
        </p:spPr>
        <p:txBody>
          <a:bodyPr wrap="square" rtlCol="0">
            <a:spAutoFit/>
          </a:bodyPr>
          <a:lstStyle/>
          <a:p>
            <a:r>
              <a:rPr kumimoji="1" lang="en-US" altLang="ja-JP" sz="4400" dirty="0">
                <a:solidFill>
                  <a:schemeClr val="accent1">
                    <a:lumMod val="40000"/>
                    <a:lumOff val="60000"/>
                  </a:schemeClr>
                </a:solidFill>
              </a:rPr>
              <a:t>XY</a:t>
            </a:r>
            <a:endParaRPr kumimoji="1" lang="ja-JP" altLang="en-US" sz="4400" dirty="0">
              <a:solidFill>
                <a:schemeClr val="accent1">
                  <a:lumMod val="40000"/>
                  <a:lumOff val="60000"/>
                </a:schemeClr>
              </a:solidFill>
            </a:endParaRPr>
          </a:p>
        </p:txBody>
      </p:sp>
      <p:sp>
        <p:nvSpPr>
          <p:cNvPr id="35" name="テキスト ボックス 34">
            <a:extLst>
              <a:ext uri="{FF2B5EF4-FFF2-40B4-BE49-F238E27FC236}">
                <a16:creationId xmlns:a16="http://schemas.microsoft.com/office/drawing/2014/main" id="{D022728C-9A2D-C7AD-CB18-E4A2A34D09A3}"/>
              </a:ext>
            </a:extLst>
          </p:cNvPr>
          <p:cNvSpPr txBox="1"/>
          <p:nvPr/>
        </p:nvSpPr>
        <p:spPr>
          <a:xfrm>
            <a:off x="6227965" y="1824907"/>
            <a:ext cx="849745" cy="769441"/>
          </a:xfrm>
          <a:prstGeom prst="rect">
            <a:avLst/>
          </a:prstGeom>
          <a:noFill/>
        </p:spPr>
        <p:txBody>
          <a:bodyPr wrap="square" rtlCol="0">
            <a:spAutoFit/>
          </a:bodyPr>
          <a:lstStyle/>
          <a:p>
            <a:r>
              <a:rPr kumimoji="1" lang="en-US" altLang="ja-JP" sz="4400" dirty="0">
                <a:solidFill>
                  <a:srgbClr val="C00000"/>
                </a:solidFill>
              </a:rPr>
              <a:t>XX</a:t>
            </a:r>
            <a:endParaRPr kumimoji="1" lang="ja-JP" altLang="en-US" sz="4400" dirty="0">
              <a:solidFill>
                <a:srgbClr val="C00000"/>
              </a:solidFill>
            </a:endParaRPr>
          </a:p>
        </p:txBody>
      </p:sp>
      <p:cxnSp>
        <p:nvCxnSpPr>
          <p:cNvPr id="18" name="直線矢印コネクタ 17">
            <a:extLst>
              <a:ext uri="{FF2B5EF4-FFF2-40B4-BE49-F238E27FC236}">
                <a16:creationId xmlns:a16="http://schemas.microsoft.com/office/drawing/2014/main" id="{7526A0D0-2C5D-1CFD-9F6D-79DC5A9B889A}"/>
              </a:ext>
            </a:extLst>
          </p:cNvPr>
          <p:cNvCxnSpPr>
            <a:cxnSpLocks/>
          </p:cNvCxnSpPr>
          <p:nvPr/>
        </p:nvCxnSpPr>
        <p:spPr>
          <a:xfrm flipV="1">
            <a:off x="2240525" y="4536245"/>
            <a:ext cx="13084" cy="607809"/>
          </a:xfrm>
          <a:prstGeom prst="straightConnector1">
            <a:avLst/>
          </a:prstGeom>
          <a:ln w="76200">
            <a:solidFill>
              <a:schemeClr val="accent4"/>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490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EF97DE2-7750-2B9F-A2B9-5353216EFB47}"/>
              </a:ext>
            </a:extLst>
          </p:cNvPr>
          <p:cNvSpPr txBox="1"/>
          <p:nvPr/>
        </p:nvSpPr>
        <p:spPr>
          <a:xfrm>
            <a:off x="249381" y="296823"/>
            <a:ext cx="9292652" cy="584775"/>
          </a:xfrm>
          <a:prstGeom prst="rect">
            <a:avLst/>
          </a:prstGeom>
          <a:noFill/>
        </p:spPr>
        <p:txBody>
          <a:bodyPr wrap="square" rtlCol="0">
            <a:spAutoFit/>
          </a:bodyPr>
          <a:lstStyle/>
          <a:p>
            <a:r>
              <a:rPr kumimoji="1" lang="ja-JP" altLang="en-US"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オニドコロは地域・雌雄で違いがあるか？</a:t>
            </a:r>
            <a:endParaRPr kumimoji="1" lang="en-US" altLang="ja-JP" sz="32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pic>
        <p:nvPicPr>
          <p:cNvPr id="5" name="図 4">
            <a:extLst>
              <a:ext uri="{FF2B5EF4-FFF2-40B4-BE49-F238E27FC236}">
                <a16:creationId xmlns:a16="http://schemas.microsoft.com/office/drawing/2014/main" id="{8E7571F8-8417-BFB6-E000-58682EFA00DE}"/>
              </a:ext>
            </a:extLst>
          </p:cNvPr>
          <p:cNvPicPr>
            <a:picLocks noChangeAspect="1"/>
          </p:cNvPicPr>
          <p:nvPr/>
        </p:nvPicPr>
        <p:blipFill>
          <a:blip r:embed="rId3"/>
          <a:stretch>
            <a:fillRect/>
          </a:stretch>
        </p:blipFill>
        <p:spPr>
          <a:xfrm>
            <a:off x="249381" y="1374041"/>
            <a:ext cx="4823598" cy="5024582"/>
          </a:xfrm>
          <a:prstGeom prst="rect">
            <a:avLst/>
          </a:prstGeom>
        </p:spPr>
      </p:pic>
      <p:sp>
        <p:nvSpPr>
          <p:cNvPr id="6" name="テキスト ボックス 5">
            <a:extLst>
              <a:ext uri="{FF2B5EF4-FFF2-40B4-BE49-F238E27FC236}">
                <a16:creationId xmlns:a16="http://schemas.microsoft.com/office/drawing/2014/main" id="{AFA473A5-23BC-BEBA-80D7-EF12E1D35213}"/>
              </a:ext>
            </a:extLst>
          </p:cNvPr>
          <p:cNvSpPr txBox="1"/>
          <p:nvPr/>
        </p:nvSpPr>
        <p:spPr>
          <a:xfrm>
            <a:off x="2840182" y="1726570"/>
            <a:ext cx="895928"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東北</a:t>
            </a:r>
          </a:p>
        </p:txBody>
      </p:sp>
      <p:sp>
        <p:nvSpPr>
          <p:cNvPr id="7" name="テキスト ボックス 6">
            <a:extLst>
              <a:ext uri="{FF2B5EF4-FFF2-40B4-BE49-F238E27FC236}">
                <a16:creationId xmlns:a16="http://schemas.microsoft.com/office/drawing/2014/main" id="{667AA33D-6C6C-7884-296A-FB803251FD40}"/>
              </a:ext>
            </a:extLst>
          </p:cNvPr>
          <p:cNvSpPr txBox="1"/>
          <p:nvPr/>
        </p:nvSpPr>
        <p:spPr>
          <a:xfrm>
            <a:off x="1756105" y="3172178"/>
            <a:ext cx="895928"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近畿</a:t>
            </a:r>
          </a:p>
        </p:txBody>
      </p:sp>
      <p:sp>
        <p:nvSpPr>
          <p:cNvPr id="8" name="テキスト ボックス 7">
            <a:extLst>
              <a:ext uri="{FF2B5EF4-FFF2-40B4-BE49-F238E27FC236}">
                <a16:creationId xmlns:a16="http://schemas.microsoft.com/office/drawing/2014/main" id="{247D2164-9BF1-A785-28ED-0220B70041E1}"/>
              </a:ext>
            </a:extLst>
          </p:cNvPr>
          <p:cNvSpPr txBox="1"/>
          <p:nvPr/>
        </p:nvSpPr>
        <p:spPr>
          <a:xfrm>
            <a:off x="249381" y="3977673"/>
            <a:ext cx="895928" cy="461665"/>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九州</a:t>
            </a:r>
          </a:p>
        </p:txBody>
      </p:sp>
      <p:sp>
        <p:nvSpPr>
          <p:cNvPr id="11" name="テキスト ボックス 10">
            <a:extLst>
              <a:ext uri="{FF2B5EF4-FFF2-40B4-BE49-F238E27FC236}">
                <a16:creationId xmlns:a16="http://schemas.microsoft.com/office/drawing/2014/main" id="{9973890D-3D1F-1203-870E-A2E08CEA6941}"/>
              </a:ext>
            </a:extLst>
          </p:cNvPr>
          <p:cNvSpPr txBox="1"/>
          <p:nvPr/>
        </p:nvSpPr>
        <p:spPr>
          <a:xfrm>
            <a:off x="5166543" y="1163193"/>
            <a:ext cx="3634509" cy="830997"/>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① 日長の違う南北では</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 　光合成能力も違う？</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sp>
        <p:nvSpPr>
          <p:cNvPr id="12" name="テキスト ボックス 11">
            <a:extLst>
              <a:ext uri="{FF2B5EF4-FFF2-40B4-BE49-F238E27FC236}">
                <a16:creationId xmlns:a16="http://schemas.microsoft.com/office/drawing/2014/main" id="{2FCF2B96-5C51-40AB-7A25-CDAFE4319DFF}"/>
              </a:ext>
            </a:extLst>
          </p:cNvPr>
          <p:cNvSpPr txBox="1"/>
          <p:nvPr/>
        </p:nvSpPr>
        <p:spPr>
          <a:xfrm>
            <a:off x="5166543" y="4533181"/>
            <a:ext cx="3634509" cy="830997"/>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③ 性染色体上の遺伝子は</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　 南北で違う？</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sp>
        <p:nvSpPr>
          <p:cNvPr id="2" name="テキスト ボックス 1">
            <a:extLst>
              <a:ext uri="{FF2B5EF4-FFF2-40B4-BE49-F238E27FC236}">
                <a16:creationId xmlns:a16="http://schemas.microsoft.com/office/drawing/2014/main" id="{443EC504-41A3-04ED-9C17-BEDC4E832956}"/>
              </a:ext>
            </a:extLst>
          </p:cNvPr>
          <p:cNvSpPr txBox="1"/>
          <p:nvPr/>
        </p:nvSpPr>
        <p:spPr>
          <a:xfrm>
            <a:off x="5166543" y="2072680"/>
            <a:ext cx="3634509" cy="830997"/>
          </a:xfrm>
          <a:prstGeom prst="rect">
            <a:avLst/>
          </a:prstGeom>
          <a:noFill/>
        </p:spPr>
        <p:txBody>
          <a:bodyPr wrap="square" rtlCol="0">
            <a:spAutoFit/>
          </a:bodyPr>
          <a:lstStyle/>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② オスメスでも</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a:p>
            <a:r>
              <a:rPr kumimoji="1" lang="ja-JP" altLang="en-US"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 　光合成能力が違う？</a:t>
            </a:r>
            <a:endParaRPr kumimoji="1" lang="en-US" altLang="ja-JP" sz="2400"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endParaRPr>
          </a:p>
        </p:txBody>
      </p:sp>
      <p:pic>
        <p:nvPicPr>
          <p:cNvPr id="3" name="図 2" descr="スポーツゲーム が含まれている画像&#10;&#10;自動的に生成された説明">
            <a:extLst>
              <a:ext uri="{FF2B5EF4-FFF2-40B4-BE49-F238E27FC236}">
                <a16:creationId xmlns:a16="http://schemas.microsoft.com/office/drawing/2014/main" id="{6490DBC8-F21A-FA71-2B6E-F4F762E00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74056">
            <a:off x="5653381" y="2763621"/>
            <a:ext cx="1411357" cy="1411357"/>
          </a:xfrm>
          <a:prstGeom prst="rect">
            <a:avLst/>
          </a:prstGeom>
        </p:spPr>
      </p:pic>
      <p:pic>
        <p:nvPicPr>
          <p:cNvPr id="10" name="図 9">
            <a:extLst>
              <a:ext uri="{FF2B5EF4-FFF2-40B4-BE49-F238E27FC236}">
                <a16:creationId xmlns:a16="http://schemas.microsoft.com/office/drawing/2014/main" id="{E19E2388-814B-0315-7322-F707240F018C}"/>
              </a:ext>
            </a:extLst>
          </p:cNvPr>
          <p:cNvPicPr>
            <a:picLocks noChangeAspect="1"/>
          </p:cNvPicPr>
          <p:nvPr/>
        </p:nvPicPr>
        <p:blipFill>
          <a:blip r:embed="rId5">
            <a:duotone>
              <a:prstClr val="black"/>
              <a:schemeClr val="accent1">
                <a:tint val="45000"/>
                <a:satMod val="400000"/>
              </a:schemeClr>
            </a:duotone>
            <a:extLst>
              <a:ext uri="{BEBA8EAE-BF5A-486C-A8C5-ECC9F3942E4B}">
                <a14:imgProps xmlns:a14="http://schemas.microsoft.com/office/drawing/2010/main">
                  <a14:imgLayer r:embed="rId6">
                    <a14:imgEffect>
                      <a14:artisticPencilSketch/>
                    </a14:imgEffect>
                    <a14:imgEffect>
                      <a14:colorTemperature colorTemp="1500"/>
                    </a14:imgEffect>
                  </a14:imgLayer>
                </a14:imgProps>
              </a:ext>
            </a:extLst>
          </a:blip>
          <a:stretch>
            <a:fillRect/>
          </a:stretch>
        </p:blipFill>
        <p:spPr>
          <a:xfrm rot="1670202">
            <a:off x="6137756" y="5570801"/>
            <a:ext cx="861011" cy="814977"/>
          </a:xfrm>
          <a:prstGeom prst="rect">
            <a:avLst/>
          </a:prstGeom>
        </p:spPr>
      </p:pic>
      <p:sp>
        <p:nvSpPr>
          <p:cNvPr id="14" name="テキスト ボックス 13">
            <a:extLst>
              <a:ext uri="{FF2B5EF4-FFF2-40B4-BE49-F238E27FC236}">
                <a16:creationId xmlns:a16="http://schemas.microsoft.com/office/drawing/2014/main" id="{9FE08FC7-EF07-D084-4663-DE47215A83A6}"/>
              </a:ext>
            </a:extLst>
          </p:cNvPr>
          <p:cNvSpPr txBox="1"/>
          <p:nvPr/>
        </p:nvSpPr>
        <p:spPr>
          <a:xfrm>
            <a:off x="6983797" y="3172753"/>
            <a:ext cx="1910822" cy="646331"/>
          </a:xfrm>
          <a:prstGeom prst="rect">
            <a:avLst/>
          </a:prstGeom>
          <a:noFill/>
        </p:spPr>
        <p:txBody>
          <a:bodyPr wrap="square" rtlCol="0">
            <a:spAutoFit/>
          </a:bodyPr>
          <a:lstStyle/>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葉緑体の遺伝子を比べる</a:t>
            </a:r>
          </a:p>
        </p:txBody>
      </p:sp>
      <p:sp>
        <p:nvSpPr>
          <p:cNvPr id="15" name="テキスト ボックス 14">
            <a:extLst>
              <a:ext uri="{FF2B5EF4-FFF2-40B4-BE49-F238E27FC236}">
                <a16:creationId xmlns:a16="http://schemas.microsoft.com/office/drawing/2014/main" id="{5A143ECE-AF7D-7C9E-FCD4-B9F5CF2C5D24}"/>
              </a:ext>
            </a:extLst>
          </p:cNvPr>
          <p:cNvSpPr txBox="1"/>
          <p:nvPr/>
        </p:nvSpPr>
        <p:spPr>
          <a:xfrm>
            <a:off x="6972586" y="5483872"/>
            <a:ext cx="2160203" cy="646331"/>
          </a:xfrm>
          <a:prstGeom prst="rect">
            <a:avLst/>
          </a:prstGeom>
          <a:noFill/>
        </p:spPr>
        <p:txBody>
          <a:bodyPr wrap="square" rtlCol="0">
            <a:spAutoFit/>
          </a:bodyPr>
          <a:lstStyle/>
          <a:p>
            <a:r>
              <a:rPr kumimoji="1" lang="ja-JP" altLang="en-US" dirty="0">
                <a:latin typeface="源柔ゴシック Regular" panose="020B0302020203020207" pitchFamily="50" charset="-128"/>
                <a:ea typeface="源柔ゴシック Regular" panose="020B0302020203020207" pitchFamily="50" charset="-128"/>
                <a:cs typeface="源柔ゴシック Regular" panose="020B0302020203020207" pitchFamily="50" charset="-128"/>
              </a:rPr>
              <a:t>性染色体の遺伝子を比べる</a:t>
            </a:r>
          </a:p>
        </p:txBody>
      </p:sp>
      <p:sp>
        <p:nvSpPr>
          <p:cNvPr id="18" name="テキスト ボックス 17">
            <a:extLst>
              <a:ext uri="{FF2B5EF4-FFF2-40B4-BE49-F238E27FC236}">
                <a16:creationId xmlns:a16="http://schemas.microsoft.com/office/drawing/2014/main" id="{D44724CE-8F32-E911-7D9B-603CC15A44FF}"/>
              </a:ext>
            </a:extLst>
          </p:cNvPr>
          <p:cNvSpPr txBox="1"/>
          <p:nvPr/>
        </p:nvSpPr>
        <p:spPr>
          <a:xfrm>
            <a:off x="2595419" y="2079213"/>
            <a:ext cx="905853" cy="831355"/>
          </a:xfrm>
          <a:prstGeom prst="rect">
            <a:avLst/>
          </a:prstGeom>
          <a:noFill/>
        </p:spPr>
        <p:txBody>
          <a:bodyPr wrap="square" rtlCol="0">
            <a:spAutoFit/>
          </a:bodyPr>
          <a:lstStyle/>
          <a:p>
            <a:r>
              <a:rPr lang="ja-JP" altLang="en-US" sz="4800" dirty="0">
                <a:solidFill>
                  <a:schemeClr val="accent1">
                    <a:lumMod val="60000"/>
                    <a:lumOff val="40000"/>
                  </a:schemeClr>
                </a:solidFill>
                <a:ea typeface="源柔ゴシック Regular" panose="020B0302020203020207" pitchFamily="50" charset="-128"/>
                <a:cs typeface="源柔ゴシック Regular" panose="020B0302020203020207" pitchFamily="50" charset="-128"/>
              </a:rPr>
              <a:t>♂</a:t>
            </a:r>
          </a:p>
        </p:txBody>
      </p:sp>
      <p:sp>
        <p:nvSpPr>
          <p:cNvPr id="21" name="テキスト ボックス 20">
            <a:extLst>
              <a:ext uri="{FF2B5EF4-FFF2-40B4-BE49-F238E27FC236}">
                <a16:creationId xmlns:a16="http://schemas.microsoft.com/office/drawing/2014/main" id="{A1AFF0A7-50BB-05C0-4BFD-8125ED5C2331}"/>
              </a:ext>
            </a:extLst>
          </p:cNvPr>
          <p:cNvSpPr txBox="1"/>
          <p:nvPr/>
        </p:nvSpPr>
        <p:spPr>
          <a:xfrm>
            <a:off x="3079260" y="2079212"/>
            <a:ext cx="551617" cy="831355"/>
          </a:xfrm>
          <a:prstGeom prst="rect">
            <a:avLst/>
          </a:prstGeom>
          <a:noFill/>
        </p:spPr>
        <p:txBody>
          <a:bodyPr wrap="square" rtlCol="0">
            <a:spAutoFit/>
          </a:bodyPr>
          <a:lstStyle/>
          <a:p>
            <a:r>
              <a:rPr lang="ja-JP" altLang="en-US" sz="4800" dirty="0">
                <a:solidFill>
                  <a:srgbClr val="E6B3E9"/>
                </a:solidFill>
                <a:ea typeface="源柔ゴシック Regular" panose="020B0302020203020207" pitchFamily="50" charset="-128"/>
                <a:cs typeface="源柔ゴシック Regular" panose="020B0302020203020207" pitchFamily="50" charset="-128"/>
              </a:rPr>
              <a:t>♀</a:t>
            </a:r>
          </a:p>
        </p:txBody>
      </p:sp>
      <p:sp>
        <p:nvSpPr>
          <p:cNvPr id="22" name="テキスト ボックス 21">
            <a:extLst>
              <a:ext uri="{FF2B5EF4-FFF2-40B4-BE49-F238E27FC236}">
                <a16:creationId xmlns:a16="http://schemas.microsoft.com/office/drawing/2014/main" id="{F65633CF-11CA-6ACA-F171-9D83215D5FF9}"/>
              </a:ext>
            </a:extLst>
          </p:cNvPr>
          <p:cNvSpPr txBox="1"/>
          <p:nvPr/>
        </p:nvSpPr>
        <p:spPr>
          <a:xfrm>
            <a:off x="1467869" y="3603913"/>
            <a:ext cx="905853" cy="831355"/>
          </a:xfrm>
          <a:prstGeom prst="rect">
            <a:avLst/>
          </a:prstGeom>
          <a:noFill/>
        </p:spPr>
        <p:txBody>
          <a:bodyPr wrap="square" rtlCol="0">
            <a:spAutoFit/>
          </a:bodyPr>
          <a:lstStyle/>
          <a:p>
            <a:r>
              <a:rPr lang="ja-JP" altLang="en-US" sz="4800" dirty="0">
                <a:solidFill>
                  <a:schemeClr val="accent1">
                    <a:lumMod val="60000"/>
                    <a:lumOff val="40000"/>
                  </a:schemeClr>
                </a:solidFill>
                <a:ea typeface="源柔ゴシック Regular" panose="020B0302020203020207" pitchFamily="50" charset="-128"/>
                <a:cs typeface="源柔ゴシック Regular" panose="020B0302020203020207" pitchFamily="50" charset="-128"/>
              </a:rPr>
              <a:t>♂</a:t>
            </a:r>
          </a:p>
        </p:txBody>
      </p:sp>
      <p:sp>
        <p:nvSpPr>
          <p:cNvPr id="23" name="テキスト ボックス 22">
            <a:extLst>
              <a:ext uri="{FF2B5EF4-FFF2-40B4-BE49-F238E27FC236}">
                <a16:creationId xmlns:a16="http://schemas.microsoft.com/office/drawing/2014/main" id="{18DA6D83-00DF-533E-87DA-F07A4573BF69}"/>
              </a:ext>
            </a:extLst>
          </p:cNvPr>
          <p:cNvSpPr txBox="1"/>
          <p:nvPr/>
        </p:nvSpPr>
        <p:spPr>
          <a:xfrm>
            <a:off x="1951710" y="3603912"/>
            <a:ext cx="551617" cy="831355"/>
          </a:xfrm>
          <a:prstGeom prst="rect">
            <a:avLst/>
          </a:prstGeom>
          <a:noFill/>
        </p:spPr>
        <p:txBody>
          <a:bodyPr wrap="square" rtlCol="0">
            <a:spAutoFit/>
          </a:bodyPr>
          <a:lstStyle/>
          <a:p>
            <a:r>
              <a:rPr lang="ja-JP" altLang="en-US" sz="4800" dirty="0">
                <a:solidFill>
                  <a:srgbClr val="E6B3E9"/>
                </a:solidFill>
                <a:ea typeface="源柔ゴシック Regular" panose="020B0302020203020207" pitchFamily="50" charset="-128"/>
                <a:cs typeface="源柔ゴシック Regular" panose="020B0302020203020207" pitchFamily="50" charset="-128"/>
              </a:rPr>
              <a:t>♀</a:t>
            </a:r>
          </a:p>
        </p:txBody>
      </p:sp>
      <p:sp>
        <p:nvSpPr>
          <p:cNvPr id="24" name="テキスト ボックス 23">
            <a:extLst>
              <a:ext uri="{FF2B5EF4-FFF2-40B4-BE49-F238E27FC236}">
                <a16:creationId xmlns:a16="http://schemas.microsoft.com/office/drawing/2014/main" id="{D1D43653-F01C-9F80-FF64-54C6221621E8}"/>
              </a:ext>
            </a:extLst>
          </p:cNvPr>
          <p:cNvSpPr txBox="1"/>
          <p:nvPr/>
        </p:nvSpPr>
        <p:spPr>
          <a:xfrm>
            <a:off x="103188" y="4294195"/>
            <a:ext cx="905853" cy="831355"/>
          </a:xfrm>
          <a:prstGeom prst="rect">
            <a:avLst/>
          </a:prstGeom>
          <a:noFill/>
        </p:spPr>
        <p:txBody>
          <a:bodyPr wrap="square" rtlCol="0">
            <a:spAutoFit/>
          </a:bodyPr>
          <a:lstStyle/>
          <a:p>
            <a:r>
              <a:rPr lang="ja-JP" altLang="en-US" sz="4800" dirty="0">
                <a:solidFill>
                  <a:schemeClr val="accent1">
                    <a:lumMod val="60000"/>
                    <a:lumOff val="40000"/>
                  </a:schemeClr>
                </a:solidFill>
                <a:ea typeface="源柔ゴシック Regular" panose="020B0302020203020207" pitchFamily="50" charset="-128"/>
                <a:cs typeface="源柔ゴシック Regular" panose="020B0302020203020207" pitchFamily="50" charset="-128"/>
              </a:rPr>
              <a:t>♂</a:t>
            </a:r>
          </a:p>
        </p:txBody>
      </p:sp>
      <p:sp>
        <p:nvSpPr>
          <p:cNvPr id="25" name="テキスト ボックス 24">
            <a:extLst>
              <a:ext uri="{FF2B5EF4-FFF2-40B4-BE49-F238E27FC236}">
                <a16:creationId xmlns:a16="http://schemas.microsoft.com/office/drawing/2014/main" id="{5F89AC1C-4F2D-16B4-7F7E-3B4C32759068}"/>
              </a:ext>
            </a:extLst>
          </p:cNvPr>
          <p:cNvSpPr txBox="1"/>
          <p:nvPr/>
        </p:nvSpPr>
        <p:spPr>
          <a:xfrm>
            <a:off x="587029" y="4294194"/>
            <a:ext cx="551617" cy="831355"/>
          </a:xfrm>
          <a:prstGeom prst="rect">
            <a:avLst/>
          </a:prstGeom>
          <a:noFill/>
        </p:spPr>
        <p:txBody>
          <a:bodyPr wrap="square" rtlCol="0">
            <a:spAutoFit/>
          </a:bodyPr>
          <a:lstStyle/>
          <a:p>
            <a:r>
              <a:rPr lang="ja-JP" altLang="en-US" sz="4800" dirty="0">
                <a:solidFill>
                  <a:srgbClr val="E6B3E9"/>
                </a:solidFill>
                <a:ea typeface="源柔ゴシック Regular" panose="020B0302020203020207" pitchFamily="50" charset="-128"/>
                <a:cs typeface="源柔ゴシック Regular" panose="020B0302020203020207" pitchFamily="50" charset="-128"/>
              </a:rPr>
              <a:t>♀</a:t>
            </a:r>
          </a:p>
        </p:txBody>
      </p:sp>
      <p:sp>
        <p:nvSpPr>
          <p:cNvPr id="26" name="楕円 25">
            <a:extLst>
              <a:ext uri="{FF2B5EF4-FFF2-40B4-BE49-F238E27FC236}">
                <a16:creationId xmlns:a16="http://schemas.microsoft.com/office/drawing/2014/main" id="{1634147A-0C74-7E80-2F74-CE382ED496E9}"/>
              </a:ext>
            </a:extLst>
          </p:cNvPr>
          <p:cNvSpPr/>
          <p:nvPr/>
        </p:nvSpPr>
        <p:spPr>
          <a:xfrm>
            <a:off x="4571999" y="2524370"/>
            <a:ext cx="144000" cy="143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BC8322A9-E2D2-9700-FC81-018149463F9B}"/>
              </a:ext>
            </a:extLst>
          </p:cNvPr>
          <p:cNvSpPr/>
          <p:nvPr/>
        </p:nvSpPr>
        <p:spPr>
          <a:xfrm>
            <a:off x="2580033" y="4582832"/>
            <a:ext cx="144000" cy="143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CC8B9200-30E1-FD0C-05C8-522635CE19AD}"/>
              </a:ext>
            </a:extLst>
          </p:cNvPr>
          <p:cNvSpPr/>
          <p:nvPr/>
        </p:nvSpPr>
        <p:spPr>
          <a:xfrm>
            <a:off x="994646" y="5275454"/>
            <a:ext cx="144000" cy="1435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コネクタ 29">
            <a:extLst>
              <a:ext uri="{FF2B5EF4-FFF2-40B4-BE49-F238E27FC236}">
                <a16:creationId xmlns:a16="http://schemas.microsoft.com/office/drawing/2014/main" id="{809B16F2-A776-028E-48A3-6580B7C05994}"/>
              </a:ext>
            </a:extLst>
          </p:cNvPr>
          <p:cNvCxnSpPr>
            <a:cxnSpLocks/>
          </p:cNvCxnSpPr>
          <p:nvPr/>
        </p:nvCxnSpPr>
        <p:spPr>
          <a:xfrm flipH="1" flipV="1">
            <a:off x="3736110" y="2431229"/>
            <a:ext cx="856977" cy="146434"/>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C29FE3A4-228B-50F8-B545-FBEBE6CBC126}"/>
              </a:ext>
            </a:extLst>
          </p:cNvPr>
          <p:cNvCxnSpPr>
            <a:cxnSpLocks/>
          </p:cNvCxnSpPr>
          <p:nvPr/>
        </p:nvCxnSpPr>
        <p:spPr>
          <a:xfrm flipH="1" flipV="1">
            <a:off x="2473938" y="4231735"/>
            <a:ext cx="159457" cy="382874"/>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7075C70F-F9A6-2824-AE44-04EC1C2DD3BD}"/>
              </a:ext>
            </a:extLst>
          </p:cNvPr>
          <p:cNvCxnSpPr>
            <a:cxnSpLocks/>
          </p:cNvCxnSpPr>
          <p:nvPr/>
        </p:nvCxnSpPr>
        <p:spPr>
          <a:xfrm flipH="1" flipV="1">
            <a:off x="896366" y="4921098"/>
            <a:ext cx="159457" cy="3828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852139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302</TotalTime>
  <Words>423</Words>
  <Application>Microsoft Office PowerPoint</Application>
  <PresentationFormat>画面に合わせる (4:3)</PresentationFormat>
  <Paragraphs>44</Paragraphs>
  <Slides>4</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源柔ゴシック Regular</vt:lpstr>
      <vt:lpstr>游ゴシック</vt:lpstr>
      <vt:lpstr>Arial</vt:lpstr>
      <vt:lpstr>Calibri</vt:lpstr>
      <vt:lpstr>Calibri Light</vt:lpstr>
      <vt:lpstr>Segoe UI</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Kudoh Aoi</dc:creator>
  <cp:lastModifiedBy>Kudoh Aoi</cp:lastModifiedBy>
  <cp:revision>27</cp:revision>
  <dcterms:created xsi:type="dcterms:W3CDTF">2023-04-19T05:49:39Z</dcterms:created>
  <dcterms:modified xsi:type="dcterms:W3CDTF">2023-04-19T15:08:37Z</dcterms:modified>
</cp:coreProperties>
</file>