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4D5DEB-F666-4454-9FEC-0CDCB0B4360A}">
  <a:tblStyle styleId="{654D5DEB-F666-4454-9FEC-0CDCB0B436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3918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24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single tomatoe only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9877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40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6f7f81c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16f7f81c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191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42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16f7f81c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16f7f81c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64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6f7f81c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6f7f81c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337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tell which tomatoe is ready to be cropped?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310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6f7f81c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6f7f81c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...you are colour blind? (initial problem)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028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315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6f7f81c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6f7f81c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private persons with colour blindness disabilty with the the possibility of adaptation for commercial use cases.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8778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classification of degree of maturity to determine tomatoes ready to be cropped.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Anomalies for over-ripeness (not to be considered)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667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60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Non-croppable -- storable -- croppable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Theoretically class 4: overripe → cannot be determined by image detection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377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aboutvision.com/conditions/colordeficiency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neuralnetworksanddeeplearning.com/chap1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07100" y="696400"/>
            <a:ext cx="5605700" cy="176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CropTomato</a:t>
            </a:r>
            <a:endParaRPr sz="7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611200" y="3221150"/>
            <a:ext cx="54162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Brunel University London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uli Regular"/>
                <a:ea typeface="Muli Regular"/>
                <a:cs typeface="Muli Regular"/>
                <a:sym typeface="Muli Regular"/>
              </a:rPr>
              <a:t>Embedded Systems Engineering</a:t>
            </a:r>
            <a:endParaRPr dirty="0"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uli Regular"/>
                <a:ea typeface="Muli Regular"/>
                <a:cs typeface="Muli Regular"/>
                <a:sym typeface="Muli Regular"/>
              </a:rPr>
              <a:t>IoT Applications Prototyping         14 March 2020</a:t>
            </a:r>
            <a:endParaRPr dirty="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11785"/>
          <a:stretch/>
        </p:blipFill>
        <p:spPr>
          <a:xfrm>
            <a:off x="3189350" y="2911350"/>
            <a:ext cx="1758374" cy="9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447775" y="348350"/>
            <a:ext cx="6125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Neural </a:t>
            </a:r>
            <a:r>
              <a:rPr lang="en" dirty="0"/>
              <a:t>Networks</a:t>
            </a:r>
            <a:endParaRPr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1209683" y="2202850"/>
            <a:ext cx="2547000" cy="2547000"/>
            <a:chOff x="3203958" y="1258050"/>
            <a:chExt cx="2547000" cy="2547000"/>
          </a:xfrm>
        </p:grpSpPr>
        <p:sp>
          <p:nvSpPr>
            <p:cNvPr id="139" name="Google Shape;139;p23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41" name="Google Shape;141;p23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M</a:t>
              </a:r>
              <a:r>
                <a:rPr lang="en" sz="16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odel Training</a:t>
              </a:r>
              <a:endParaRPr sz="16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42" name="Google Shape;142;p23"/>
          <p:cNvGrpSpPr/>
          <p:nvPr/>
        </p:nvGrpSpPr>
        <p:grpSpPr>
          <a:xfrm>
            <a:off x="40511" y="2202850"/>
            <a:ext cx="2547000" cy="2547000"/>
            <a:chOff x="1293736" y="1258050"/>
            <a:chExt cx="2547000" cy="2547000"/>
          </a:xfrm>
        </p:grpSpPr>
        <p:sp>
          <p:nvSpPr>
            <p:cNvPr id="143" name="Google Shape;143;p23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45" name="Google Shape;145;p23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Dataset Creation </a:t>
              </a:r>
              <a:endParaRPr sz="16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46" name="Google Shape;146;p23"/>
          <p:cNvGrpSpPr/>
          <p:nvPr/>
        </p:nvGrpSpPr>
        <p:grpSpPr>
          <a:xfrm>
            <a:off x="3545252" y="2202850"/>
            <a:ext cx="2547000" cy="2547000"/>
            <a:chOff x="5348427" y="1258050"/>
            <a:chExt cx="2547000" cy="2547000"/>
          </a:xfrm>
        </p:grpSpPr>
        <p:sp>
          <p:nvSpPr>
            <p:cNvPr id="147" name="Google Shape;147;p23"/>
            <p:cNvSpPr/>
            <p:nvPr/>
          </p:nvSpPr>
          <p:spPr>
            <a:xfrm rot="2700000">
              <a:off x="634106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5559842" y="3236368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12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49" name="Google Shape;149;p23"/>
            <p:cNvSpPr txBox="1"/>
            <p:nvPr/>
          </p:nvSpPr>
          <p:spPr>
            <a:xfrm rot="-2700000">
              <a:off x="5613144" y="2196878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Model Integration into Android App</a:t>
              </a:r>
              <a:endParaRPr sz="16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50" name="Google Shape;150;p23"/>
          <p:cNvGrpSpPr/>
          <p:nvPr/>
        </p:nvGrpSpPr>
        <p:grpSpPr>
          <a:xfrm>
            <a:off x="2391752" y="2202850"/>
            <a:ext cx="2547000" cy="2547000"/>
            <a:chOff x="5123977" y="1258050"/>
            <a:chExt cx="2547000" cy="2547000"/>
          </a:xfrm>
        </p:grpSpPr>
        <p:sp>
          <p:nvSpPr>
            <p:cNvPr id="151" name="Google Shape;151;p23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53" name="Google Shape;153;p23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Model Export</a:t>
              </a:r>
              <a:endParaRPr sz="16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4228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Display </a:t>
            </a:r>
            <a:r>
              <a:rPr lang="en" sz="1800" dirty="0" smtClean="0">
                <a:solidFill>
                  <a:srgbClr val="FFFFFF"/>
                </a:solidFill>
              </a:rPr>
              <a:t>tomato </a:t>
            </a:r>
            <a:r>
              <a:rPr lang="en" sz="1800" dirty="0">
                <a:solidFill>
                  <a:srgbClr val="FFFFFF"/>
                </a:solidFill>
              </a:rPr>
              <a:t>ripeness and propose harvest decision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61" name="Google Shape;161;p24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162" name="Google Shape;162;p24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t="-3337" r="-5462"/>
          <a:stretch/>
        </p:blipFill>
        <p:spPr>
          <a:xfrm>
            <a:off x="3571350" y="1016205"/>
            <a:ext cx="2119550" cy="254904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3792150" y="3565250"/>
            <a:ext cx="15597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Ripe (98%)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Ready to crop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69" name="Google Shape;169;p24"/>
          <p:cNvCxnSpPr>
            <a:stCxn id="168" idx="1"/>
            <a:endCxn id="168" idx="3"/>
          </p:cNvCxnSpPr>
          <p:nvPr/>
        </p:nvCxnSpPr>
        <p:spPr>
          <a:xfrm>
            <a:off x="3792150" y="3912350"/>
            <a:ext cx="155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4294967295"/>
          </p:nvPr>
        </p:nvSpPr>
        <p:spPr>
          <a:xfrm>
            <a:off x="447775" y="348350"/>
            <a:ext cx="6125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25" y="1260050"/>
            <a:ext cx="2454551" cy="372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4294967295"/>
          </p:nvPr>
        </p:nvSpPr>
        <p:spPr>
          <a:xfrm>
            <a:off x="685800" y="24645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us at:</a:t>
            </a:r>
            <a:endParaRPr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/>
              <a:t>GitHub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title" idx="4294967295"/>
          </p:nvPr>
        </p:nvSpPr>
        <p:spPr>
          <a:xfrm>
            <a:off x="447775" y="348350"/>
            <a:ext cx="6125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447775" y="1507950"/>
            <a:ext cx="803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sz="1200" u="sng">
                <a:solidFill>
                  <a:schemeClr val="hlink"/>
                </a:solidFill>
                <a:highlight>
                  <a:srgbClr val="F8F8F8"/>
                </a:highlight>
                <a:hlinkClick r:id="rId3"/>
              </a:rPr>
              <a:t>https://www.allaboutvision.com/conditions/colordeficiency.htm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</a:rPr>
              <a:t>Elhariri E., El-Bendary N., Fouad M.M.M., Platoš J., Hassanien A.E., Hussein A.M.M. (2014) Multi-class SVM Based Classification Approach for Tomato Ripeness. In: Abraham A., Krömer P., Snášel V. (eds) Innovations in Bio-inspired Computing and Applications. Advances in Intelligent Systems and Computing, vol 237. Springer, Cham</a:t>
            </a:r>
            <a:endParaRPr sz="1200"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</a:rPr>
              <a:t>[3]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http://neuralnetworksanddeeplearning.com/chap1.html</a:t>
            </a:r>
            <a:endParaRPr sz="1200">
              <a:solidFill>
                <a:srgbClr val="333333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75"/>
            <a:ext cx="74010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Muli"/>
                <a:ea typeface="Muli"/>
                <a:cs typeface="Muli"/>
                <a:sym typeface="Muli"/>
              </a:rPr>
              <a:t>We are Kevin and Vanessa </a:t>
            </a:r>
            <a:endParaRPr sz="3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We want to improve </a:t>
            </a:r>
            <a:r>
              <a:rPr lang="en" sz="2400" dirty="0" smtClean="0"/>
              <a:t>colour-blind </a:t>
            </a:r>
            <a:r>
              <a:rPr lang="en" sz="2400" dirty="0"/>
              <a:t>people’s lives.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550" y="601800"/>
            <a:ext cx="1699975" cy="219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1725" y="601800"/>
            <a:ext cx="2026194" cy="21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ctrTitle" idx="4294967295"/>
          </p:nvPr>
        </p:nvSpPr>
        <p:spPr>
          <a:xfrm>
            <a:off x="844850" y="593675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Question:</a:t>
            </a:r>
            <a:endParaRPr sz="6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50" y="2451050"/>
            <a:ext cx="4247026" cy="23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 idx="4294967295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</a:t>
            </a:r>
            <a:r>
              <a:rPr lang="en" dirty="0" smtClean="0"/>
              <a:t>IF...</a:t>
            </a:r>
            <a:endParaRPr dirty="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675" y="1648000"/>
            <a:ext cx="5228424" cy="29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8428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This is WHY we solve the problem through technology</a:t>
            </a:r>
            <a:endParaRPr sz="360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Description: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Declaration of the degree of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ripeness of tomatoes in real-time.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10200" y="5727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Groups: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4294967295"/>
          </p:nvPr>
        </p:nvSpPr>
        <p:spPr>
          <a:xfrm>
            <a:off x="410200" y="21959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Private persons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Gardeners and farmers with a colour blindness disability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294967295"/>
          </p:nvPr>
        </p:nvSpPr>
        <p:spPr>
          <a:xfrm>
            <a:off x="3201775" y="2195925"/>
            <a:ext cx="26409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Commercial users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Planters employing harvesters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body" idx="4294967295"/>
          </p:nvPr>
        </p:nvSpPr>
        <p:spPr>
          <a:xfrm>
            <a:off x="6439250" y="154717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1">
                <a:latin typeface="Muli"/>
                <a:ea typeface="Muli"/>
                <a:cs typeface="Muli"/>
                <a:sym typeface="Muli"/>
              </a:rPr>
              <a:t>Visual Criteria</a:t>
            </a:r>
            <a:endParaRPr sz="2200" b="1">
              <a:latin typeface="Muli"/>
              <a:ea typeface="Muli"/>
              <a:cs typeface="Muli"/>
              <a:sym typeface="Muli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800">
                <a:latin typeface="Muli"/>
                <a:ea typeface="Muli"/>
                <a:cs typeface="Muli"/>
                <a:sym typeface="Muli"/>
              </a:rPr>
              <a:t>Size</a:t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Colour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</a:pPr>
            <a:r>
              <a:rPr lang="en" sz="1800">
                <a:latin typeface="Muli"/>
                <a:ea typeface="Muli"/>
                <a:cs typeface="Muli"/>
                <a:sym typeface="Muli"/>
              </a:rPr>
              <a:t>Anomalies</a:t>
            </a:r>
            <a:endParaRPr sz="180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57200" y="25432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4294967295"/>
          </p:nvPr>
        </p:nvSpPr>
        <p:spPr>
          <a:xfrm>
            <a:off x="457200" y="1547175"/>
            <a:ext cx="26412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1" dirty="0">
                <a:latin typeface="Muli"/>
                <a:ea typeface="Muli"/>
                <a:cs typeface="Muli"/>
                <a:sym typeface="Muli"/>
              </a:rPr>
              <a:t>General Criteria</a:t>
            </a:r>
            <a:endParaRPr sz="2200" b="1"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Font typeface="Muli"/>
              <a:buChar char="●"/>
            </a:pPr>
            <a:r>
              <a:rPr lang="en" sz="1800" dirty="0">
                <a:latin typeface="Muli"/>
                <a:ea typeface="Muli"/>
                <a:cs typeface="Muli"/>
                <a:sym typeface="Muli"/>
              </a:rPr>
              <a:t>Size &amp; </a:t>
            </a:r>
            <a:r>
              <a:rPr lang="en" sz="1800" dirty="0" smtClean="0">
                <a:latin typeface="Muli"/>
                <a:ea typeface="Muli"/>
                <a:cs typeface="Muli"/>
                <a:sym typeface="Muli"/>
              </a:rPr>
              <a:t>shape</a:t>
            </a:r>
            <a:endParaRPr sz="1800"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Muli"/>
              <a:buChar char="●"/>
            </a:pPr>
            <a:r>
              <a:rPr lang="en" sz="1800" dirty="0">
                <a:latin typeface="Muli"/>
                <a:ea typeface="Muli"/>
                <a:cs typeface="Muli"/>
                <a:sym typeface="Muli"/>
              </a:rPr>
              <a:t>Degree of hardness</a:t>
            </a:r>
            <a:endParaRPr sz="1800"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Muli"/>
              <a:buChar char="●"/>
            </a:pPr>
            <a:r>
              <a:rPr lang="en" sz="1800" dirty="0">
                <a:latin typeface="Muli"/>
                <a:ea typeface="Muli"/>
                <a:cs typeface="Muli"/>
                <a:sym typeface="Muli"/>
              </a:rPr>
              <a:t>Surface </a:t>
            </a:r>
            <a:r>
              <a:rPr lang="en" sz="1800" dirty="0" smtClean="0">
                <a:latin typeface="Muli"/>
                <a:ea typeface="Muli"/>
                <a:cs typeface="Muli"/>
                <a:sym typeface="Muli"/>
              </a:rPr>
              <a:t>structure</a:t>
            </a:r>
            <a:endParaRPr sz="1800"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Muli"/>
              <a:buChar char="●"/>
            </a:pPr>
            <a:r>
              <a:rPr lang="en" sz="1800" dirty="0">
                <a:latin typeface="Muli"/>
                <a:ea typeface="Muli"/>
                <a:cs typeface="Muli"/>
                <a:sym typeface="Muli"/>
              </a:rPr>
              <a:t>Smell</a:t>
            </a:r>
            <a:endParaRPr sz="1800" dirty="0">
              <a:latin typeface="Muli"/>
              <a:ea typeface="Muli"/>
              <a:cs typeface="Muli"/>
              <a:sym typeface="Mul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Muli"/>
              <a:buChar char="●"/>
            </a:pPr>
            <a:r>
              <a:rPr lang="en" sz="1800" dirty="0">
                <a:latin typeface="Muli"/>
                <a:ea typeface="Muli"/>
                <a:cs typeface="Muli"/>
                <a:sym typeface="Muli"/>
              </a:rPr>
              <a:t>Flavour </a:t>
            </a:r>
            <a:endParaRPr sz="1800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l="10802" r="13070" b="6916"/>
          <a:stretch/>
        </p:blipFill>
        <p:spPr>
          <a:xfrm>
            <a:off x="3391375" y="1644913"/>
            <a:ext cx="2641271" cy="215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8686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Degree of ripeness of tomatoes in three stages</a:t>
            </a:r>
            <a:endParaRPr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b="1" dirty="0" smtClean="0">
                <a:latin typeface="Muli"/>
                <a:ea typeface="Muli"/>
                <a:cs typeface="Muli"/>
                <a:sym typeface="Muli"/>
              </a:rPr>
              <a:t>    Green </a:t>
            </a:r>
            <a:r>
              <a:rPr lang="en" b="1" dirty="0">
                <a:latin typeface="Muli"/>
                <a:ea typeface="Muli"/>
                <a:cs typeface="Muli"/>
                <a:sym typeface="Muli"/>
              </a:rPr>
              <a:t>– </a:t>
            </a:r>
            <a:r>
              <a:rPr lang="en" b="1" dirty="0" smtClean="0">
                <a:latin typeface="Muli"/>
                <a:ea typeface="Muli"/>
                <a:cs typeface="Muli"/>
                <a:sym typeface="Muli"/>
              </a:rPr>
              <a:t>Unripe                           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uli"/>
                <a:ea typeface="Muli"/>
                <a:cs typeface="Muli"/>
                <a:sym typeface="Muli"/>
              </a:rPr>
              <a:t> 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2"/>
          </p:nvPr>
        </p:nvSpPr>
        <p:spPr>
          <a:xfrm>
            <a:off x="2920275" y="2082325"/>
            <a:ext cx="3253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uli"/>
                <a:ea typeface="Muli"/>
                <a:cs typeface="Muli"/>
                <a:sym typeface="Muli"/>
              </a:rPr>
              <a:t>  Light </a:t>
            </a:r>
            <a:r>
              <a:rPr lang="en" b="1" dirty="0">
                <a:latin typeface="Muli"/>
                <a:ea typeface="Muli"/>
                <a:cs typeface="Muli"/>
                <a:sym typeface="Muli"/>
              </a:rPr>
              <a:t>Red </a:t>
            </a:r>
            <a:r>
              <a:rPr lang="en" b="1" dirty="0" smtClean="0">
                <a:latin typeface="Muli"/>
                <a:ea typeface="Muli"/>
                <a:cs typeface="Muli"/>
                <a:sym typeface="Muli"/>
              </a:rPr>
              <a:t>– Half-ripe                                     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3"/>
          </p:nvPr>
        </p:nvSpPr>
        <p:spPr>
          <a:xfrm>
            <a:off x="6296022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b="1" dirty="0" smtClean="0">
                <a:latin typeface="Muli"/>
                <a:ea typeface="Muli"/>
                <a:cs typeface="Muli"/>
                <a:sym typeface="Muli"/>
              </a:rPr>
              <a:t>  Red </a:t>
            </a:r>
            <a:r>
              <a:rPr lang="en" b="1" dirty="0">
                <a:latin typeface="Muli"/>
                <a:ea typeface="Muli"/>
                <a:cs typeface="Muli"/>
                <a:sym typeface="Muli"/>
              </a:rPr>
              <a:t>– </a:t>
            </a:r>
            <a:r>
              <a:rPr lang="en" b="1" dirty="0" smtClean="0">
                <a:latin typeface="Muli"/>
                <a:ea typeface="Muli"/>
                <a:cs typeface="Muli"/>
                <a:sym typeface="Muli"/>
              </a:rPr>
              <a:t>Ripe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7200" y="2540550"/>
            <a:ext cx="7495600" cy="20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438400" y="4705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endParaRPr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438400" y="1721106"/>
          <a:ext cx="5367225" cy="2643200"/>
        </p:xfrm>
        <a:graphic>
          <a:graphicData uri="http://schemas.openxmlformats.org/drawingml/2006/table">
            <a:tbl>
              <a:tblPr>
                <a:noFill/>
                <a:tableStyleId>{654D5DEB-F666-4454-9FEC-0CDCB0B4360A}</a:tableStyleId>
              </a:tblPr>
              <a:tblGrid>
                <a:gridCol w="1299025"/>
                <a:gridCol w="1715875"/>
                <a:gridCol w="2352325"/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Class</a:t>
                      </a:r>
                      <a:endParaRPr sz="16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Colour</a:t>
                      </a:r>
                      <a:endParaRPr sz="16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Degree of Maturity</a:t>
                      </a:r>
                      <a:endParaRPr sz="16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Green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Unripe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Light Red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Half-ripe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Red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Ripe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Bildschirmpräsentation (16:9)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Muli</vt:lpstr>
      <vt:lpstr>Muli Regular</vt:lpstr>
      <vt:lpstr>Poppins</vt:lpstr>
      <vt:lpstr>Poppins Light</vt:lpstr>
      <vt:lpstr>Gower template</vt:lpstr>
      <vt:lpstr>CropTomato </vt:lpstr>
      <vt:lpstr>Hello!</vt:lpstr>
      <vt:lpstr>Question:</vt:lpstr>
      <vt:lpstr>What IF...</vt:lpstr>
      <vt:lpstr>This is WHY we solve the problem through technology</vt:lpstr>
      <vt:lpstr>Target Groups:</vt:lpstr>
      <vt:lpstr>Criteria</vt:lpstr>
      <vt:lpstr>Degree of ripeness of tomatoes in three stages</vt:lpstr>
      <vt:lpstr>Classification </vt:lpstr>
      <vt:lpstr>Neural Networks</vt:lpstr>
      <vt:lpstr>Mobile App</vt:lpstr>
      <vt:lpstr>Flowchart</vt:lpstr>
      <vt:lpstr>Thanks!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CropTomato</dc:title>
  <dc:creator>Kevin Linsmeier</dc:creator>
  <cp:lastModifiedBy>Kevin Linsmeier</cp:lastModifiedBy>
  <cp:revision>7</cp:revision>
  <dcterms:modified xsi:type="dcterms:W3CDTF">2020-04-20T10:08:31Z</dcterms:modified>
</cp:coreProperties>
</file>