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type="screen16x9" cy="6858000" cx="12192000"/>
  <p:notesSz cx="7772400" cy="100584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1"/>
        <a:sym typeface="Arial" pitchFamily="0" charset="0"/>
      </a:defRPr>
    </a:lvl1pPr>
    <a:lvl2pPr algn="l" eaLnBrk="0" fontAlgn="base" hangingPunct="0" indent="-285750" latinLnBrk="0" marL="74295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1"/>
        <a:sym typeface="Arial" pitchFamily="0" charset="0"/>
      </a:defRPr>
    </a:lvl2pPr>
    <a:lvl3pPr algn="l" eaLnBrk="0" fontAlgn="base" hangingPunct="0" indent="-228600" latinLnBrk="0" marL="11430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1"/>
        <a:sym typeface="Arial" pitchFamily="0" charset="0"/>
      </a:defRPr>
    </a:lvl3pPr>
    <a:lvl4pPr algn="l" eaLnBrk="0" fontAlgn="base" hangingPunct="0" indent="-228600" latinLnBrk="0" marL="1600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1"/>
        <a:sym typeface="Arial" pitchFamily="0" charset="0"/>
      </a:defRPr>
    </a:lvl4pPr>
    <a:lvl5pPr algn="l" eaLnBrk="0" fontAlgn="base" hangingPunct="0" indent="-228600" latinLnBrk="0" marL="2057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1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4972" autoAdjust="0"/>
    <p:restoredTop sz="93627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752" y="-72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7" name="Rectangle 1"/>
          <p:cNvSpPr/>
          <p:nvPr>
            <p:ph type="sldImg" sz="full" idx="0"/>
          </p:nvPr>
        </p:nvSpPr>
        <p:spPr>
          <a:xfrm rot="0">
            <a:off x="533400" y="763587"/>
            <a:ext cx="6702425" cy="37703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/>
        </p:txBody>
      </p:sp>
      <p:sp>
        <p:nvSpPr>
          <p:cNvPr id="1048748" name="Rectangle 2"/>
          <p:cNvSpPr/>
          <p:nvPr>
            <p:ph type="body" sz="full" idx="0"/>
          </p:nvPr>
        </p:nvSpPr>
        <p:spPr>
          <a:xfrm rot="0">
            <a:off x="777875" y="4776787"/>
            <a:ext cx="6216650" cy="4524375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lvl="0"/>
            <a:endParaRPr altLang="en-US" lang="en-US"/>
          </a:p>
        </p:txBody>
      </p:sp>
      <p:sp>
        <p:nvSpPr>
          <p:cNvPr id="1048749" name="Rectangle 3"/>
          <p:cNvSpPr/>
          <p:nvPr>
            <p:ph type="hdr" sz="full" idx="0"/>
          </p:nvPr>
        </p:nvSpPr>
        <p:spPr>
          <a:xfrm rot="0">
            <a:off x="0" y="0"/>
            <a:ext cx="3371850" cy="50165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50" name="Rectangle 4"/>
          <p:cNvSpPr/>
          <p:nvPr>
            <p:ph type="dt" sz="full" idx="0"/>
          </p:nvPr>
        </p:nvSpPr>
        <p:spPr>
          <a:xfrm rot="0">
            <a:off x="4398962" y="0"/>
            <a:ext cx="3371850" cy="50165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51" name="Rectangle 5"/>
          <p:cNvSpPr/>
          <p:nvPr>
            <p:ph type="ftr" sz="full" idx="0"/>
          </p:nvPr>
        </p:nvSpPr>
        <p:spPr>
          <a:xfrm rot="0">
            <a:off x="0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52" name="Rectangle 6"/>
          <p:cNvSpPr/>
          <p:nvPr>
            <p:ph type="sldNum" sz="full" idx="0"/>
          </p:nvPr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1pPr>
    <a:lvl2pPr algn="l" eaLnBrk="0" fontAlgn="base" hangingPunct="0" indent="-285750" latinLnBrk="0" marL="74295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2pPr>
    <a:lvl3pPr algn="l" eaLnBrk="0" fontAlgn="base" hangingPunct="0" indent="-228600" latinLnBrk="0" marL="11430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3pPr>
    <a:lvl4pPr algn="l" eaLnBrk="0" fontAlgn="base" hangingPunct="0" indent="-228600" latinLnBrk="0" marL="16002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4pPr>
    <a:lvl5pPr algn="l" eaLnBrk="0" fontAlgn="base" hangingPunct="0" indent="-228600" latinLnBrk="0" marL="20574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590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591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0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51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52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55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56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04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05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09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10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14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15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19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20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24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25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34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35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40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41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47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48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0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0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2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10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8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6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63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00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85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6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99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3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8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59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87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3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14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72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77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0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81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67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27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29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0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32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3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8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3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5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06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41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5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46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0" compatLnSpc="1" lIns="0" numCol="1" rIns="0" tIns="6908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1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1"/>
          <p:cNvSpPr/>
          <p:nvPr>
            <p:ph type="title" sz="full" idx="0"/>
          </p:nvPr>
        </p:nvSpPr>
        <p:spPr>
          <a:xfrm rot="0">
            <a:off x="914400" y="2130425"/>
            <a:ext cx="10361612" cy="14684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8" name="Text Box 3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  <p:sp>
        <p:nvSpPr>
          <p:cNvPr id="1048580" name="Rectangle 5"/>
          <p:cNvSpPr/>
          <p:nvPr>
            <p:ph type="body" sz="full" idx="1"/>
          </p:nvPr>
        </p:nvSpPr>
        <p:spPr>
          <a:xfrm rot="0">
            <a:off x="609600" y="1604962"/>
            <a:ext cx="10971212" cy="3975100"/>
          </a:xfrm>
          <a:prstGeom prst="rect"/>
          <a:noFill/>
          <a:ln>
            <a:noFill/>
          </a:ln>
        </p:spPr>
        <p:txBody>
          <a:bodyPr anchor="t" bIns="0" lIns="0" rIns="0" tIns="69088" vert="horz"/>
          <a:p>
            <a:pPr lvl="0"/>
            <a:r>
              <a:rPr altLang="en-US" lang="en-GB"/>
              <a:t>Click to edit the outline text format</a:t>
            </a:r>
          </a:p>
          <a:p>
            <a:pPr lvl="1"/>
            <a:r>
              <a:rPr altLang="en-US" lang="en-GB"/>
              <a:t>Second Outline Level</a:t>
            </a:r>
          </a:p>
          <a:p>
            <a:pPr lvl="2"/>
            <a:r>
              <a:rPr altLang="en-US" lang="en-GB"/>
              <a:t>Third Outline Level</a:t>
            </a:r>
          </a:p>
          <a:p>
            <a:pPr lvl="3"/>
            <a:r>
              <a:rPr altLang="en-US" lang="en-GB"/>
              <a:t>Fourth Outline Level</a:t>
            </a:r>
          </a:p>
          <a:p>
            <a:pPr lvl="4"/>
            <a:r>
              <a:rPr altLang="en-US" lang="en-GB"/>
              <a:t>Fifth Outline Level</a:t>
            </a:r>
          </a:p>
          <a:p>
            <a:pPr lvl="4"/>
            <a:r>
              <a:rPr altLang="en-US" lang="en-GB"/>
              <a:t>Sixth Outline Level</a:t>
            </a:r>
          </a:p>
          <a:p>
            <a:pPr lvl="4"/>
            <a:r>
              <a:rPr altLang="en-US" lang="en-GB"/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>
            <p:ph type="title" sz="full" idx="0"/>
          </p:nvPr>
        </p:nvSpPr>
        <p:spPr>
          <a:xfrm rot="0">
            <a:off x="609600" y="274637"/>
            <a:ext cx="10971212" cy="1141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93" name="Rectangle 2"/>
          <p:cNvSpPr/>
          <p:nvPr>
            <p:ph type="body" sz="full" idx="1"/>
          </p:nvPr>
        </p:nvSpPr>
        <p:spPr>
          <a:xfrm rot="0">
            <a:off x="609600" y="1600200"/>
            <a:ext cx="10971212" cy="45243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94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5" name="Text Box 4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596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Rectangle 1"/>
          <p:cNvSpPr/>
          <p:nvPr>
            <p:ph type="subTitle" sz="full" idx="4294967295"/>
          </p:nvPr>
        </p:nvSpPr>
        <p:spPr>
          <a:xfrm rot="0">
            <a:off x="187325" y="5286407"/>
            <a:ext cx="5353050" cy="1057275"/>
          </a:xfrm>
          <a:prstGeom prst="rect"/>
          <a:solidFill>
            <a:srgbClr val="FFFFFF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rgbClr val="000000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0" charset="0"/>
              </a:rPr>
              <a:t>PRESENTED BY:</a:t>
            </a:r>
          </a:p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0" charset="0"/>
              </a:rPr>
              <a:t>Name of the Student: R.Crosini Infanteena</a:t>
            </a:r>
          </a:p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0" charset="0"/>
              </a:rPr>
              <a:t>Reg No:2303811710422021</a:t>
            </a:r>
          </a:p>
        </p:txBody>
      </p:sp>
      <p:sp>
        <p:nvSpPr>
          <p:cNvPr id="1048585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87325" y="73025"/>
            <a:ext cx="1066800" cy="1057275"/>
          </a:xfrm>
          <a:prstGeom prst="rect"/>
          <a:noFill/>
          <a:ln>
            <a:noFill/>
          </a:ln>
        </p:spPr>
      </p:pic>
      <p:sp>
        <p:nvSpPr>
          <p:cNvPr id="1048586" name="Rectangle 4"/>
          <p:cNvSpPr/>
          <p:nvPr/>
        </p:nvSpPr>
        <p:spPr>
          <a:xfrm rot="0">
            <a:off x="1382712" y="236537"/>
            <a:ext cx="9424988" cy="952500"/>
          </a:xfrm>
          <a:prstGeom prst="rect"/>
          <a:noFill/>
          <a:ln>
            <a:noFill/>
          </a:ln>
        </p:spPr>
        <p:txBody>
          <a:bodyPr anchor="t" bIns="45000" lIns="90000" rIns="90000" tIns="450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800" lang="en-US">
                <a:solidFill>
                  <a:srgbClr val="FF0066"/>
                </a:solidFill>
                <a:ea typeface="Arial" pitchFamily="0" charset="0"/>
              </a:rPr>
              <a:t>K.RAMAKRISHNAN COLLEGE OF TECHNOLOGY</a:t>
            </a: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800" lang="en-US">
                <a:solidFill>
                  <a:srgbClr val="FF0066"/>
                </a:solidFill>
                <a:ea typeface="Arial" pitchFamily="0" charset="0"/>
              </a:rPr>
              <a:t>(AUTONOMOUS), TRICHY.</a:t>
            </a:r>
          </a:p>
        </p:txBody>
      </p:sp>
      <p:pic>
        <p:nvPicPr>
          <p:cNvPr id="209715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866438" y="160337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587" name="Rectangle 1"/>
          <p:cNvSpPr txBox="1"/>
          <p:nvPr/>
        </p:nvSpPr>
        <p:spPr>
          <a:xfrm rot="0">
            <a:off x="8631439" y="5131131"/>
            <a:ext cx="3059112" cy="1430006"/>
          </a:xfrm>
          <a:prstGeom prst="rect"/>
          <a:solidFill>
            <a:srgbClr val="FFFFFF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32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just" eaLnBrk="1" hangingPunct="1" indent="0" lvl="0" mar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0" charset="0"/>
              </a:rPr>
              <a:t>SUPERVISOR</a:t>
            </a:r>
          </a:p>
          <a:p>
            <a:pPr algn="just" eaLnBrk="1" hangingPunct="1" indent="0" lvl="0" mar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0" charset="0"/>
              </a:rPr>
              <a:t>Mr. M. Saravanan, M.E.,</a:t>
            </a:r>
          </a:p>
          <a:p>
            <a:pPr algn="just" eaLnBrk="1" hangingPunct="1" indent="0" lvl="0" mar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 Narrow" pitchFamily="34" charset="0"/>
                <a:ea typeface="Arial" pitchFamily="0" charset="0"/>
              </a:rPr>
              <a:t>AP/CSE.</a:t>
            </a:r>
          </a:p>
        </p:txBody>
      </p:sp>
      <p:sp>
        <p:nvSpPr>
          <p:cNvPr id="1048588" name="TextBox 3"/>
          <p:cNvSpPr txBox="1"/>
          <p:nvPr/>
        </p:nvSpPr>
        <p:spPr>
          <a:xfrm rot="0">
            <a:off x="3048000" y="2979737"/>
            <a:ext cx="6096000" cy="7080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ctr" eaLnBrk="1" hangingPunct="1" lvl="0">
              <a:buFont typeface="Times New Roman" pitchFamily="18" charset="0"/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4000" lang="en-US">
                <a:latin typeface="Arial Narrow" pitchFamily="34" charset="0"/>
                <a:ea typeface="Arial" pitchFamily="0" charset="0"/>
              </a:rPr>
              <a:t>TIC-TAC-TOE GAME</a:t>
            </a:r>
          </a:p>
        </p:txBody>
      </p:sp>
    </p:spTree>
  </p:cSld>
  <p:clrMapOvr>
    <a:masterClrMapping/>
  </p:clrMapOvr>
  <p:transition spd="slow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/>
              <a:t>MERITS</a:t>
            </a:r>
          </a:p>
        </p:txBody>
      </p:sp>
      <p:pic>
        <p:nvPicPr>
          <p:cNvPr id="2097170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71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45" name="Rectangle 6"/>
          <p:cNvSpPr/>
          <p:nvPr/>
        </p:nvSpPr>
        <p:spPr>
          <a:xfrm rot="0">
            <a:off x="1235075" y="1052830"/>
            <a:ext cx="10117138" cy="4752339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lvl="0"/>
            <a:endParaRPr altLang="en-US" b="1" sz="900" lang="en-GB"/>
          </a:p>
          <a:p>
            <a:pPr algn="just" lvl="0">
              <a:lnSpc>
                <a:spcPct val="150000"/>
              </a:lnSpc>
              <a:buFontTx/>
              <a:buAutoNum type="arabicPeriod" startAt="1"/>
            </a:pPr>
            <a:r>
              <a:rPr altLang="en-US" b="1" sz="2400" lang="en-GB">
                <a:latin typeface="Times New Roman" pitchFamily="18" charset="0"/>
                <a:ea typeface="Times New Roman" pitchFamily="18" charset="0"/>
              </a:rPr>
              <a:t>Educational: </a:t>
            </a: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Teaches basic programming concepts like arrays, loops, and conditional logic. </a:t>
            </a:r>
          </a:p>
          <a:p>
            <a:pPr algn="just" lvl="0">
              <a:lnSpc>
                <a:spcPct val="150000"/>
              </a:lnSpc>
              <a:buFontTx/>
              <a:buAutoNum type="arabicPeriod" startAt="2"/>
            </a:pPr>
            <a:r>
              <a:rPr altLang="en-US" b="1" sz="2400" lang="en-GB">
                <a:latin typeface="Times New Roman" pitchFamily="18" charset="0"/>
                <a:ea typeface="Times New Roman" pitchFamily="18" charset="0"/>
              </a:rPr>
              <a:t>Interactive</a:t>
            </a: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: Provides an engaging and fun game for two players. </a:t>
            </a:r>
          </a:p>
          <a:p>
            <a:pPr algn="just" lvl="0">
              <a:lnSpc>
                <a:spcPct val="150000"/>
              </a:lnSpc>
              <a:buFontTx/>
              <a:buAutoNum type="arabicPeriod" startAt="3"/>
            </a:pPr>
            <a:r>
              <a:rPr altLang="en-US" b="1" sz="2400" lang="en-GB">
                <a:latin typeface="Times New Roman" pitchFamily="18" charset="0"/>
                <a:ea typeface="Times New Roman" pitchFamily="18" charset="0"/>
              </a:rPr>
              <a:t>Error Handling</a:t>
            </a: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: Ensures smooth gameplay by validating user inputs. </a:t>
            </a:r>
          </a:p>
          <a:p>
            <a:pPr algn="just" lvl="0">
              <a:lnSpc>
                <a:spcPct val="150000"/>
              </a:lnSpc>
              <a:buFontTx/>
              <a:buAutoNum type="arabicPeriod" startAt="4"/>
            </a:pPr>
            <a:r>
              <a:rPr altLang="en-US" b="1" sz="2400" lang="en-GB">
                <a:latin typeface="Times New Roman" pitchFamily="18" charset="0"/>
                <a:ea typeface="Times New Roman" pitchFamily="18" charset="0"/>
              </a:rPr>
              <a:t>Modular Design</a:t>
            </a: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: Improves code readability and allows easy enhancements. </a:t>
            </a:r>
          </a:p>
          <a:p>
            <a:pPr algn="just" lvl="0">
              <a:lnSpc>
                <a:spcPct val="150000"/>
              </a:lnSpc>
              <a:buFontTx/>
              <a:buAutoNum type="arabicPeriod" startAt="5"/>
            </a:pPr>
            <a:r>
              <a:rPr altLang="en-US" b="1" sz="2400" lang="en-GB">
                <a:latin typeface="Times New Roman" pitchFamily="18" charset="0"/>
                <a:ea typeface="Times New Roman" pitchFamily="18" charset="0"/>
              </a:rPr>
              <a:t>Skill Development</a:t>
            </a: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: Encourages problem-solving and logical thinking through game design. </a:t>
            </a:r>
          </a:p>
          <a:p>
            <a:pPr lvl="0"/>
            <a:endParaRPr altLang="en-US" lang="en-GB"/>
          </a:p>
        </p:txBody>
      </p:sp>
    </p:spTree>
  </p:cSld>
  <p:clrMapOvr>
    <a:masterClrMapping/>
  </p:clrMapOvr>
  <p:transition spd="slow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/>
              <a:t>RESULTS AND DISCUSSION</a:t>
            </a:r>
          </a:p>
        </p:txBody>
      </p:sp>
      <p:pic>
        <p:nvPicPr>
          <p:cNvPr id="209717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7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pic>
        <p:nvPicPr>
          <p:cNvPr id="2097174" name="Picture 1" descr="WhatsApp Image 2024-11-26 at 11.28.28_cf8c9512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4559" r="0" b="5200"/>
          <a:stretch>
            <a:fillRect/>
          </a:stretch>
        </p:blipFill>
        <p:spPr>
          <a:xfrm rot="0">
            <a:off x="2782887" y="1997075"/>
            <a:ext cx="7427912" cy="344805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Rectangle 1"/>
          <p:cNvSpPr/>
          <p:nvPr>
            <p:ph type="title" sz="full" idx="4294967295"/>
          </p:nvPr>
        </p:nvSpPr>
        <p:spPr>
          <a:xfrm rot="0">
            <a:off x="1774825" y="2492375"/>
            <a:ext cx="8229600" cy="760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4800" lang="en-US"/>
              <a:t>QUERIES ?</a:t>
            </a:r>
          </a:p>
        </p:txBody>
      </p:sp>
    </p:spTree>
  </p:cSld>
  <p:clrMapOvr>
    <a:masterClrMapping/>
  </p:clrMapOvr>
  <p:transition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000" lang="en-US">
                <a:latin typeface="Arial" pitchFamily="0" charset="0"/>
                <a:ea typeface="Arial" pitchFamily="0" charset="0"/>
              </a:rPr>
              <a:t>PRESENTATION OVERVIEW</a:t>
            </a:r>
          </a:p>
        </p:txBody>
      </p:sp>
      <p:sp>
        <p:nvSpPr>
          <p:cNvPr id="1048602" name="Text Box 2"/>
          <p:cNvSpPr txBox="1"/>
          <p:nvPr/>
        </p:nvSpPr>
        <p:spPr>
          <a:xfrm rot="0">
            <a:off x="623887" y="1412875"/>
            <a:ext cx="11187112" cy="50403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32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latin typeface="Arial" pitchFamily="0" charset="0"/>
                <a:ea typeface="Arial" pitchFamily="0" charset="0"/>
              </a:rPr>
              <a:t>Objective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latin typeface="Arial" pitchFamily="0" charset="0"/>
                <a:ea typeface="Arial" pitchFamily="0" charset="0"/>
              </a:rPr>
              <a:t>Project Introduction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latin typeface="Arial" pitchFamily="0" charset="0"/>
                <a:ea typeface="Arial" pitchFamily="0" charset="0"/>
              </a:rPr>
              <a:t>Problem Statement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latin typeface="Arial" pitchFamily="0" charset="0"/>
                <a:ea typeface="Arial" pitchFamily="0" charset="0"/>
              </a:rPr>
              <a:t>Methodologies (Programming concepts relevant to problem statement)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" pitchFamily="0" charset="0"/>
              </a:rPr>
              <a:t>Architecture of the proposed system 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latin typeface="Arial" pitchFamily="0" charset="0"/>
                <a:ea typeface="Arial" pitchFamily="0" charset="0"/>
              </a:rPr>
              <a:t>List of Modules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" pitchFamily="0" charset="0"/>
              </a:rPr>
              <a:t>Merits 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" pitchFamily="0" charset="0"/>
              </a:rPr>
              <a:t>Results and Discussion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ct val="0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2400" lang="en-US">
                <a:solidFill>
                  <a:schemeClr val="dk1"/>
                </a:solidFill>
                <a:latin typeface="Arial" pitchFamily="0" charset="0"/>
              </a:rPr>
              <a:t>Queries</a:t>
            </a:r>
          </a:p>
        </p:txBody>
      </p:sp>
      <p:pic>
        <p:nvPicPr>
          <p:cNvPr id="209715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5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0" charset="0"/>
              </a:rPr>
              <a:t>OBJECTIVE</a:t>
            </a:r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07" name="Rectangle 7"/>
          <p:cNvSpPr/>
          <p:nvPr/>
        </p:nvSpPr>
        <p:spPr>
          <a:xfrm rot="0">
            <a:off x="1235075" y="1249680"/>
            <a:ext cx="9372600" cy="4358640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just" indent="-342900" lvl="0" marL="342900">
              <a:lnSpc>
                <a:spcPct val="150000"/>
              </a:lnSpc>
              <a:buFont typeface="Wingdings" pitchFamily="2" charset="2"/>
              <a:buChar char="Ø"/>
            </a:pP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The objective of this Tic-Tac-Toe game implementation in Java is to create a simple, interactive, console-based game for two players. It demonstrates key programming concepts like handling user input, using arrays for the game board, and implementing win/draw conditions.</a:t>
            </a:r>
          </a:p>
          <a:p>
            <a:pPr algn="just" indent="-342900" lvl="0" marL="342900">
              <a:lnSpc>
                <a:spcPct val="150000"/>
              </a:lnSpc>
              <a:buFont typeface="Wingdings" pitchFamily="2" charset="2"/>
              <a:buChar char="Ø"/>
            </a:pP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The project focuses on modular design for readability and error handling for smooth gameplay. Additionally, it promotes problem-solving skills through logical game flow and structured methods.</a:t>
            </a:r>
          </a:p>
        </p:txBody>
      </p:sp>
    </p:spTree>
  </p:cSld>
  <p:clrMapOvr>
    <a:masterClrMapping/>
  </p:clrMapOvr>
  <p:transition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0" charset="0"/>
              </a:rPr>
              <a:t>PROJECT INTRODUCTION</a:t>
            </a:r>
          </a:p>
        </p:txBody>
      </p:sp>
      <p:pic>
        <p:nvPicPr>
          <p:cNvPr id="209715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9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12" name="Rectangle 6"/>
          <p:cNvSpPr/>
          <p:nvPr/>
        </p:nvSpPr>
        <p:spPr>
          <a:xfrm rot="0">
            <a:off x="990600" y="2208987"/>
            <a:ext cx="10210800" cy="3825242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just" lvl="0">
              <a:lnSpc>
                <a:spcPct val="150000"/>
              </a:lnSpc>
            </a:pP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Tic-Tac-Toe is a classic two-player game that serves as a great introduction to programming concepts. This Java implementation provides a simple, console-based version where players take turns to compete in marking their symbols on a 3x3 grid. The project emphasizes handling user input, validating moves, and checking win/draw conditions through logical algorithms. With a modular design approach, the game logic is structured into methods for better readability and maintainability. </a:t>
            </a:r>
          </a:p>
        </p:txBody>
      </p:sp>
    </p:spTree>
  </p:cSld>
  <p:clrMapOvr>
    <a:masterClrMapping/>
  </p:clrMapOvr>
  <p:transition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0" charset="0"/>
              </a:rPr>
              <a:t>PROBLEM STATEMENT</a:t>
            </a:r>
          </a:p>
        </p:txBody>
      </p:sp>
      <p:pic>
        <p:nvPicPr>
          <p:cNvPr id="2097160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1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17" name="Rectangle 7"/>
          <p:cNvSpPr/>
          <p:nvPr/>
        </p:nvSpPr>
        <p:spPr>
          <a:xfrm rot="0">
            <a:off x="773112" y="904398"/>
            <a:ext cx="10645775" cy="5247641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lvl="0"/>
            <a:endParaRPr altLang="en-US" sz="2400" lang="en-GB">
              <a:latin typeface="Times New Roman" pitchFamily="18" charset="0"/>
              <a:ea typeface="Times New Roman" pitchFamily="18" charset="0"/>
            </a:endParaRPr>
          </a:p>
          <a:p>
            <a:pPr algn="just" lvl="0">
              <a:lnSpc>
                <a:spcPct val="150000"/>
              </a:lnSpc>
              <a:buFont typeface="Wingdings" pitchFamily="2" charset="2"/>
              <a:buChar char="Ø"/>
            </a:pP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Design and implement a console-based Tic-Tac-Toe game in Java that allows two players to compete in a turn-based manner. The game should use a 3x3 grid to represent the board and provide functionality to handle user input, validate moves, and determine the outcome (win, lose, or draw). </a:t>
            </a:r>
          </a:p>
          <a:p>
            <a:pPr algn="just" lvl="0">
              <a:lnSpc>
                <a:spcPct val="150000"/>
              </a:lnSpc>
              <a:buFont typeface="Wingdings" pitchFamily="2" charset="2"/>
              <a:buChar char="Ø"/>
            </a:pPr>
            <a:r>
              <a:rPr altLang="en-US" sz="2400" lang="en-GB">
                <a:latin typeface="Times New Roman" pitchFamily="18" charset="0"/>
                <a:ea typeface="Times New Roman" pitchFamily="18" charset="0"/>
              </a:rPr>
              <a:t>The program must ensure smooth gameplay by preventing invalid moves and offering clear instructions and feedback to the players. The goal is to create a simple yet robust system that demonstrates key programming concepts, such as modular design, conditional logic, and error handling, while promoting problem-solving skills in game development.</a:t>
            </a:r>
          </a:p>
        </p:txBody>
      </p:sp>
    </p:spTree>
  </p:cSld>
  <p:clrMapOvr>
    <a:masterClrMapping/>
  </p:clrMapOvr>
  <p:transition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Rectangle 1"/>
          <p:cNvSpPr/>
          <p:nvPr>
            <p:ph type="title" sz="full" idx="4294967295"/>
          </p:nvPr>
        </p:nvSpPr>
        <p:spPr>
          <a:xfrm rot="0">
            <a:off x="1981200" y="190500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0" charset="0"/>
              </a:rPr>
              <a:t>METHODOLOGIES</a:t>
            </a:r>
          </a:p>
        </p:txBody>
      </p:sp>
      <p:pic>
        <p:nvPicPr>
          <p:cNvPr id="209716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22" name="Rectangle 1"/>
          <p:cNvSpPr/>
          <p:nvPr/>
        </p:nvSpPr>
        <p:spPr>
          <a:xfrm rot="0">
            <a:off x="701674" y="1408704"/>
            <a:ext cx="10656888" cy="5069842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lvl="0">
              <a:buFontTx/>
              <a:buChar char="•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Planning:</a:t>
            </a:r>
            <a:br>
              <a:rPr altLang="en-US" lang="en-US"/>
            </a:br>
            <a:r>
              <a:rPr altLang="en-US" lang="en-US"/>
              <a:t>	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Define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objectives (2-player game, win/draw detection) and identify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 	constraints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(e.g., simple CLI, 3x3 board).</a:t>
            </a:r>
          </a:p>
          <a:p>
            <a:pPr lvl="0">
              <a:buFontTx/>
              <a:buChar char="•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Initialization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: </a:t>
            </a:r>
          </a:p>
          <a:p>
            <a:pPr indent="400050" lvl="1"/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 Setup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board (initializeBoard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()).</a:t>
            </a:r>
          </a:p>
          <a:p>
            <a:pPr lvl="0">
              <a:buFontTx/>
              <a:buChar char="•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Gameplay Loop: </a:t>
            </a:r>
          </a:p>
          <a:p>
            <a:pPr indent="400050" lvl="1"/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  Alternate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turns, validate moves, check game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status.</a:t>
            </a:r>
          </a:p>
          <a:p>
            <a:pPr lvl="0">
              <a:buFontTx/>
              <a:buChar char="•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Game Over Handling</a:t>
            </a:r>
            <a:r>
              <a:rPr altLang="en-US" lang="en-US"/>
              <a:t>: </a:t>
            </a:r>
          </a:p>
          <a:p>
            <a:pPr indent="400050" lvl="1"/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     Display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results, handle replay</a:t>
            </a:r>
            <a:r>
              <a:rPr altLang="en-US" lang="en-US"/>
              <a:t>.</a:t>
            </a:r>
          </a:p>
          <a:p>
            <a:pPr lvl="0">
              <a:buFontTx/>
              <a:buChar char="•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Test-Driven Development</a:t>
            </a:r>
            <a:r>
              <a:rPr altLang="en-US" lang="en-US"/>
              <a:t>:</a:t>
            </a:r>
            <a:br>
              <a:rPr altLang="en-US" lang="en-US"/>
            </a:br>
            <a:r>
              <a:rPr altLang="en-US" lang="en-US"/>
              <a:t>	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Test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key methods like checkWin(), isBoardFull(), and playerMove()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    		individually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before integration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lvl="0">
              <a:buFontTx/>
              <a:buChar char="•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Error Handling</a:t>
            </a:r>
            <a:r>
              <a:rPr altLang="en-US" sz="2400" lang="en-US"/>
              <a:t>:</a:t>
            </a:r>
            <a:br>
              <a:rPr altLang="en-US" sz="2400" lang="en-US"/>
            </a:br>
            <a:r>
              <a:rPr altLang="en-US" sz="2400" lang="en-US"/>
              <a:t>	Handle invalid inputs (e.g., non-integers, out-of-bounds moves).</a:t>
            </a:r>
          </a:p>
        </p:txBody>
      </p:sp>
    </p:spTree>
  </p:cSld>
  <p:clrMapOvr>
    <a:masterClrMapping/>
  </p:clrMapOvr>
  <p:transition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Rectangle 1"/>
          <p:cNvSpPr/>
          <p:nvPr>
            <p:ph type="title" sz="full" idx="4294967295"/>
          </p:nvPr>
        </p:nvSpPr>
        <p:spPr>
          <a:xfrm rot="0">
            <a:off x="2230124" y="461962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/>
              <a:t>ARCHITECTURE OF THE PROPOSED SYSTEM </a:t>
            </a:r>
          </a:p>
        </p:txBody>
      </p:sp>
      <p:pic>
        <p:nvPicPr>
          <p:cNvPr id="209716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5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grpSp>
        <p:nvGrpSpPr>
          <p:cNvPr id="61" name=""/>
          <p:cNvGrpSpPr/>
          <p:nvPr/>
        </p:nvGrpSpPr>
        <p:grpSpPr>
          <a:xfrm rot="0">
            <a:off x="1235075" y="1844675"/>
            <a:ext cx="10117138" cy="3792537"/>
            <a:chOff x="600" y="1776"/>
            <a:chExt cx="13317" cy="4903"/>
          </a:xfrm>
        </p:grpSpPr>
        <p:sp>
          <p:nvSpPr>
            <p:cNvPr id="1048627" name="Rectangle: Rounded Corners 2"/>
            <p:cNvSpPr/>
            <p:nvPr/>
          </p:nvSpPr>
          <p:spPr>
            <a:xfrm rot="0">
              <a:off x="600" y="1776"/>
              <a:ext cx="3442" cy="1761"/>
            </a:xfrm>
            <a:prstGeom prst="roundRect"/>
            <a:solidFill>
              <a:schemeClr val="lt1"/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400" lang="en-US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START GAME</a:t>
              </a:r>
            </a:p>
          </p:txBody>
        </p:sp>
        <p:sp>
          <p:nvSpPr>
            <p:cNvPr id="1048628" name="Rectangle: Rounded Corners 3"/>
            <p:cNvSpPr/>
            <p:nvPr/>
          </p:nvSpPr>
          <p:spPr>
            <a:xfrm rot="0">
              <a:off x="5605" y="1794"/>
              <a:ext cx="3442" cy="1759"/>
            </a:xfrm>
            <a:prstGeom prst="roundRect"/>
            <a:solidFill>
              <a:schemeClr val="lt1"/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400" lang="en-US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DISPLAY BOARD</a:t>
              </a:r>
            </a:p>
          </p:txBody>
        </p:sp>
        <p:sp>
          <p:nvSpPr>
            <p:cNvPr id="1048629" name="Rectangle: Rounded Corners 4"/>
            <p:cNvSpPr/>
            <p:nvPr/>
          </p:nvSpPr>
          <p:spPr>
            <a:xfrm rot="0">
              <a:off x="10446" y="1776"/>
              <a:ext cx="3442" cy="1761"/>
            </a:xfrm>
            <a:prstGeom prst="roundRect"/>
            <a:solidFill>
              <a:schemeClr val="lt1"/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400" lang="en-US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PLAYER MAKES MOVES</a:t>
              </a:r>
            </a:p>
          </p:txBody>
        </p:sp>
        <p:sp>
          <p:nvSpPr>
            <p:cNvPr id="1048630" name="Rectangle: Rounded Corners 5"/>
            <p:cNvSpPr/>
            <p:nvPr/>
          </p:nvSpPr>
          <p:spPr>
            <a:xfrm rot="0">
              <a:off x="600" y="4918"/>
              <a:ext cx="3442" cy="1761"/>
            </a:xfrm>
            <a:prstGeom prst="roundRect"/>
            <a:solidFill>
              <a:schemeClr val="lt1"/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400" lang="en-US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EXIT/PLAY AGAIN</a:t>
              </a:r>
            </a:p>
          </p:txBody>
        </p:sp>
        <p:sp>
          <p:nvSpPr>
            <p:cNvPr id="1048631" name="Rectangle: Rounded Corners 6"/>
            <p:cNvSpPr/>
            <p:nvPr/>
          </p:nvSpPr>
          <p:spPr>
            <a:xfrm rot="0">
              <a:off x="5651" y="4918"/>
              <a:ext cx="3439" cy="1761"/>
            </a:xfrm>
            <a:prstGeom prst="roundRect"/>
            <a:solidFill>
              <a:schemeClr val="lt1"/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400" lang="en-US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CHECK WIN/DRAW</a:t>
              </a:r>
            </a:p>
          </p:txBody>
        </p:sp>
        <p:sp>
          <p:nvSpPr>
            <p:cNvPr id="1048632" name="Rectangle: Rounded Corners 7"/>
            <p:cNvSpPr/>
            <p:nvPr/>
          </p:nvSpPr>
          <p:spPr>
            <a:xfrm rot="0">
              <a:off x="10475" y="4918"/>
              <a:ext cx="3442" cy="1761"/>
            </a:xfrm>
            <a:prstGeom prst="roundRect"/>
            <a:solidFill>
              <a:schemeClr val="lt1"/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WenQuanYi Micro Hei" pitchFamily="0" charset="1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400" lang="en-US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VALIDATE MOVE</a:t>
              </a:r>
            </a:p>
          </p:txBody>
        </p:sp>
        <p:cxnSp>
          <p:nvCxnSpPr>
            <p:cNvPr id="3145728" name="Straight Arrow Connector 8"/>
            <p:cNvCxnSpPr>
              <a:cxnSpLocks/>
            </p:cNvCxnSpPr>
            <p:nvPr/>
          </p:nvCxnSpPr>
          <p:spPr>
            <a:xfrm rot="0" flipV="1">
              <a:off x="4041" y="2656"/>
              <a:ext cx="1625" cy="18"/>
            </a:xfrm>
            <a:prstGeom prst="straightConnector1"/>
            <a:noFill/>
            <a:ln w="63500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lg" len="lg"/>
            </a:ln>
          </p:spPr>
        </p:cxnSp>
        <p:cxnSp>
          <p:nvCxnSpPr>
            <p:cNvPr id="3145729" name="Straight Arrow Connector 9"/>
            <p:cNvCxnSpPr>
              <a:cxnSpLocks/>
            </p:cNvCxnSpPr>
            <p:nvPr/>
          </p:nvCxnSpPr>
          <p:spPr>
            <a:xfrm rot="0" flipV="1">
              <a:off x="9097" y="2674"/>
              <a:ext cx="1378" cy="8"/>
            </a:xfrm>
            <a:prstGeom prst="straightConnector1"/>
            <a:noFill/>
            <a:ln w="63500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lg" len="lg"/>
            </a:ln>
          </p:spPr>
        </p:cxnSp>
        <p:cxnSp>
          <p:nvCxnSpPr>
            <p:cNvPr id="3145730" name="Straight Arrow Connector 10"/>
            <p:cNvCxnSpPr>
              <a:cxnSpLocks/>
            </p:cNvCxnSpPr>
            <p:nvPr/>
          </p:nvCxnSpPr>
          <p:spPr>
            <a:xfrm rot="0">
              <a:off x="12483" y="3536"/>
              <a:ext cx="1" cy="1397"/>
            </a:xfrm>
            <a:prstGeom prst="straightConnector1"/>
            <a:noFill/>
            <a:ln w="63500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lg" len="lg"/>
            </a:ln>
          </p:spPr>
        </p:cxnSp>
        <p:cxnSp>
          <p:nvCxnSpPr>
            <p:cNvPr id="3145731" name="Straight Arrow Connector 11"/>
            <p:cNvCxnSpPr>
              <a:cxnSpLocks/>
            </p:cNvCxnSpPr>
            <p:nvPr/>
          </p:nvCxnSpPr>
          <p:spPr>
            <a:xfrm rot="0" flipH="1" flipV="1">
              <a:off x="9097" y="5870"/>
              <a:ext cx="1434" cy="7"/>
            </a:xfrm>
            <a:prstGeom prst="straightConnector1"/>
            <a:noFill/>
            <a:ln w="63500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lg" len="lg"/>
            </a:ln>
          </p:spPr>
        </p:cxnSp>
        <p:cxnSp>
          <p:nvCxnSpPr>
            <p:cNvPr id="3145732" name="Straight Arrow Connector 12"/>
            <p:cNvCxnSpPr>
              <a:cxnSpLocks/>
            </p:cNvCxnSpPr>
            <p:nvPr/>
          </p:nvCxnSpPr>
          <p:spPr>
            <a:xfrm rot="0" flipH="1" flipV="1">
              <a:off x="4041" y="5870"/>
              <a:ext cx="1617" cy="7"/>
            </a:xfrm>
            <a:prstGeom prst="straightConnector1"/>
            <a:noFill/>
            <a:ln w="63500" cap="flat" cmpd="sng">
              <a:solidFill>
                <a:srgbClr val="000000">
                  <a:alpha val="100000"/>
                </a:srgbClr>
              </a:solidFill>
              <a:prstDash val="solid"/>
              <a:round/>
              <a:tailEnd type="triangle" w="lg" len="lg"/>
            </a:ln>
          </p:spPr>
        </p:cxnSp>
      </p:grpSp>
    </p:spTree>
  </p:cSld>
  <p:clrMapOvr>
    <a:masterClrMapping/>
  </p:clrMapOvr>
  <p:transition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Rectangle 1"/>
          <p:cNvSpPr/>
          <p:nvPr>
            <p:ph type="title" sz="full" idx="4294967295"/>
          </p:nvPr>
        </p:nvSpPr>
        <p:spPr>
          <a:xfrm rot="0">
            <a:off x="2011362" y="257175"/>
            <a:ext cx="8229600" cy="758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3200" lang="en-US">
                <a:ea typeface="Arial" pitchFamily="0" charset="0"/>
              </a:rPr>
              <a:t>LIST OF MODULES</a:t>
            </a:r>
          </a:p>
        </p:txBody>
      </p:sp>
      <p:sp>
        <p:nvSpPr>
          <p:cNvPr id="1048637" name="Text Box 2"/>
          <p:cNvSpPr txBox="1"/>
          <p:nvPr/>
        </p:nvSpPr>
        <p:spPr>
          <a:xfrm rot="0">
            <a:off x="0" y="939800"/>
            <a:ext cx="12187238" cy="5637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32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0" charset="0"/>
              </a:defRPr>
            </a:lvl5pPr>
          </a:lstStyle>
          <a:p>
            <a:pPr algn="ctr" eaLnBrk="1" hangingPunct="1" indent="0" lvl="0" marL="0">
              <a:lnSpc>
                <a:spcPct val="150000"/>
              </a:lnSpc>
              <a:spcBef>
                <a:spcPct val="0"/>
              </a:spcBef>
              <a:buFontTx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000" lang="en-US">
                <a:latin typeface="Arial" pitchFamily="0" charset="0"/>
                <a:ea typeface="Arial" pitchFamily="0" charset="0"/>
              </a:rPr>
              <a:t>MODULE DESCRIPTON</a:t>
            </a:r>
          </a:p>
        </p:txBody>
      </p:sp>
      <p:pic>
        <p:nvPicPr>
          <p:cNvPr id="2097166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7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38" name="Rectangle 1"/>
          <p:cNvSpPr/>
          <p:nvPr/>
        </p:nvSpPr>
        <p:spPr>
          <a:xfrm rot="0">
            <a:off x="1055687" y="1741010"/>
            <a:ext cx="9901238" cy="4980941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indent="-285750" lvl="0" marL="285750">
              <a:buFont typeface="Wingdings" pitchFamily="2" charset="2"/>
              <a:buChar char="Ø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Game Board Module</a:t>
            </a:r>
            <a:r>
              <a:rPr altLang="en-US" lang="en-US"/>
              <a:t>:</a:t>
            </a:r>
          </a:p>
          <a:p>
            <a:pPr indent="-285750" lvl="0" marL="285750"/>
            <a:r>
              <a:rPr altLang="en-US" b="1" lang="en-US"/>
              <a:t>   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Purpose: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Manages the 3x3 grid representation of the game board</a:t>
            </a:r>
            <a:r>
              <a:rPr altLang="en-US" lang="en-US"/>
              <a:t>.</a:t>
            </a:r>
          </a:p>
          <a:p>
            <a:pPr indent="-285750" lvl="0" marL="285750"/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   Functions</a:t>
            </a:r>
            <a:r>
              <a:rPr altLang="en-US" b="1" sz="2000" lang="en-US">
                <a:latin typeface="Times New Roman" pitchFamily="18" charset="0"/>
                <a:ea typeface="Times New Roman" pitchFamily="18" charset="0"/>
              </a:rPr>
              <a:t>: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Initialize an empty board.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Display the board after each turn.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Update the board with players' moves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indent="-274320" lvl="1" marL="457200"/>
            <a:endParaRPr altLang="en-US" sz="2400" lang="en-US">
              <a:latin typeface="Times New Roman" pitchFamily="18" charset="0"/>
              <a:ea typeface="Times New Roman" pitchFamily="18" charset="0"/>
            </a:endParaRPr>
          </a:p>
          <a:p>
            <a:pPr indent="-285750" lvl="0" marL="285750">
              <a:buFont typeface="Wingdings" pitchFamily="2" charset="2"/>
              <a:buChar char="Ø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Input Handling Module:</a:t>
            </a:r>
          </a:p>
          <a:p>
            <a:pPr indent="-285750" lvl="0" marL="285750"/>
            <a:r>
              <a:rPr altLang="en-US" b="1" sz="2000" lang="en-US">
                <a:latin typeface="Times New Roman" pitchFamily="18" charset="0"/>
                <a:ea typeface="Times New Roman" pitchFamily="18" charset="0"/>
              </a:rPr>
              <a:t>   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Purpose: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Captures and validates user input for gameplay</a:t>
            </a:r>
            <a:r>
              <a:rPr altLang="en-US" lang="en-US"/>
              <a:t>.</a:t>
            </a:r>
          </a:p>
          <a:p>
            <a:pPr indent="-285750" lvl="0" marL="285750"/>
            <a:r>
              <a:rPr altLang="en-US" b="1" sz="2000" lang="en-US">
                <a:latin typeface="Times New Roman" pitchFamily="18" charset="0"/>
                <a:ea typeface="Times New Roman" pitchFamily="18" charset="0"/>
              </a:rPr>
              <a:t>   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Functions: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Accept and validate player moves.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Ensure moves are within bounds and not repeated.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Prompt for re-entry in case of invalid input.</a:t>
            </a:r>
          </a:p>
          <a:p>
            <a:pPr indent="-285750" lvl="0" marL="285750"/>
            <a:endParaRPr altLang="en-US" lang="en-US"/>
          </a:p>
        </p:txBody>
      </p:sp>
    </p:spTree>
  </p:cSld>
  <p:clrMapOvr>
    <a:masterClrMapping/>
  </p:clrMapOvr>
  <p:transition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Date Placeholder 3"/>
          <p:cNvSpPr txBox="1"/>
          <p:nvPr/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pic>
        <p:nvPicPr>
          <p:cNvPr id="209716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8275" y="57150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9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033125" y="117475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43" name="Rectangle 1"/>
          <p:cNvSpPr/>
          <p:nvPr/>
        </p:nvSpPr>
        <p:spPr>
          <a:xfrm rot="0">
            <a:off x="1487487" y="1040924"/>
            <a:ext cx="9361488" cy="5336539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1"/>
                <a:sym typeface="Arial" pitchFamily="0" charset="0"/>
              </a:defRPr>
            </a:lvl5pPr>
          </a:lstStyle>
          <a:p>
            <a:pPr indent="-285750" lvl="0" marL="285750">
              <a:buFont typeface="Wingdings" pitchFamily="2" charset="2"/>
              <a:buChar char="Ø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Game Logic Module:</a:t>
            </a:r>
          </a:p>
          <a:p>
            <a:pPr indent="-274320" lvl="1" marL="457200">
              <a:buFontTx/>
              <a:buChar char="•"/>
            </a:pPr>
            <a:r>
              <a:rPr altLang="en-US" b="1" lang="en-US">
                <a:ea typeface="Times New Roman" pitchFamily="18" charset="0"/>
              </a:rPr>
              <a:t>   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Purpose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: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Implements the rules and conditions of the game.</a:t>
            </a:r>
          </a:p>
          <a:p>
            <a:pPr indent="-285750" lvl="0" marL="285750"/>
            <a:r>
              <a:rPr altLang="en-US" b="1" lang="en-US">
                <a:ea typeface="Times New Roman" pitchFamily="18" charset="0"/>
              </a:rPr>
              <a:t>   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Functions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: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Check for a win by verifying rows, columns, and diagonals.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Check for a draw when no moves are left and no winner exists.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Toggle between players after each turn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indent="-274320" lvl="1" marL="457200"/>
            <a:endParaRPr altLang="en-US" sz="2400" lang="en-US">
              <a:latin typeface="Times New Roman" pitchFamily="18" charset="0"/>
              <a:ea typeface="Times New Roman" pitchFamily="18" charset="0"/>
            </a:endParaRPr>
          </a:p>
          <a:p>
            <a:pPr indent="-285750" lvl="0" marL="285750">
              <a:buFont typeface="Wingdings" pitchFamily="2" charset="2"/>
              <a:buChar char="Ø"/>
            </a:pP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Control Flow Module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:</a:t>
            </a:r>
          </a:p>
          <a:p>
            <a:pPr indent="-285750" lvl="0" marL="285750"/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  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Purpose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: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Manages the overall flow of the game</a:t>
            </a:r>
            <a:r>
              <a:rPr altLang="en-US" lang="en-US"/>
              <a:t>.</a:t>
            </a:r>
          </a:p>
          <a:p>
            <a:pPr indent="-285750" lvl="0" marL="285750"/>
            <a:r>
              <a:rPr altLang="en-US" sz="2400" lang="en-US">
                <a:ea typeface="Times New Roman" pitchFamily="18" charset="0"/>
              </a:rPr>
              <a:t>  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Functions</a:t>
            </a:r>
            <a:r>
              <a:rPr altLang="en-US" b="1" sz="2400" lang="en-US">
                <a:latin typeface="Times New Roman" pitchFamily="18" charset="0"/>
                <a:ea typeface="Times New Roman" pitchFamily="18" charset="0"/>
              </a:rPr>
              <a:t>: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Initialize and start the game.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Call relevant modules in sequence.</a:t>
            </a:r>
          </a:p>
          <a:p>
            <a:pPr indent="-274320" lvl="1" marL="457200">
              <a:buFontTx/>
              <a:buChar char="•"/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End the game with appropriate messages for win/draw conditions.</a:t>
            </a:r>
          </a:p>
          <a:p>
            <a:pPr indent="-285750" lvl="0" marL="285750"/>
            <a:endParaRPr altLang="en-US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Prithika Arumugam</dc:creator>
  <cp:lastModifiedBy>Carol Infant</cp:lastModifiedBy>
  <dcterms:created xsi:type="dcterms:W3CDTF">2018-05-02T15:54:28Z</dcterms:created>
  <dcterms:modified xsi:type="dcterms:W3CDTF">2024-12-01T11:13:36Z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str>16.0000</vt:lp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str>On-screen Show (4:3)</vt:lp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ICV">
    <vt:lpwstr>027d53c6e3fe4ac2a727a84743ebae7c</vt:lpwstr>
  </property>
</Properties>
</file>