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4700"/>
  </p:normalViewPr>
  <p:slideViewPr>
    <p:cSldViewPr snapToGrid="0" snapToObjects="1">
      <p:cViewPr>
        <p:scale>
          <a:sx n="70" d="100"/>
          <a:sy n="70" d="100"/>
        </p:scale>
        <p:origin x="23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3902-A64B-1A40-A546-F9F7823B7714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0761-D737-4C4A-B0A4-0929C78DE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27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0761-D737-4C4A-B0A4-0929C78DE8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E261-A6AB-9C44-830E-17DCD36E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0055-4DAD-194F-A804-6379DBB9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E1A6-59C6-9141-9CAD-8E1D966B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D505-C06B-DA40-8038-2375B418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9062-9891-3F4C-8008-BE378B8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F55-DB44-FE4B-8BD3-2B8CF9A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12E9F-9C96-E54C-B2C7-8F902770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B174-2BC8-3848-87CC-66748FDC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B31A-092A-4441-9B0B-DE4638E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3670-18E4-9F4C-ABBE-B4CE84DD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3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36BD-16B9-4646-87ED-B4B71D8C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03484-5E4D-3C42-9750-4A1DB328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3697-17CD-6149-B959-D193BA9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A93B-A51C-8040-9537-04020DD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BED4-19F7-474B-B041-140571C0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F9F3-93E3-A44C-B258-FF3F08DA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5D1B-CFB5-8644-8615-2F975CA1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3A41-76DC-CE41-94A6-F48B945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8F00-186A-B447-9F4E-496E4DC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45F4-0B89-B24E-BB94-527D7495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9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6F28-0C63-C24E-885F-72EFDA26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8D8CE-84F3-B945-9552-F6AE790D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D61-6F0A-AA47-B941-86029558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3D2C-3144-D643-A3A7-24B81D2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AC2-EC53-634D-A427-4C8A1AB8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8AE-87CB-774E-9E98-E094D695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2FD5-1115-C04D-923D-97AE2494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7CDD-CB0A-B247-AEB3-B0BB8C21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C0B-AA6B-9E4D-BB56-23C8117F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F14-2B60-DF42-84C6-FFFA25D5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9B43-2D49-444C-B05C-0EA4F35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9EBD-551E-3F40-85B7-5B2365B5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0DDD-24CE-5B45-9583-276459C4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F9244-89BB-BF42-A682-003E3C44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A09D4-3444-184A-B14C-69723FD99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F1DA9-8309-6248-861A-683BC51E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1C551-BD06-B142-A72A-451BDA4F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9EB15-1C22-DF4C-8C7D-37030EB7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19652-0C10-264A-A5C9-38C53A45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5025-810A-2240-8059-76E5882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3178-C4B4-7541-8C57-2AD83F32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73947-9C5A-0D4B-9920-3C46E6FD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A6E6-6BAA-884E-AE09-6278CDD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423E-9477-8142-8E8D-5B29CC5B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07CA7-8B00-1D42-B99B-9021D4E3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ED6F9-C472-D746-8CCD-F15D49E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9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35A-B7A8-F947-B915-1FE338A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F259-7942-5B42-9FC8-3C5878EE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E3F7-EE43-9649-AD7D-A6EA225C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6E25-B9C0-4E44-9A0C-B09D4E0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27AD-2DBD-A04A-9363-D2852C4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F129-E3E8-0C42-A642-FBEF3DE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415B-3D07-D749-9DAC-1FE51FA6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0245D-AF48-CA45-8E7F-46F23264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02D3-EFC7-DB49-A425-3D157FF0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522C-F6DF-DD40-87DA-FF100D50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765F-7202-AB45-8C73-CBF4BE4A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04-3C1D-1D41-8987-173F18D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02BF-B374-EE44-B2A0-8CB09E8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8BBF-08FC-0F43-A752-E42F6E84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9722-91A1-3347-A42E-D8C0A9F14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CFE7-838A-C145-B59D-9977431FAF83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864C-C820-CC44-9CB8-A967BDBB5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28A4-D123-3E4B-B1C7-BE84A1C4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2F12-6F32-264E-B336-B9A8BBC253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1E08B6-EEF0-FB43-933D-10A85C32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91F415-4BF6-3F42-A78B-ACDBDCE9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23" y="1676514"/>
            <a:ext cx="10086753" cy="1098754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Analyzing</a:t>
            </a:r>
            <a:r>
              <a:rPr lang="fr-FR" b="1" dirty="0"/>
              <a:t> </a:t>
            </a:r>
            <a:r>
              <a:rPr lang="fr-FR" b="1" dirty="0" err="1"/>
              <a:t>neighborhoods</a:t>
            </a:r>
            <a:r>
              <a:rPr lang="fr-FR" b="1" dirty="0"/>
              <a:t> in the US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5E3ABD3-5038-7446-9644-BE4D25C5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33" y="5692877"/>
            <a:ext cx="9429134" cy="981024"/>
          </a:xfrm>
        </p:spPr>
        <p:txBody>
          <a:bodyPr>
            <a:normAutofit/>
          </a:bodyPr>
          <a:lstStyle/>
          <a:p>
            <a:r>
              <a:rPr lang="fr-FR" sz="4000" b="1" dirty="0" err="1">
                <a:ln>
                  <a:solidFill>
                    <a:schemeClr val="bg1"/>
                  </a:solidFill>
                </a:ln>
              </a:rPr>
              <a:t>Capstone</a:t>
            </a:r>
            <a:r>
              <a:rPr lang="fr-FR" sz="4000" b="1" dirty="0">
                <a:ln>
                  <a:solidFill>
                    <a:schemeClr val="bg1"/>
                  </a:solidFill>
                </a:ln>
              </a:rPr>
              <a:t> Project 1 | Coline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</a:rPr>
              <a:t>Zeballos</a:t>
            </a:r>
            <a:endParaRPr lang="fr-FR" sz="4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6446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26C9F6-9C51-154E-949A-4280CC6EF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A20F98-426B-8842-8BE6-69CFDAD144FA}"/>
              </a:ext>
            </a:extLst>
          </p:cNvPr>
          <p:cNvSpPr txBox="1">
            <a:spLocks/>
          </p:cNvSpPr>
          <p:nvPr/>
        </p:nvSpPr>
        <p:spPr>
          <a:xfrm>
            <a:off x="3683410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3493A-AB96-E146-836D-2121EB910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6" r="24652"/>
          <a:stretch/>
        </p:blipFill>
        <p:spPr>
          <a:xfrm>
            <a:off x="419100" y="1364125"/>
            <a:ext cx="1110521" cy="110440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CBD54-13F6-5740-8FCE-CB359CCBFB0D}"/>
              </a:ext>
            </a:extLst>
          </p:cNvPr>
          <p:cNvSpPr/>
          <p:nvPr/>
        </p:nvSpPr>
        <p:spPr>
          <a:xfrm>
            <a:off x="1550517" y="1698020"/>
            <a:ext cx="1066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 the </a:t>
            </a:r>
            <a:r>
              <a:rPr lang="en-US" sz="2400" u="sng" dirty="0"/>
              <a:t>number of visitors </a:t>
            </a:r>
            <a:r>
              <a:rPr lang="en-US" sz="2400" dirty="0"/>
              <a:t>in each CBG* each day and each hour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A179E3-7126-B544-B811-6679C2BD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21" y="2200515"/>
            <a:ext cx="612673" cy="612673"/>
          </a:xfrm>
          <a:prstGeom prst="ellipse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5BB38A-5ED8-7244-9EAB-694654273A37}"/>
              </a:ext>
            </a:extLst>
          </p:cNvPr>
          <p:cNvSpPr/>
          <p:nvPr/>
        </p:nvSpPr>
        <p:spPr>
          <a:xfrm>
            <a:off x="2694039" y="2216388"/>
            <a:ext cx="8898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the most popular brands in a neighborhood? </a:t>
            </a:r>
          </a:p>
          <a:p>
            <a:r>
              <a:rPr lang="en-US" sz="2400" dirty="0"/>
              <a:t>Are there regional preferences for same brands over others?</a:t>
            </a:r>
          </a:p>
          <a:p>
            <a:r>
              <a:rPr lang="en-US" sz="2400" dirty="0"/>
              <a:t>At what</a:t>
            </a:r>
            <a:r>
              <a:rPr lang="fr-FR" sz="2400" dirty="0"/>
              <a:t> time do people </a:t>
            </a:r>
            <a:r>
              <a:rPr lang="fr-FR" sz="2400" dirty="0" err="1"/>
              <a:t>visit</a:t>
            </a:r>
            <a:r>
              <a:rPr lang="fr-FR" sz="2400" dirty="0"/>
              <a:t> certain </a:t>
            </a:r>
            <a:r>
              <a:rPr lang="fr-FR" sz="2400" dirty="0" err="1"/>
              <a:t>CBGs</a:t>
            </a:r>
            <a:r>
              <a:rPr lang="fr-FR" sz="24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AF6B-31A0-2D4D-AC73-2E0379B7E3DE}"/>
              </a:ext>
            </a:extLst>
          </p:cNvPr>
          <p:cNvSpPr/>
          <p:nvPr/>
        </p:nvSpPr>
        <p:spPr>
          <a:xfrm>
            <a:off x="9478298" y="6001251"/>
            <a:ext cx="2713702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*CBG = </a:t>
            </a:r>
            <a:r>
              <a:rPr lang="fr-FR" i="1" dirty="0" err="1"/>
              <a:t>census</a:t>
            </a:r>
            <a:r>
              <a:rPr lang="fr-FR" i="1" dirty="0"/>
              <a:t> block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707B06-F4B5-2546-B7D5-BC630837E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1" b="86022" l="1657" r="92818">
                        <a14:foregroundMark x1="55801" y1="29391" x2="43094" y2="17563"/>
                        <a14:foregroundMark x1="52486" y1="5376" x2="21547" y2="19355"/>
                        <a14:foregroundMark x1="21547" y1="19355" x2="19337" y2="47312"/>
                        <a14:foregroundMark x1="19337" y1="47312" x2="41989" y2="68459"/>
                        <a14:foregroundMark x1="41989" y1="68459" x2="46409" y2="69892"/>
                        <a14:foregroundMark x1="58011" y1="25090" x2="79558" y2="41219"/>
                        <a14:foregroundMark x1="82873" y1="34409" x2="67956" y2="11111"/>
                        <a14:foregroundMark x1="67956" y1="11111" x2="60221" y2="8244"/>
                        <a14:foregroundMark x1="76243" y1="20789" x2="80663" y2="18280"/>
                        <a14:foregroundMark x1="54696" y1="22222" x2="63536" y2="51254"/>
                        <a14:foregroundMark x1="63536" y1="51254" x2="59116" y2="13262"/>
                        <a14:foregroundMark x1="37569" y1="18996" x2="41989" y2="43728"/>
                        <a14:foregroundMark x1="41989" y1="43728" x2="38674" y2="20072"/>
                        <a14:foregroundMark x1="38674" y1="20072" x2="41989" y2="18280"/>
                        <a14:foregroundMark x1="18232" y1="14695" x2="10497" y2="36201"/>
                        <a14:foregroundMark x1="83978" y1="17563" x2="88398" y2="40502"/>
                        <a14:foregroundMark x1="69061" y1="50896" x2="32597" y2="49104"/>
                        <a14:foregroundMark x1="32597" y1="49104" x2="19337" y2="25448"/>
                        <a14:foregroundMark x1="19337" y1="25448" x2="19337" y2="15412"/>
                        <a14:foregroundMark x1="48066" y1="86022" x2="48066" y2="83154"/>
                        <a14:foregroundMark x1="50276" y1="2151" x2="50276" y2="2151"/>
                        <a14:foregroundMark x1="89503" y1="25806" x2="92818" y2="27240"/>
                        <a14:foregroundMark x1="3867" y1="25090" x2="3867" y2="32258"/>
                        <a14:foregroundMark x1="3867" y1="25806" x2="1657" y2="26523"/>
                        <a14:foregroundMark x1="53591" y1="53047" x2="40884" y2="50896"/>
                      </a14:backgroundRemoval>
                    </a14:imgEffect>
                  </a14:imgLayer>
                </a14:imgProps>
              </a:ext>
            </a:extLst>
          </a:blip>
          <a:srcRect b="9920"/>
          <a:stretch/>
        </p:blipFill>
        <p:spPr>
          <a:xfrm>
            <a:off x="477010" y="3347457"/>
            <a:ext cx="994699" cy="13811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D844A6-D7AB-204A-A5C5-7A48FBC9E4B5}"/>
              </a:ext>
            </a:extLst>
          </p:cNvPr>
          <p:cNvSpPr/>
          <p:nvPr/>
        </p:nvSpPr>
        <p:spPr>
          <a:xfrm>
            <a:off x="1550517" y="3587847"/>
            <a:ext cx="9584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Restaurants</a:t>
            </a:r>
            <a:r>
              <a:rPr lang="en-US" sz="2400" dirty="0"/>
              <a:t>, </a:t>
            </a:r>
            <a:r>
              <a:rPr lang="en-US" sz="2400" u="sng" dirty="0"/>
              <a:t>shops/stores</a:t>
            </a:r>
            <a:r>
              <a:rPr lang="en-US" sz="2400" dirty="0"/>
              <a:t>, </a:t>
            </a:r>
            <a:r>
              <a:rPr lang="en-US" sz="2400" u="sng" dirty="0"/>
              <a:t>companies</a:t>
            </a:r>
            <a:r>
              <a:rPr lang="en-US" sz="2400" dirty="0"/>
              <a:t>, </a:t>
            </a:r>
            <a:r>
              <a:rPr lang="en-US" sz="2400" u="sng" dirty="0"/>
              <a:t>mayor</a:t>
            </a:r>
            <a:r>
              <a:rPr lang="en-US" sz="2400" dirty="0"/>
              <a:t> of a city could be interested to know which area attracts the most people to take decisions such as: </a:t>
            </a:r>
            <a:endParaRPr lang="fr-FR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DA17E9-C213-A241-80E3-736AC9BEE674}"/>
              </a:ext>
            </a:extLst>
          </p:cNvPr>
          <p:cNvSpPr/>
          <p:nvPr/>
        </p:nvSpPr>
        <p:spPr>
          <a:xfrm>
            <a:off x="1948719" y="4673686"/>
            <a:ext cx="7976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and where do we need more/less public transportation?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What type of business to implement in which area?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Where to implement a new restaurant, shop strategically?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to organize an event?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C840DA-317A-2940-8CDD-E631E32A6DE1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02D95-8E31-2E4E-9921-C6BAEDF74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114A6-4DB3-0948-A8EA-14C3B0B4763C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D9388F-92AD-0142-9290-6D4F99E8C9F1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The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70C0B5-2278-6641-91F9-59C34F4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2" y="1190617"/>
            <a:ext cx="1276350" cy="1276350"/>
          </a:xfrm>
          <a:prstGeom prst="ellipse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4CDB35-9654-F048-9FA0-63BD8ABEFAFD}"/>
              </a:ext>
            </a:extLst>
          </p:cNvPr>
          <p:cNvSpPr/>
          <p:nvPr/>
        </p:nvSpPr>
        <p:spPr>
          <a:xfrm>
            <a:off x="1263446" y="1349305"/>
            <a:ext cx="10122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Data source:</a:t>
            </a:r>
          </a:p>
          <a:p>
            <a:pPr lvl="1"/>
            <a:r>
              <a:rPr lang="en-US" sz="2400" dirty="0" err="1"/>
              <a:t>SafeGraph’s</a:t>
            </a:r>
            <a:r>
              <a:rPr lang="en-US" sz="2400" dirty="0"/>
              <a:t> Open Census Data based on the US Census Bureau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C051D-1789-4C46-BD49-6987A2932997}"/>
              </a:ext>
            </a:extLst>
          </p:cNvPr>
          <p:cNvSpPr/>
          <p:nvPr/>
        </p:nvSpPr>
        <p:spPr>
          <a:xfrm>
            <a:off x="2238045" y="4323718"/>
            <a:ext cx="6968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perform sanity checks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split columns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remove NA rows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create additional columns (ratios, top 10 brands)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convert new columns to right type</a:t>
            </a:r>
            <a:endParaRPr lang="fr-FR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9ABB3C-5803-C942-AA1F-742A8946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72" y="4119593"/>
            <a:ext cx="2078888" cy="2078888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BA2AA2-D3A9-1F49-B874-D75FCD1DE871}"/>
              </a:ext>
            </a:extLst>
          </p:cNvPr>
          <p:cNvSpPr/>
          <p:nvPr/>
        </p:nvSpPr>
        <p:spPr>
          <a:xfrm>
            <a:off x="1462491" y="2317939"/>
            <a:ext cx="9286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/!\</a:t>
            </a:r>
            <a:r>
              <a:rPr lang="en-US" sz="2800" dirty="0"/>
              <a:t> </a:t>
            </a:r>
            <a:r>
              <a:rPr lang="en-US" sz="2800" b="1" dirty="0"/>
              <a:t>Problem</a:t>
            </a:r>
            <a:r>
              <a:rPr lang="en-US" sz="2400" dirty="0"/>
              <a:t> </a:t>
            </a:r>
            <a:r>
              <a:rPr lang="en-US" sz="2400" b="1" dirty="0"/>
              <a:t>/!\ </a:t>
            </a:r>
            <a:r>
              <a:rPr lang="en-US" sz="2400" dirty="0"/>
              <a:t> A lot of work to get the data ready for analysis </a:t>
            </a:r>
            <a:endParaRPr lang="fr-FR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AEF2DA-F2E8-494C-9B2A-D5976BD8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82" y="2827123"/>
            <a:ext cx="3791671" cy="1136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3EB832-AE6A-2142-941F-E494BC652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120" y="2854680"/>
            <a:ext cx="7165938" cy="11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B6DE-55B3-9348-B1A9-08167449C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D3AA94-ADBF-EF43-AED1-E66522C5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1" y="1248237"/>
            <a:ext cx="5307592" cy="28158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950DA6-CE1C-4D43-8919-D629029BB39A}"/>
              </a:ext>
            </a:extLst>
          </p:cNvPr>
          <p:cNvSpPr/>
          <p:nvPr/>
        </p:nvSpPr>
        <p:spPr>
          <a:xfrm>
            <a:off x="-189787" y="3655549"/>
            <a:ext cx="3903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Top 10 most visited CBGs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385C6A-4614-7A4C-955C-9414C4D0690E}"/>
              </a:ext>
            </a:extLst>
          </p:cNvPr>
          <p:cNvSpPr/>
          <p:nvPr/>
        </p:nvSpPr>
        <p:spPr>
          <a:xfrm>
            <a:off x="9431316" y="1562018"/>
            <a:ext cx="2454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Most visits: </a:t>
            </a:r>
            <a:r>
              <a:rPr lang="en-US" sz="2400" dirty="0"/>
              <a:t>Tuesday</a:t>
            </a:r>
          </a:p>
          <a:p>
            <a:pPr lvl="1"/>
            <a:r>
              <a:rPr lang="en-US" sz="2400" b="1" dirty="0"/>
              <a:t>Least visits: </a:t>
            </a:r>
            <a:r>
              <a:rPr lang="en-US" sz="2400" dirty="0"/>
              <a:t>Sunday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97F5B2-2773-7942-A2C5-53D1A4BD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50" y="1248238"/>
            <a:ext cx="3820338" cy="2541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EAC07A-C9DF-C043-AD13-4074E97BC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350" y="3844319"/>
            <a:ext cx="3890760" cy="26350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EE68C9E-4BEB-5241-B301-480EB5FE26F1}"/>
              </a:ext>
            </a:extLst>
          </p:cNvPr>
          <p:cNvSpPr/>
          <p:nvPr/>
        </p:nvSpPr>
        <p:spPr>
          <a:xfrm>
            <a:off x="9431316" y="4117214"/>
            <a:ext cx="2454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Most visits:</a:t>
            </a:r>
          </a:p>
          <a:p>
            <a:pPr lvl="1"/>
            <a:r>
              <a:rPr lang="en-US" sz="2400" dirty="0"/>
              <a:t>5pm</a:t>
            </a:r>
            <a:endParaRPr lang="en-US" sz="2400" b="1" dirty="0"/>
          </a:p>
          <a:p>
            <a:pPr lvl="1"/>
            <a:r>
              <a:rPr lang="en-US" sz="2400" b="1" dirty="0"/>
              <a:t>Least visits:</a:t>
            </a:r>
          </a:p>
          <a:p>
            <a:pPr lvl="1"/>
            <a:r>
              <a:rPr lang="en-US" sz="2400" dirty="0"/>
              <a:t>3am</a:t>
            </a:r>
          </a:p>
        </p:txBody>
      </p:sp>
    </p:spTree>
    <p:extLst>
      <p:ext uri="{BB962C8B-B14F-4D97-AF65-F5344CB8AC3E}">
        <p14:creationId xmlns:p14="http://schemas.microsoft.com/office/powerpoint/2010/main" val="43255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B6DE-55B3-9348-B1A9-08167449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EF28CA8-703F-9F4B-9054-41BD0739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85" y="1248236"/>
            <a:ext cx="6186550" cy="3738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7DC056-041D-304B-A4DD-8DE443A41376}"/>
              </a:ext>
            </a:extLst>
          </p:cNvPr>
          <p:cNvSpPr/>
          <p:nvPr/>
        </p:nvSpPr>
        <p:spPr>
          <a:xfrm>
            <a:off x="192985" y="4948044"/>
            <a:ext cx="6542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85% 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CBGs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have a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higher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amount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visitors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during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week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Monday</a:t>
            </a:r>
            <a:r>
              <a:rPr lang="fr-FR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to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Thursday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than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during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weekend (Friday to Sunday)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CE481-A005-E74D-81AE-DCDF56A8C847}"/>
              </a:ext>
            </a:extLst>
          </p:cNvPr>
          <p:cNvSpPr/>
          <p:nvPr/>
        </p:nvSpPr>
        <p:spPr>
          <a:xfrm>
            <a:off x="2260046" y="1388296"/>
            <a:ext cx="45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Top 100 most visited CBGs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4AA37-42D4-2847-9C6A-1CE0165C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017" y="1248236"/>
            <a:ext cx="4889500" cy="2235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688B5B-87AB-0145-858F-69A4715B7318}"/>
              </a:ext>
            </a:extLst>
          </p:cNvPr>
          <p:cNvSpPr/>
          <p:nvPr/>
        </p:nvSpPr>
        <p:spPr>
          <a:xfrm>
            <a:off x="6544656" y="3483436"/>
            <a:ext cx="574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Top 10 </a:t>
            </a:r>
            <a:r>
              <a:rPr lang="fr-FR" sz="2400" b="1" dirty="0" err="1"/>
              <a:t>most</a:t>
            </a:r>
            <a:r>
              <a:rPr lang="fr-FR" sz="2400" b="1" dirty="0"/>
              <a:t> </a:t>
            </a:r>
            <a:r>
              <a:rPr lang="fr-FR" sz="2400" b="1" dirty="0" err="1"/>
              <a:t>visited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</a:t>
            </a:r>
            <a:r>
              <a:rPr lang="fr-FR" sz="2400" b="1" dirty="0" err="1"/>
              <a:t>week</a:t>
            </a:r>
            <a:endParaRPr lang="fr-F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D4E49-A1D8-DF4C-8390-DBE956A6C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246" y="3889840"/>
            <a:ext cx="4667906" cy="23087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BB24937-E531-D447-B428-12F9808C15C0}"/>
              </a:ext>
            </a:extLst>
          </p:cNvPr>
          <p:cNvSpPr/>
          <p:nvPr/>
        </p:nvSpPr>
        <p:spPr>
          <a:xfrm>
            <a:off x="6016752" y="6143300"/>
            <a:ext cx="6326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Top 10 </a:t>
            </a:r>
            <a:r>
              <a:rPr lang="fr-FR" sz="2400" b="1" dirty="0" err="1"/>
              <a:t>most</a:t>
            </a:r>
            <a:r>
              <a:rPr lang="fr-FR" sz="2400" b="1" dirty="0"/>
              <a:t> </a:t>
            </a:r>
            <a:r>
              <a:rPr lang="fr-FR" sz="2400" b="1" dirty="0" err="1"/>
              <a:t>visited</a:t>
            </a:r>
            <a:r>
              <a:rPr lang="fr-FR" sz="2400" b="1" dirty="0"/>
              <a:t> brands </a:t>
            </a:r>
            <a:r>
              <a:rPr lang="fr-FR" sz="2400" b="1" dirty="0" err="1"/>
              <a:t>during</a:t>
            </a:r>
            <a:r>
              <a:rPr lang="fr-FR" sz="2400" b="1" dirty="0"/>
              <a:t> the weekend</a:t>
            </a:r>
          </a:p>
        </p:txBody>
      </p:sp>
    </p:spTree>
    <p:extLst>
      <p:ext uri="{BB962C8B-B14F-4D97-AF65-F5344CB8AC3E}">
        <p14:creationId xmlns:p14="http://schemas.microsoft.com/office/powerpoint/2010/main" val="16703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B6DE-55B3-9348-B1A9-08167449C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82" b="11589"/>
          <a:stretch/>
        </p:blipFill>
        <p:spPr>
          <a:xfrm>
            <a:off x="0" y="324465"/>
            <a:ext cx="12192000" cy="62090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425AD-7721-8448-AE48-3107DD2CF4C7}"/>
              </a:ext>
            </a:extLst>
          </p:cNvPr>
          <p:cNvCxnSpPr/>
          <p:nvPr/>
        </p:nvCxnSpPr>
        <p:spPr>
          <a:xfrm>
            <a:off x="0" y="1076628"/>
            <a:ext cx="12211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498A9E-7F8D-E144-A898-7BBBF5C5A87A}"/>
              </a:ext>
            </a:extLst>
          </p:cNvPr>
          <p:cNvSpPr txBox="1">
            <a:spLocks/>
          </p:cNvSpPr>
          <p:nvPr/>
        </p:nvSpPr>
        <p:spPr>
          <a:xfrm>
            <a:off x="3683409" y="250725"/>
            <a:ext cx="4825181" cy="92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Initial </a:t>
            </a:r>
            <a:r>
              <a:rPr lang="fr-FR" b="1" dirty="0" err="1"/>
              <a:t>findings</a:t>
            </a:r>
            <a:endParaRPr lang="fr-F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8B5B-87AB-0145-858F-69A4715B7318}"/>
              </a:ext>
            </a:extLst>
          </p:cNvPr>
          <p:cNvSpPr/>
          <p:nvPr/>
        </p:nvSpPr>
        <p:spPr>
          <a:xfrm>
            <a:off x="27432" y="3308770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early</a:t>
            </a:r>
            <a:r>
              <a:rPr lang="fr-FR" sz="2000" b="1" dirty="0"/>
              <a:t> </a:t>
            </a:r>
            <a:r>
              <a:rPr lang="fr-FR" sz="2000" b="1" dirty="0" err="1"/>
              <a:t>morning</a:t>
            </a:r>
            <a:endParaRPr lang="fr-F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014D-FEDE-434D-843A-C749DEFC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2" y="1175085"/>
            <a:ext cx="4483862" cy="21517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0503F2-EC47-FB4E-8808-FC54D39A28FA}"/>
              </a:ext>
            </a:extLst>
          </p:cNvPr>
          <p:cNvSpPr/>
          <p:nvPr/>
        </p:nvSpPr>
        <p:spPr>
          <a:xfrm>
            <a:off x="140208" y="6017988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morning</a:t>
            </a:r>
            <a:endParaRPr lang="fr-FR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C654DC-DCE2-564D-911E-0869D7EFD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" y="3874060"/>
            <a:ext cx="4690745" cy="2047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AA3AC-7A21-5F4F-877A-24ED029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12" y="1173562"/>
            <a:ext cx="4483862" cy="20995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339628-3CB3-0144-9549-F66EBD2457C6}"/>
              </a:ext>
            </a:extLst>
          </p:cNvPr>
          <p:cNvSpPr/>
          <p:nvPr/>
        </p:nvSpPr>
        <p:spPr>
          <a:xfrm>
            <a:off x="6382512" y="3326858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afternoon</a:t>
            </a:r>
            <a:endParaRPr lang="fr-FR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84B94A-3779-AE4E-BC3F-A0457C43B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512" y="3874060"/>
            <a:ext cx="4264025" cy="23502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576855-96F5-7D43-BB2C-7C4A857B4D0B}"/>
              </a:ext>
            </a:extLst>
          </p:cNvPr>
          <p:cNvSpPr/>
          <p:nvPr/>
        </p:nvSpPr>
        <p:spPr>
          <a:xfrm>
            <a:off x="6405372" y="6187135"/>
            <a:ext cx="638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Top 10 </a:t>
            </a:r>
            <a:r>
              <a:rPr lang="fr-FR" sz="2000" b="1" dirty="0" err="1"/>
              <a:t>most</a:t>
            </a:r>
            <a:r>
              <a:rPr lang="fr-FR" sz="2000" b="1" dirty="0"/>
              <a:t> </a:t>
            </a:r>
            <a:r>
              <a:rPr lang="fr-FR" sz="2000" b="1" dirty="0" err="1"/>
              <a:t>visited</a:t>
            </a:r>
            <a:r>
              <a:rPr lang="fr-FR" sz="2000" b="1" dirty="0"/>
              <a:t> brands </a:t>
            </a:r>
            <a:r>
              <a:rPr lang="fr-FR" sz="2000" b="1" dirty="0" err="1"/>
              <a:t>during</a:t>
            </a:r>
            <a:r>
              <a:rPr lang="fr-FR" sz="2000" b="1" dirty="0"/>
              <a:t> </a:t>
            </a:r>
            <a:r>
              <a:rPr lang="fr-FR" sz="2000" b="1" dirty="0" err="1"/>
              <a:t>evening</a:t>
            </a:r>
            <a:endParaRPr lang="fr-FR" sz="2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369C33-7829-2647-A71E-FB576AD3DA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29" t="24395" r="24058" b="23868"/>
          <a:stretch/>
        </p:blipFill>
        <p:spPr>
          <a:xfrm>
            <a:off x="4654295" y="1465212"/>
            <a:ext cx="1270763" cy="1217165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71DF4A-AA64-DB48-B520-A9AFF22369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656" b="10514"/>
          <a:stretch/>
        </p:blipFill>
        <p:spPr>
          <a:xfrm>
            <a:off x="4981940" y="4312792"/>
            <a:ext cx="1263300" cy="1169617"/>
          </a:xfrm>
          <a:prstGeom prst="ellipse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B40C88-9DB9-F946-B96A-A968CFA9B4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29" t="24395" r="24058" b="23868"/>
          <a:stretch/>
        </p:blipFill>
        <p:spPr>
          <a:xfrm>
            <a:off x="10886040" y="1470190"/>
            <a:ext cx="1270763" cy="1217165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E29022-9D46-B046-BB5D-A04E1639D6D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656" b="10514"/>
          <a:stretch/>
        </p:blipFill>
        <p:spPr>
          <a:xfrm>
            <a:off x="10704560" y="4309616"/>
            <a:ext cx="1263300" cy="1169617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1632FD-A60E-1F4A-8564-4887E5C3B659}"/>
              </a:ext>
            </a:extLst>
          </p:cNvPr>
          <p:cNvSpPr/>
          <p:nvPr/>
        </p:nvSpPr>
        <p:spPr>
          <a:xfrm>
            <a:off x="11305722" y="2763283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B0458-D347-CF48-BA3E-E42F5B0CD83B}"/>
              </a:ext>
            </a:extLst>
          </p:cNvPr>
          <p:cNvSpPr/>
          <p:nvPr/>
        </p:nvSpPr>
        <p:spPr>
          <a:xfrm>
            <a:off x="11120564" y="5550100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9E4955-F7AD-664A-BD28-F91FF87AE0DD}"/>
              </a:ext>
            </a:extLst>
          </p:cNvPr>
          <p:cNvSpPr/>
          <p:nvPr/>
        </p:nvSpPr>
        <p:spPr>
          <a:xfrm>
            <a:off x="5084318" y="2751187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CE2B6D-806F-8840-A025-608F08D25D7F}"/>
              </a:ext>
            </a:extLst>
          </p:cNvPr>
          <p:cNvSpPr/>
          <p:nvPr/>
        </p:nvSpPr>
        <p:spPr>
          <a:xfrm>
            <a:off x="5292978" y="5540911"/>
            <a:ext cx="59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AM</a:t>
            </a:r>
          </a:p>
        </p:txBody>
      </p:sp>
    </p:spTree>
    <p:extLst>
      <p:ext uri="{BB962C8B-B14F-4D97-AF65-F5344CB8AC3E}">
        <p14:creationId xmlns:p14="http://schemas.microsoft.com/office/powerpoint/2010/main" val="31897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292</Words>
  <Application>Microsoft Macintosh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 Neue</vt:lpstr>
      <vt:lpstr>Office Theme</vt:lpstr>
      <vt:lpstr>Analyzing neighborhoods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2019-08-01T14:47:52Z</dcterms:created>
  <dcterms:modified xsi:type="dcterms:W3CDTF">2019-08-01T22:19:49Z</dcterms:modified>
</cp:coreProperties>
</file>