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00"/>
  </p:normalViewPr>
  <p:slideViewPr>
    <p:cSldViewPr snapToGrid="0" snapToObjects="1">
      <p:cViewPr>
        <p:scale>
          <a:sx n="99" d="100"/>
          <a:sy n="99" d="100"/>
        </p:scale>
        <p:origin x="60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3902-A64B-1A40-A546-F9F7823B7714}" type="datetimeFigureOut">
              <a:rPr lang="fr-FR" smtClean="0"/>
              <a:t>27/10/2019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0761-D737-4C4A-B0A4-0929C78DE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27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2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0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1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3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52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E261-A6AB-9C44-830E-17DCD36E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0055-4DAD-194F-A804-6379DBB9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E1A6-59C6-9141-9CAD-8E1D966B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E9BB-63BC-CB42-B42C-2CBEEA20496B}" type="datetime1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D505-C06B-DA40-8038-2375B418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9062-9891-3F4C-8008-BE378B8B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F55-DB44-FE4B-8BD3-2B8CF9AD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12E9F-9C96-E54C-B2C7-8F902770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B174-2BC8-3848-87CC-66748FDC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E890-9F85-FA49-ACDC-6C27B30DDCD4}" type="datetime1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B31A-092A-4441-9B0B-DE4638E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3670-18E4-9F4C-ABBE-B4CE84DD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3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36BD-16B9-4646-87ED-B4B71D8C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03484-5E4D-3C42-9750-4A1DB328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3697-17CD-6149-B959-D193BA96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C9DF-CC51-424F-B2E2-15811F947FF9}" type="datetime1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A93B-A51C-8040-9537-04020DD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BED4-19F7-474B-B041-140571C0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6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F9F3-93E3-A44C-B258-FF3F08DA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5D1B-CFB5-8644-8615-2F975CA1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3A41-76DC-CE41-94A6-F48B945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51D-FCC6-904D-A08C-DC9EE86A1EBC}" type="datetime1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8F00-186A-B447-9F4E-496E4DC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45F4-0B89-B24E-BB94-527D7495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94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6F28-0C63-C24E-885F-72EFDA26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8D8CE-84F3-B945-9552-F6AE790D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5D61-6F0A-AA47-B941-86029558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852B-C4E4-0A48-A400-D037109F84FF}" type="datetime1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3D2C-3144-D643-A3A7-24B81D28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AC2-EC53-634D-A427-4C8A1AB8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8AE-87CB-774E-9E98-E094D695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2FD5-1115-C04D-923D-97AE2494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7CDD-CB0A-B247-AEB3-B0BB8C21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C0B-AA6B-9E4D-BB56-23C8117F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3612-858C-FC49-9F24-66F976A98383}" type="datetime1">
              <a:rPr lang="fr-FR" smtClean="0"/>
              <a:t>27/10/2019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F14-2B60-DF42-84C6-FFFA25D5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9B43-2D49-444C-B05C-0EA4F35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9EBD-551E-3F40-85B7-5B2365B5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0DDD-24CE-5B45-9583-276459C4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F9244-89BB-BF42-A682-003E3C44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A09D4-3444-184A-B14C-69723FD99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F1DA9-8309-6248-861A-683BC51E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1C551-BD06-B142-A72A-451BDA4F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88E-D7AE-9B46-889E-D4A5FFC079D3}" type="datetime1">
              <a:rPr lang="fr-FR" smtClean="0"/>
              <a:t>27/10/2019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9EB15-1C22-DF4C-8C7D-37030EB7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19652-0C10-264A-A5C9-38C53A45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5025-810A-2240-8059-76E5882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43178-C4B4-7541-8C57-2AD83F32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A22D-C6E4-A948-9BAE-74E7AC8442A6}" type="datetime1">
              <a:rPr lang="fr-FR" smtClean="0"/>
              <a:t>27/10/2019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73947-9C5A-0D4B-9920-3C46E6FD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A6E6-6BAA-884E-AE09-6278CDD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423E-9477-8142-8E8D-5B29CC5B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C67-BC61-EB4B-A769-178AD9ABFA62}" type="datetime1">
              <a:rPr lang="fr-FR" smtClean="0"/>
              <a:t>27/10/2019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07CA7-8B00-1D42-B99B-9021D4E3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ED6F9-C472-D746-8CCD-F15D49E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9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35A-B7A8-F947-B915-1FE338A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F259-7942-5B42-9FC8-3C5878EE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E3F7-EE43-9649-AD7D-A6EA225C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6E25-B9C0-4E44-9A0C-B09D4E0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67B-1AF9-FB43-993B-6096EFC3673A}" type="datetime1">
              <a:rPr lang="fr-FR" smtClean="0"/>
              <a:t>27/10/2019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27AD-2DBD-A04A-9363-D2852C4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F129-E3E8-0C42-A642-FBEF3DE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415B-3D07-D749-9DAC-1FE51FA6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0245D-AF48-CA45-8E7F-46F23264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02D3-EFC7-DB49-A425-3D157FF0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522C-F6DF-DD40-87DA-FF100D50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045A-9961-6E40-A948-04BD8FFFCDD4}" type="datetime1">
              <a:rPr lang="fr-FR" smtClean="0"/>
              <a:t>27/10/2019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765F-7202-AB45-8C73-CBF4BE4A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04-3C1D-1D41-8987-173F18D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02BF-B374-EE44-B2A0-8CB09E8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8BBF-08FC-0F43-A752-E42F6E84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9722-91A1-3347-A42E-D8C0A9F14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C74C-11DD-2A44-B88C-6081D91975F6}" type="datetime1">
              <a:rPr lang="fr-FR" smtClean="0"/>
              <a:t>27/10/2019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864C-C820-CC44-9CB8-A967BDBB5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28A4-D123-3E4B-B1C7-BE84A1C4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1E08B6-EEF0-FB43-933D-10A85C32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2" b="11589"/>
          <a:stretch/>
        </p:blipFill>
        <p:spPr>
          <a:xfrm>
            <a:off x="0" y="117993"/>
            <a:ext cx="12192000" cy="62090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91F415-4BF6-3F42-A78B-ACDBDCE9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23" y="1676514"/>
            <a:ext cx="10086753" cy="1098754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n>
                  <a:solidFill>
                    <a:sysClr val="windowText" lastClr="000000"/>
                  </a:solidFill>
                </a:ln>
              </a:rPr>
              <a:t>Analyzing</a:t>
            </a:r>
            <a:r>
              <a:rPr lang="fr-FR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fr-FR" b="1" dirty="0" err="1">
                <a:ln>
                  <a:solidFill>
                    <a:sysClr val="windowText" lastClr="000000"/>
                  </a:solidFill>
                </a:ln>
              </a:rPr>
              <a:t>neighborhoods</a:t>
            </a:r>
            <a:r>
              <a:rPr lang="fr-FR" b="1" dirty="0">
                <a:ln>
                  <a:solidFill>
                    <a:sysClr val="windowText" lastClr="000000"/>
                  </a:solidFill>
                </a:ln>
              </a:rPr>
              <a:t> in the US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5E3ABD3-5038-7446-9644-BE4D25C5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32" y="5344534"/>
            <a:ext cx="9429134" cy="981024"/>
          </a:xfrm>
        </p:spPr>
        <p:txBody>
          <a:bodyPr>
            <a:normAutofit fontScale="85000" lnSpcReduction="20000"/>
          </a:bodyPr>
          <a:lstStyle/>
          <a:p>
            <a:r>
              <a:rPr lang="fr-FR" sz="4000" b="1" dirty="0" err="1">
                <a:ln>
                  <a:solidFill>
                    <a:schemeClr val="bg1"/>
                  </a:solidFill>
                </a:ln>
              </a:rPr>
              <a:t>Capstone</a:t>
            </a:r>
            <a:r>
              <a:rPr lang="fr-FR" sz="4000" b="1" dirty="0">
                <a:ln>
                  <a:solidFill>
                    <a:schemeClr val="bg1"/>
                  </a:solidFill>
                </a:ln>
              </a:rPr>
              <a:t> Project 1 | Coline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</a:rPr>
              <a:t>Zeballos</a:t>
            </a:r>
            <a:endParaRPr lang="fr-FR" sz="4000" b="1" dirty="0">
              <a:ln>
                <a:solidFill>
                  <a:schemeClr val="bg1"/>
                </a:solidFill>
              </a:ln>
            </a:endParaRPr>
          </a:p>
          <a:p>
            <a:r>
              <a:rPr lang="fr-FR" sz="4000" b="1" dirty="0" err="1">
                <a:ln>
                  <a:solidFill>
                    <a:schemeClr val="bg1"/>
                  </a:solidFill>
                </a:ln>
              </a:rPr>
              <a:t>October</a:t>
            </a:r>
            <a:r>
              <a:rPr lang="fr-FR" sz="4000" b="1" dirty="0">
                <a:ln>
                  <a:solidFill>
                    <a:schemeClr val="bg1"/>
                  </a:solidFill>
                </a:ln>
              </a:rPr>
              <a:t> 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2B567-B46B-164D-A469-08858410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46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/>
              <a:t>Checking</a:t>
            </a:r>
            <a:r>
              <a:rPr lang="fr-FR" b="1" dirty="0"/>
              <a:t> </a:t>
            </a:r>
            <a:r>
              <a:rPr lang="fr-FR" b="1" dirty="0" err="1"/>
              <a:t>correlations</a:t>
            </a:r>
            <a:endParaRPr lang="fr-FR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6C12-8A52-B34E-8DB6-4286B26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10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32929-AFA8-914B-A205-3DB944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Inferential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83DDA-7EFD-254D-9B27-F56D84E142BA}"/>
              </a:ext>
            </a:extLst>
          </p:cNvPr>
          <p:cNvSpPr/>
          <p:nvPr/>
        </p:nvSpPr>
        <p:spPr>
          <a:xfrm>
            <a:off x="4450635" y="1329424"/>
            <a:ext cx="58659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Correlation between '</a:t>
            </a:r>
            <a:r>
              <a:rPr lang="en-US" sz="2000" b="1" dirty="0" err="1"/>
              <a:t>raw_visit_count</a:t>
            </a:r>
            <a:r>
              <a:rPr lang="en-US" sz="2000" b="1" dirty="0"/>
              <a:t>' and variables representing popularity by hour</a:t>
            </a: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 to use these variables in the model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AF09F-78E3-5443-A231-D5C7DF807019}"/>
              </a:ext>
            </a:extLst>
          </p:cNvPr>
          <p:cNvSpPr/>
          <p:nvPr/>
        </p:nvSpPr>
        <p:spPr>
          <a:xfrm>
            <a:off x="7141170" y="3220251"/>
            <a:ext cx="468448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Correlation between '</a:t>
            </a:r>
            <a:r>
              <a:rPr lang="en-US" sz="2000" b="1" dirty="0" err="1"/>
              <a:t>raw_visit_count</a:t>
            </a:r>
            <a:r>
              <a:rPr lang="en-US" sz="2000" b="1" dirty="0"/>
              <a:t>' and variable representing popularity by day</a:t>
            </a: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Highly, almost perfect,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Unexpected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ok to use these variables to predict the number of visitors in the model since they will not bring any additional information.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2D17CB-4E56-CA43-A319-13B0F9E06D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3"/>
          <a:stretch/>
        </p:blipFill>
        <p:spPr bwMode="auto">
          <a:xfrm>
            <a:off x="290141" y="1300559"/>
            <a:ext cx="3393267" cy="3743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950DA3-F2D4-6A49-BBA0-16C147EA45D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7"/>
          <a:stretch/>
        </p:blipFill>
        <p:spPr bwMode="auto">
          <a:xfrm>
            <a:off x="3973550" y="2951920"/>
            <a:ext cx="2975888" cy="3290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E4AFA5-FA96-7E44-BAB3-59F8746514A1}"/>
              </a:ext>
            </a:extLst>
          </p:cNvPr>
          <p:cNvSpPr/>
          <p:nvPr/>
        </p:nvSpPr>
        <p:spPr>
          <a:xfrm>
            <a:off x="3003985" y="3924278"/>
            <a:ext cx="606911" cy="11048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A3C8E6-87A7-3D4D-A886-3089FB88A170}"/>
              </a:ext>
            </a:extLst>
          </p:cNvPr>
          <p:cNvSpPr/>
          <p:nvPr/>
        </p:nvSpPr>
        <p:spPr>
          <a:xfrm>
            <a:off x="6317185" y="3219462"/>
            <a:ext cx="606911" cy="1727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C44E52-CEBC-2146-808C-F9FB986FEBEF}"/>
              </a:ext>
            </a:extLst>
          </p:cNvPr>
          <p:cNvCxnSpPr>
            <a:cxnSpLocks/>
          </p:cNvCxnSpPr>
          <p:nvPr/>
        </p:nvCxnSpPr>
        <p:spPr>
          <a:xfrm>
            <a:off x="3683408" y="1329424"/>
            <a:ext cx="65148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111248-AB93-C946-87C9-EDDF4AE37C6C}"/>
              </a:ext>
            </a:extLst>
          </p:cNvPr>
          <p:cNvCxnSpPr>
            <a:cxnSpLocks/>
          </p:cNvCxnSpPr>
          <p:nvPr/>
        </p:nvCxnSpPr>
        <p:spPr>
          <a:xfrm>
            <a:off x="6949438" y="2951920"/>
            <a:ext cx="46844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46DBD56-BD28-264F-82BB-D0107A2E5F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6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94BD49C-6969-0C4C-9C05-5120327B6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6C12-8A52-B34E-8DB6-4286B26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11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32929-AFA8-914B-A205-3DB944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EFC8E50-B2D8-9F4C-BA8A-7374EC4643AE}"/>
              </a:ext>
            </a:extLst>
          </p:cNvPr>
          <p:cNvSpPr txBox="1">
            <a:spLocks/>
          </p:cNvSpPr>
          <p:nvPr/>
        </p:nvSpPr>
        <p:spPr>
          <a:xfrm>
            <a:off x="2546554" y="250725"/>
            <a:ext cx="709889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Building a </a:t>
            </a:r>
            <a:r>
              <a:rPr lang="fr-FR" b="1" dirty="0" err="1"/>
              <a:t>predictive</a:t>
            </a:r>
            <a:r>
              <a:rPr lang="fr-FR" b="1" dirty="0"/>
              <a:t>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D1DEFB-83B1-054F-B2CD-0CE536FF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34349"/>
              </p:ext>
            </p:extLst>
          </p:nvPr>
        </p:nvGraphicFramePr>
        <p:xfrm>
          <a:off x="798919" y="1713292"/>
          <a:ext cx="3964763" cy="269343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40249">
                  <a:extLst>
                    <a:ext uri="{9D8B030D-6E8A-4147-A177-3AD203B41FA5}">
                      <a16:colId xmlns:a16="http://schemas.microsoft.com/office/drawing/2014/main" val="154063699"/>
                    </a:ext>
                  </a:extLst>
                </a:gridCol>
                <a:gridCol w="1039578">
                  <a:extLst>
                    <a:ext uri="{9D8B030D-6E8A-4147-A177-3AD203B41FA5}">
                      <a16:colId xmlns:a16="http://schemas.microsoft.com/office/drawing/2014/main" val="472537698"/>
                    </a:ext>
                  </a:extLst>
                </a:gridCol>
                <a:gridCol w="1784936">
                  <a:extLst>
                    <a:ext uri="{9D8B030D-6E8A-4147-A177-3AD203B41FA5}">
                      <a16:colId xmlns:a16="http://schemas.microsoft.com/office/drawing/2014/main" val="4107693115"/>
                    </a:ext>
                  </a:extLst>
                </a:gridCol>
              </a:tblGrid>
              <a:tr h="3543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Cluster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R^2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Representative Hour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3205"/>
                  </a:ext>
                </a:extLst>
              </a:tr>
              <a:tr h="416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4pm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633"/>
                  </a:ext>
                </a:extLst>
              </a:tr>
              <a:tr h="416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 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5pm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663941"/>
                  </a:ext>
                </a:extLst>
              </a:tr>
              <a:tr h="416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 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4pm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156252"/>
                  </a:ext>
                </a:extLst>
              </a:tr>
              <a:tr h="416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 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1am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334611"/>
                  </a:ext>
                </a:extLst>
              </a:tr>
              <a:tr h="416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 4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0.46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8am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2686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DD3596B-11DB-E242-84EB-E209839C2340}"/>
              </a:ext>
            </a:extLst>
          </p:cNvPr>
          <p:cNvSpPr/>
          <p:nvPr/>
        </p:nvSpPr>
        <p:spPr>
          <a:xfrm>
            <a:off x="5257800" y="179778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Interpretation: 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To estimate the average number of visitors per month in each cluster, measuring the number of visitors during the unique representative hour identified for each cluster is representative. </a:t>
            </a:r>
            <a:endParaRPr lang="fr-F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C04CF-F141-1D44-8655-8870F81D6B87}"/>
              </a:ext>
            </a:extLst>
          </p:cNvPr>
          <p:cNvSpPr/>
          <p:nvPr/>
        </p:nvSpPr>
        <p:spPr>
          <a:xfrm>
            <a:off x="977292" y="4870070"/>
            <a:ext cx="1037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These results coincidence with the predictive model’s using the decision tree method: all clusters had a peak hour at 7am then a higher one at 4pm. </a:t>
            </a:r>
          </a:p>
          <a:p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Cluster 3 seems to be a bit different which can be explained by the small amount of CBGs present in this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cluster.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42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94BD49C-6969-0C4C-9C05-5120327B6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6C12-8A52-B34E-8DB6-4286B26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12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32929-AFA8-914B-A205-3DB944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EFC8E50-B2D8-9F4C-BA8A-7374EC4643AE}"/>
              </a:ext>
            </a:extLst>
          </p:cNvPr>
          <p:cNvSpPr txBox="1">
            <a:spLocks/>
          </p:cNvSpPr>
          <p:nvPr/>
        </p:nvSpPr>
        <p:spPr>
          <a:xfrm>
            <a:off x="2546554" y="250725"/>
            <a:ext cx="709889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To </a:t>
            </a:r>
            <a:r>
              <a:rPr lang="fr-FR" b="1" dirty="0" err="1"/>
              <a:t>conclude</a:t>
            </a:r>
            <a:endParaRPr lang="fr-FR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464611-B2C4-AE48-8481-7FBD4746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69510"/>
              </p:ext>
            </p:extLst>
          </p:nvPr>
        </p:nvGraphicFramePr>
        <p:xfrm>
          <a:off x="2923504" y="1510754"/>
          <a:ext cx="6578600" cy="2748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244563">
                  <a:extLst>
                    <a:ext uri="{9D8B030D-6E8A-4147-A177-3AD203B41FA5}">
                      <a16:colId xmlns:a16="http://schemas.microsoft.com/office/drawing/2014/main" val="609162814"/>
                    </a:ext>
                  </a:extLst>
                </a:gridCol>
                <a:gridCol w="1334037">
                  <a:extLst>
                    <a:ext uri="{9D8B030D-6E8A-4147-A177-3AD203B41FA5}">
                      <a16:colId xmlns:a16="http://schemas.microsoft.com/office/drawing/2014/main" val="41673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Project goals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Findings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5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What are the most popular brands in a neighborhood?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01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Are there regional preferences for some brands over others?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86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What time do people visit certain CBG?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41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Predict the number of visitors in each CBG/neighborhood each day and each hour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97138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71BE8C8-2A87-104F-A0A3-F6E949DE4578}"/>
              </a:ext>
            </a:extLst>
          </p:cNvPr>
          <p:cNvSpPr/>
          <p:nvPr/>
        </p:nvSpPr>
        <p:spPr>
          <a:xfrm>
            <a:off x="1519708" y="4612685"/>
            <a:ext cx="8939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questions that were answered: </a:t>
            </a:r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are the most visited CBGs located?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most popular brands during the week (Monday to Thursday), and during the weekend (Friday to Sunday)?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050194A-851D-B241-ACA3-DBACCB1B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5183" y="2050470"/>
            <a:ext cx="505642" cy="505642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9D107705-6895-B047-AF6F-0354F24A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5183" y="3182999"/>
            <a:ext cx="505642" cy="505642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E69F7D83-3A52-904E-81DD-D8D3A9B48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403" y="3695576"/>
            <a:ext cx="505643" cy="505643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F962E383-2991-004E-B4B9-9065B45F1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5183" y="2658798"/>
            <a:ext cx="505642" cy="5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6DCA-B451-2241-80A4-019F5F33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088F-66EC-7947-B5CB-789E88BF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9C1B8-DEBE-5C45-8CC7-A75944550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D99FFF-9733-514C-9435-55357855EA9A}"/>
              </a:ext>
            </a:extLst>
          </p:cNvPr>
          <p:cNvSpPr txBox="1">
            <a:spLocks/>
          </p:cNvSpPr>
          <p:nvPr/>
        </p:nvSpPr>
        <p:spPr>
          <a:xfrm>
            <a:off x="3683410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Table of 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78920-F0F2-1C42-A90A-F89470811195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63BB7-571E-C64F-BCF6-2FC606955CCA}"/>
              </a:ext>
            </a:extLst>
          </p:cNvPr>
          <p:cNvSpPr/>
          <p:nvPr/>
        </p:nvSpPr>
        <p:spPr>
          <a:xfrm>
            <a:off x="1084006" y="1926660"/>
            <a:ext cx="8898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Data </a:t>
            </a:r>
            <a:r>
              <a:rPr lang="fr-FR" sz="3200" dirty="0" err="1"/>
              <a:t>wrangling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Exploratory</a:t>
            </a:r>
            <a:r>
              <a:rPr lang="fr-FR" sz="3200" dirty="0"/>
              <a:t> data </a:t>
            </a:r>
            <a:r>
              <a:rPr lang="fr-FR" sz="3200" dirty="0" err="1"/>
              <a:t>analysis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Inferential</a:t>
            </a:r>
            <a:r>
              <a:rPr lang="fr-FR" sz="3200" dirty="0"/>
              <a:t> </a:t>
            </a:r>
            <a:r>
              <a:rPr lang="fr-FR" sz="3200" dirty="0" err="1"/>
              <a:t>statistics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885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A20F98-426B-8842-8BE6-69CFDAD144FA}"/>
              </a:ext>
            </a:extLst>
          </p:cNvPr>
          <p:cNvSpPr txBox="1">
            <a:spLocks/>
          </p:cNvSpPr>
          <p:nvPr/>
        </p:nvSpPr>
        <p:spPr>
          <a:xfrm>
            <a:off x="3683410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Problem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3493A-AB96-E146-836D-2121EB91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6" r="24652"/>
          <a:stretch/>
        </p:blipFill>
        <p:spPr>
          <a:xfrm>
            <a:off x="419100" y="1364125"/>
            <a:ext cx="1110521" cy="110440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CBD54-13F6-5740-8FCE-CB359CCBFB0D}"/>
              </a:ext>
            </a:extLst>
          </p:cNvPr>
          <p:cNvSpPr/>
          <p:nvPr/>
        </p:nvSpPr>
        <p:spPr>
          <a:xfrm>
            <a:off x="1550517" y="1698020"/>
            <a:ext cx="1066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 the </a:t>
            </a:r>
            <a:r>
              <a:rPr lang="en-US" sz="2400" u="sng" dirty="0"/>
              <a:t>number of visitors </a:t>
            </a:r>
            <a:r>
              <a:rPr lang="en-US" sz="2400" dirty="0"/>
              <a:t>in each CBG* each day and each hour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A179E3-7126-B544-B811-6679C2BD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21" y="2200515"/>
            <a:ext cx="612673" cy="612673"/>
          </a:xfrm>
          <a:prstGeom prst="ellipse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5BB38A-5ED8-7244-9EAB-694654273A37}"/>
              </a:ext>
            </a:extLst>
          </p:cNvPr>
          <p:cNvSpPr/>
          <p:nvPr/>
        </p:nvSpPr>
        <p:spPr>
          <a:xfrm>
            <a:off x="2694039" y="2216388"/>
            <a:ext cx="8898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the most popular brands in a neighborhood? </a:t>
            </a:r>
          </a:p>
          <a:p>
            <a:r>
              <a:rPr lang="en-US" sz="2400" dirty="0"/>
              <a:t>Are there regional preferences for same brands over others?</a:t>
            </a:r>
          </a:p>
          <a:p>
            <a:r>
              <a:rPr lang="en-US" sz="2400" dirty="0"/>
              <a:t>At what</a:t>
            </a:r>
            <a:r>
              <a:rPr lang="fr-FR" sz="2400" dirty="0"/>
              <a:t> time do people </a:t>
            </a:r>
            <a:r>
              <a:rPr lang="fr-FR" sz="2400" dirty="0" err="1"/>
              <a:t>visit</a:t>
            </a:r>
            <a:r>
              <a:rPr lang="fr-FR" sz="2400" dirty="0"/>
              <a:t> certain </a:t>
            </a:r>
            <a:r>
              <a:rPr lang="fr-FR" sz="2400" dirty="0" err="1"/>
              <a:t>CBGs</a:t>
            </a:r>
            <a:r>
              <a:rPr lang="fr-FR" sz="24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CAF6B-31A0-2D4D-AC73-2E0379B7E3DE}"/>
              </a:ext>
            </a:extLst>
          </p:cNvPr>
          <p:cNvSpPr/>
          <p:nvPr/>
        </p:nvSpPr>
        <p:spPr>
          <a:xfrm>
            <a:off x="9478298" y="6001251"/>
            <a:ext cx="2713702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*CBG = </a:t>
            </a:r>
            <a:r>
              <a:rPr lang="fr-FR" i="1" dirty="0" err="1"/>
              <a:t>census</a:t>
            </a:r>
            <a:r>
              <a:rPr lang="fr-FR" i="1" dirty="0"/>
              <a:t> block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707B06-F4B5-2546-B7D5-BC630837E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51" b="86022" l="1657" r="92818">
                        <a14:foregroundMark x1="55801" y1="29391" x2="43094" y2="17563"/>
                        <a14:foregroundMark x1="52486" y1="5376" x2="21547" y2="19355"/>
                        <a14:foregroundMark x1="21547" y1="19355" x2="19337" y2="47312"/>
                        <a14:foregroundMark x1="19337" y1="47312" x2="41989" y2="68459"/>
                        <a14:foregroundMark x1="41989" y1="68459" x2="46409" y2="69892"/>
                        <a14:foregroundMark x1="58011" y1="25090" x2="79558" y2="41219"/>
                        <a14:foregroundMark x1="82873" y1="34409" x2="67956" y2="11111"/>
                        <a14:foregroundMark x1="67956" y1="11111" x2="60221" y2="8244"/>
                        <a14:foregroundMark x1="76243" y1="20789" x2="80663" y2="18280"/>
                        <a14:foregroundMark x1="54696" y1="22222" x2="63536" y2="51254"/>
                        <a14:foregroundMark x1="63536" y1="51254" x2="59116" y2="13262"/>
                        <a14:foregroundMark x1="37569" y1="18996" x2="41989" y2="43728"/>
                        <a14:foregroundMark x1="41989" y1="43728" x2="38674" y2="20072"/>
                        <a14:foregroundMark x1="38674" y1="20072" x2="41989" y2="18280"/>
                        <a14:foregroundMark x1="18232" y1="14695" x2="10497" y2="36201"/>
                        <a14:foregroundMark x1="83978" y1="17563" x2="88398" y2="40502"/>
                        <a14:foregroundMark x1="69061" y1="50896" x2="32597" y2="49104"/>
                        <a14:foregroundMark x1="32597" y1="49104" x2="19337" y2="25448"/>
                        <a14:foregroundMark x1="19337" y1="25448" x2="19337" y2="15412"/>
                        <a14:foregroundMark x1="48066" y1="86022" x2="48066" y2="83154"/>
                        <a14:foregroundMark x1="50276" y1="2151" x2="50276" y2="2151"/>
                        <a14:foregroundMark x1="89503" y1="25806" x2="92818" y2="27240"/>
                        <a14:foregroundMark x1="3867" y1="25090" x2="3867" y2="32258"/>
                        <a14:foregroundMark x1="3867" y1="25806" x2="1657" y2="26523"/>
                        <a14:foregroundMark x1="53591" y1="53047" x2="40884" y2="50896"/>
                      </a14:backgroundRemoval>
                    </a14:imgEffect>
                  </a14:imgLayer>
                </a14:imgProps>
              </a:ext>
            </a:extLst>
          </a:blip>
          <a:srcRect b="9920"/>
          <a:stretch/>
        </p:blipFill>
        <p:spPr>
          <a:xfrm>
            <a:off x="477010" y="3347457"/>
            <a:ext cx="994699" cy="13811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D844A6-D7AB-204A-A5C5-7A48FBC9E4B5}"/>
              </a:ext>
            </a:extLst>
          </p:cNvPr>
          <p:cNvSpPr/>
          <p:nvPr/>
        </p:nvSpPr>
        <p:spPr>
          <a:xfrm>
            <a:off x="1550517" y="3587847"/>
            <a:ext cx="9584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Restaurants</a:t>
            </a:r>
            <a:r>
              <a:rPr lang="en-US" sz="2400" dirty="0"/>
              <a:t>, </a:t>
            </a:r>
            <a:r>
              <a:rPr lang="en-US" sz="2400" u="sng" dirty="0"/>
              <a:t>shops/stores</a:t>
            </a:r>
            <a:r>
              <a:rPr lang="en-US" sz="2400" dirty="0"/>
              <a:t>, </a:t>
            </a:r>
            <a:r>
              <a:rPr lang="en-US" sz="2400" u="sng" dirty="0"/>
              <a:t>companies</a:t>
            </a:r>
            <a:r>
              <a:rPr lang="en-US" sz="2400" dirty="0"/>
              <a:t>, </a:t>
            </a:r>
            <a:r>
              <a:rPr lang="en-US" sz="2400" u="sng" dirty="0"/>
              <a:t>mayor</a:t>
            </a:r>
            <a:r>
              <a:rPr lang="en-US" sz="2400" dirty="0"/>
              <a:t> of a city could be interested to know which area attracts the most people to take decisions such as: </a:t>
            </a:r>
            <a:endParaRPr lang="fr-FR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DA17E9-C213-A241-80E3-736AC9BEE674}"/>
              </a:ext>
            </a:extLst>
          </p:cNvPr>
          <p:cNvSpPr/>
          <p:nvPr/>
        </p:nvSpPr>
        <p:spPr>
          <a:xfrm>
            <a:off x="1948719" y="4673686"/>
            <a:ext cx="7976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and where do we need more/less public transportation?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What type of business to implement in which area?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Where to implement a new restaurant, shop strategically?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to organize an event?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C840DA-317A-2940-8CDD-E631E32A6DE1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82B5A-0133-9943-86B0-6A00AE54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22AFC-D952-BF4A-8BD4-EEFBC9F4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86AA1-0A2F-B64B-B355-6B47F1C08E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5114A6-4DB3-0948-A8EA-14C3B0B4763C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D9388F-92AD-0142-9290-6D4F99E8C9F1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The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70C0B5-2278-6641-91F9-59C34F48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2" y="1190617"/>
            <a:ext cx="1276350" cy="1276350"/>
          </a:xfrm>
          <a:prstGeom prst="ellipse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54CDB35-9654-F048-9FA0-63BD8ABEFAFD}"/>
              </a:ext>
            </a:extLst>
          </p:cNvPr>
          <p:cNvSpPr/>
          <p:nvPr/>
        </p:nvSpPr>
        <p:spPr>
          <a:xfrm>
            <a:off x="1263446" y="1349305"/>
            <a:ext cx="10122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Data source:</a:t>
            </a:r>
          </a:p>
          <a:p>
            <a:pPr lvl="1"/>
            <a:r>
              <a:rPr lang="en-US" sz="2400" dirty="0" err="1"/>
              <a:t>SafeGraph’s</a:t>
            </a:r>
            <a:r>
              <a:rPr lang="en-US" sz="2400" dirty="0"/>
              <a:t> Open Census Data based on the US Census Bureau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C051D-1789-4C46-BD49-6987A2932997}"/>
              </a:ext>
            </a:extLst>
          </p:cNvPr>
          <p:cNvSpPr/>
          <p:nvPr/>
        </p:nvSpPr>
        <p:spPr>
          <a:xfrm>
            <a:off x="2238045" y="4323718"/>
            <a:ext cx="6968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perform sanity checks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split columns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remove NA rows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create additional columns (ratios, top 10 brands)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convert new columns to right type</a:t>
            </a:r>
            <a:endParaRPr lang="fr-FR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9ABB3C-5803-C942-AA1F-742A8946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2" y="4119593"/>
            <a:ext cx="2078888" cy="2078888"/>
          </a:xfrm>
          <a:prstGeom prst="ellipse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BA2AA2-D3A9-1F49-B874-D75FCD1DE871}"/>
              </a:ext>
            </a:extLst>
          </p:cNvPr>
          <p:cNvSpPr/>
          <p:nvPr/>
        </p:nvSpPr>
        <p:spPr>
          <a:xfrm>
            <a:off x="1462491" y="2317939"/>
            <a:ext cx="9286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/!\</a:t>
            </a:r>
            <a:r>
              <a:rPr lang="en-US" sz="2800" dirty="0"/>
              <a:t> </a:t>
            </a:r>
            <a:r>
              <a:rPr lang="en-US" sz="2800" b="1" dirty="0"/>
              <a:t>Problem</a:t>
            </a:r>
            <a:r>
              <a:rPr lang="en-US" sz="2400" dirty="0"/>
              <a:t> </a:t>
            </a:r>
            <a:r>
              <a:rPr lang="en-US" sz="2400" b="1" dirty="0"/>
              <a:t>/!\ </a:t>
            </a:r>
            <a:r>
              <a:rPr lang="en-US" sz="2400" dirty="0"/>
              <a:t> A lot of work to get the data ready for analysis </a:t>
            </a:r>
            <a:endParaRPr lang="fr-FR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AEF2DA-F2E8-494C-9B2A-D5976BD8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82" y="2827123"/>
            <a:ext cx="3791671" cy="1136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3EB832-AE6A-2142-941F-E494BC652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120" y="2854680"/>
            <a:ext cx="7165938" cy="11135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90426-6B7E-6747-9FCF-42589B5B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5EA2C-C083-B94F-8E29-2A903E78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Wrangling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B52B51-07A1-C242-BD62-E2E3A5EE44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D3AA94-ADBF-EF43-AED1-E66522C51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23"/>
          <a:stretch/>
        </p:blipFill>
        <p:spPr>
          <a:xfrm>
            <a:off x="306391" y="1248237"/>
            <a:ext cx="5306348" cy="24091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950DA6-CE1C-4D43-8919-D629029BB39A}"/>
              </a:ext>
            </a:extLst>
          </p:cNvPr>
          <p:cNvSpPr/>
          <p:nvPr/>
        </p:nvSpPr>
        <p:spPr>
          <a:xfrm>
            <a:off x="479322" y="1054641"/>
            <a:ext cx="3903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Top 10 most visited CBGs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385C6A-4614-7A4C-955C-9414C4D0690E}"/>
              </a:ext>
            </a:extLst>
          </p:cNvPr>
          <p:cNvSpPr/>
          <p:nvPr/>
        </p:nvSpPr>
        <p:spPr>
          <a:xfrm>
            <a:off x="9431316" y="1429286"/>
            <a:ext cx="2454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Most visits: </a:t>
            </a:r>
            <a:r>
              <a:rPr lang="en-US" sz="2400" dirty="0"/>
              <a:t>Tuesday</a:t>
            </a:r>
          </a:p>
          <a:p>
            <a:pPr lvl="1"/>
            <a:r>
              <a:rPr lang="en-US" sz="2400" b="1" dirty="0"/>
              <a:t>Least visits: </a:t>
            </a:r>
            <a:r>
              <a:rPr lang="en-US" sz="2400" dirty="0"/>
              <a:t>Sunday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97F5B2-2773-7942-A2C5-53D1A4BD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50" y="1115506"/>
            <a:ext cx="3820338" cy="25418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EAC07A-C9DF-C043-AD13-4074E97B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350" y="3711587"/>
            <a:ext cx="3890760" cy="26350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EE68C9E-4BEB-5241-B301-480EB5FE26F1}"/>
              </a:ext>
            </a:extLst>
          </p:cNvPr>
          <p:cNvSpPr/>
          <p:nvPr/>
        </p:nvSpPr>
        <p:spPr>
          <a:xfrm>
            <a:off x="9431316" y="3984482"/>
            <a:ext cx="2454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Most visits:</a:t>
            </a:r>
          </a:p>
          <a:p>
            <a:pPr lvl="1"/>
            <a:r>
              <a:rPr lang="en-US" sz="2400" dirty="0"/>
              <a:t>5pm</a:t>
            </a:r>
            <a:endParaRPr lang="en-US" sz="2400" b="1" dirty="0"/>
          </a:p>
          <a:p>
            <a:pPr lvl="1"/>
            <a:r>
              <a:rPr lang="en-US" sz="2400" b="1" dirty="0"/>
              <a:t>Least visits:</a:t>
            </a:r>
          </a:p>
          <a:p>
            <a:pPr lvl="1"/>
            <a:r>
              <a:rPr lang="en-US" sz="2400" dirty="0"/>
              <a:t>3am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E7C02-53DE-AD47-9C40-C17C703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4C5B8-7EBE-3645-865C-6E9968C5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DCAF8-51C4-D74A-BE2C-9521F10B693F}"/>
              </a:ext>
            </a:extLst>
          </p:cNvPr>
          <p:cNvSpPr txBox="1"/>
          <p:nvPr/>
        </p:nvSpPr>
        <p:spPr>
          <a:xfrm>
            <a:off x="1084768" y="3186246"/>
            <a:ext cx="32985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1. NY</a:t>
            </a:r>
            <a:endParaRPr lang="fr-FR" sz="2000" dirty="0"/>
          </a:p>
          <a:p>
            <a:pPr lvl="0"/>
            <a:r>
              <a:rPr lang="en-US" sz="2000" dirty="0"/>
              <a:t>2. NY</a:t>
            </a:r>
            <a:endParaRPr lang="fr-FR" sz="2000" dirty="0"/>
          </a:p>
          <a:p>
            <a:pPr lvl="0"/>
            <a:r>
              <a:rPr lang="en-US" sz="2000" dirty="0"/>
              <a:t>3. Los Angeles </a:t>
            </a:r>
            <a:endParaRPr lang="fr-FR" sz="2000" dirty="0"/>
          </a:p>
          <a:p>
            <a:pPr lvl="0"/>
            <a:r>
              <a:rPr lang="en-US" sz="2000" dirty="0"/>
              <a:t>4. Houston</a:t>
            </a:r>
            <a:endParaRPr lang="fr-FR" sz="2000" dirty="0"/>
          </a:p>
          <a:p>
            <a:pPr lvl="0"/>
            <a:r>
              <a:rPr lang="en-US" sz="2000" dirty="0"/>
              <a:t>5. NY</a:t>
            </a:r>
            <a:endParaRPr lang="fr-FR" sz="2000" dirty="0"/>
          </a:p>
          <a:p>
            <a:pPr lvl="0"/>
            <a:r>
              <a:rPr lang="en-US" sz="2000" dirty="0"/>
              <a:t>6. Atlanta</a:t>
            </a:r>
            <a:endParaRPr lang="fr-FR" sz="2000" dirty="0"/>
          </a:p>
          <a:p>
            <a:pPr lvl="0"/>
            <a:r>
              <a:rPr lang="en-US" sz="2000" dirty="0"/>
              <a:t>7. Washington D.C.</a:t>
            </a:r>
            <a:endParaRPr lang="fr-FR" sz="2000" dirty="0"/>
          </a:p>
          <a:p>
            <a:pPr lvl="0"/>
            <a:r>
              <a:rPr lang="en-US" sz="2000" dirty="0"/>
              <a:t>8. San Francisco</a:t>
            </a:r>
            <a:endParaRPr lang="fr-FR" sz="2000" dirty="0"/>
          </a:p>
          <a:p>
            <a:pPr lvl="0"/>
            <a:r>
              <a:rPr lang="en-US" sz="2000" dirty="0"/>
              <a:t>9. Washington D.C (Maryland)</a:t>
            </a:r>
            <a:endParaRPr lang="fr-FR" sz="2000" dirty="0"/>
          </a:p>
          <a:p>
            <a:pPr lvl="0"/>
            <a:r>
              <a:rPr lang="en-US" sz="2000" dirty="0"/>
              <a:t>10. Orlando</a:t>
            </a:r>
            <a:endParaRPr lang="fr-FR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8EEA36-7408-1140-82D1-1B705FF952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EF28CA8-703F-9F4B-9054-41BD0739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5" y="1248236"/>
            <a:ext cx="6186550" cy="3738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7DC056-041D-304B-A4DD-8DE443A41376}"/>
              </a:ext>
            </a:extLst>
          </p:cNvPr>
          <p:cNvSpPr/>
          <p:nvPr/>
        </p:nvSpPr>
        <p:spPr>
          <a:xfrm>
            <a:off x="88392" y="4778008"/>
            <a:ext cx="6542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85% 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CBGs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have a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higher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amount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visitors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during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week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Monday</a:t>
            </a:r>
            <a:r>
              <a:rPr lang="fr-FR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to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Thursday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than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during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weekend (Friday to Sunday)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CE481-A005-E74D-81AE-DCDF56A8C847}"/>
              </a:ext>
            </a:extLst>
          </p:cNvPr>
          <p:cNvSpPr/>
          <p:nvPr/>
        </p:nvSpPr>
        <p:spPr>
          <a:xfrm>
            <a:off x="1504333" y="1429400"/>
            <a:ext cx="45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Top 100 most visited CBGs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4AA37-42D4-2847-9C6A-1CE0165C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17" y="1100756"/>
            <a:ext cx="4889500" cy="2235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688B5B-87AB-0145-858F-69A4715B7318}"/>
              </a:ext>
            </a:extLst>
          </p:cNvPr>
          <p:cNvSpPr/>
          <p:nvPr/>
        </p:nvSpPr>
        <p:spPr>
          <a:xfrm>
            <a:off x="6411924" y="3276964"/>
            <a:ext cx="574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Top 10 </a:t>
            </a:r>
            <a:r>
              <a:rPr lang="fr-FR" sz="2400" b="1" dirty="0" err="1"/>
              <a:t>most</a:t>
            </a:r>
            <a:r>
              <a:rPr lang="fr-FR" sz="2400" b="1" dirty="0"/>
              <a:t> </a:t>
            </a:r>
            <a:r>
              <a:rPr lang="fr-FR" sz="2400" b="1" dirty="0" err="1"/>
              <a:t>visited</a:t>
            </a:r>
            <a:r>
              <a:rPr lang="fr-FR" sz="2400" b="1" dirty="0"/>
              <a:t> brands </a:t>
            </a:r>
            <a:r>
              <a:rPr lang="fr-FR" sz="2400" b="1" dirty="0" err="1"/>
              <a:t>during</a:t>
            </a:r>
            <a:r>
              <a:rPr lang="fr-FR" sz="2400" b="1" dirty="0"/>
              <a:t> the </a:t>
            </a:r>
            <a:r>
              <a:rPr lang="fr-FR" sz="2400" b="1" dirty="0" err="1"/>
              <a:t>week</a:t>
            </a:r>
            <a:endParaRPr lang="fr-F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D4E49-A1D8-DF4C-8390-DBE956A6C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994" y="3653872"/>
            <a:ext cx="4667906" cy="23087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BB24937-E531-D447-B428-12F9808C15C0}"/>
              </a:ext>
            </a:extLst>
          </p:cNvPr>
          <p:cNvSpPr/>
          <p:nvPr/>
        </p:nvSpPr>
        <p:spPr>
          <a:xfrm>
            <a:off x="6016752" y="5892584"/>
            <a:ext cx="6326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Top 10 </a:t>
            </a:r>
            <a:r>
              <a:rPr lang="fr-FR" sz="2400" b="1" dirty="0" err="1"/>
              <a:t>most</a:t>
            </a:r>
            <a:r>
              <a:rPr lang="fr-FR" sz="2400" b="1" dirty="0"/>
              <a:t> </a:t>
            </a:r>
            <a:r>
              <a:rPr lang="fr-FR" sz="2400" b="1" dirty="0" err="1"/>
              <a:t>visited</a:t>
            </a:r>
            <a:r>
              <a:rPr lang="fr-FR" sz="2400" b="1" dirty="0"/>
              <a:t> brands </a:t>
            </a:r>
            <a:r>
              <a:rPr lang="fr-FR" sz="2400" b="1" dirty="0" err="1"/>
              <a:t>during</a:t>
            </a:r>
            <a:r>
              <a:rPr lang="fr-FR" sz="2400" b="1" dirty="0"/>
              <a:t> the weekend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19264-228B-2F47-A522-E310A16D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6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4D19-4F41-5149-A026-D2396752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1F21F5-4CF3-CC43-9FC3-CEBB6B8F0D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0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8B5B-87AB-0145-858F-69A4715B7318}"/>
              </a:ext>
            </a:extLst>
          </p:cNvPr>
          <p:cNvSpPr/>
          <p:nvPr/>
        </p:nvSpPr>
        <p:spPr>
          <a:xfrm>
            <a:off x="27432" y="3249778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early</a:t>
            </a:r>
            <a:r>
              <a:rPr lang="fr-FR" sz="2000" b="1" dirty="0"/>
              <a:t> </a:t>
            </a:r>
            <a:r>
              <a:rPr lang="fr-FR" sz="2000" b="1" dirty="0" err="1"/>
              <a:t>morning</a:t>
            </a:r>
            <a:endParaRPr lang="fr-FR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B014D-FEDE-434D-843A-C749DEFC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" y="1175085"/>
            <a:ext cx="4483862" cy="21517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0503F2-EC47-FB4E-8808-FC54D39A28FA}"/>
              </a:ext>
            </a:extLst>
          </p:cNvPr>
          <p:cNvSpPr/>
          <p:nvPr/>
        </p:nvSpPr>
        <p:spPr>
          <a:xfrm>
            <a:off x="81216" y="5693526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morning</a:t>
            </a:r>
            <a:endParaRPr lang="fr-FR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C654DC-DCE2-564D-911E-0869D7EFD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" y="3652840"/>
            <a:ext cx="4690745" cy="2047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1AA3AC-7A21-5F4F-877A-24ED02966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512" y="1173562"/>
            <a:ext cx="4483862" cy="20995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339628-3CB3-0144-9549-F66EBD2457C6}"/>
              </a:ext>
            </a:extLst>
          </p:cNvPr>
          <p:cNvSpPr/>
          <p:nvPr/>
        </p:nvSpPr>
        <p:spPr>
          <a:xfrm>
            <a:off x="6382512" y="3194126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afternoon</a:t>
            </a:r>
            <a:endParaRPr lang="fr-FR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84B94A-3779-AE4E-BC3F-A0457C43B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12" y="3593848"/>
            <a:ext cx="4264025" cy="23502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576855-96F5-7D43-BB2C-7C4A857B4D0B}"/>
              </a:ext>
            </a:extLst>
          </p:cNvPr>
          <p:cNvSpPr/>
          <p:nvPr/>
        </p:nvSpPr>
        <p:spPr>
          <a:xfrm>
            <a:off x="6405372" y="5877422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evening</a:t>
            </a:r>
            <a:endParaRPr lang="fr-FR" sz="20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369C33-7829-2647-A71E-FB576AD3DA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29" t="24395" r="24058" b="23868"/>
          <a:stretch/>
        </p:blipFill>
        <p:spPr>
          <a:xfrm>
            <a:off x="4654295" y="1465212"/>
            <a:ext cx="1270763" cy="1217165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71DF4A-AA64-DB48-B520-A9AFF22369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56" b="10514"/>
          <a:stretch/>
        </p:blipFill>
        <p:spPr>
          <a:xfrm>
            <a:off x="4981940" y="4312792"/>
            <a:ext cx="1263300" cy="1169617"/>
          </a:xfrm>
          <a:prstGeom prst="ellipse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B40C88-9DB9-F946-B96A-A968CFA9B4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29" t="24395" r="24058" b="23868"/>
          <a:stretch/>
        </p:blipFill>
        <p:spPr>
          <a:xfrm>
            <a:off x="10679566" y="1470190"/>
            <a:ext cx="1270763" cy="1217165"/>
          </a:xfrm>
          <a:prstGeom prst="ellipse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E29022-9D46-B046-BB5D-A04E1639D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56" b="10514"/>
          <a:stretch/>
        </p:blipFill>
        <p:spPr>
          <a:xfrm>
            <a:off x="10704560" y="4309616"/>
            <a:ext cx="1263300" cy="1169617"/>
          </a:xfrm>
          <a:prstGeom prst="ellipse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1632FD-A60E-1F4A-8564-4887E5C3B659}"/>
              </a:ext>
            </a:extLst>
          </p:cNvPr>
          <p:cNvSpPr/>
          <p:nvPr/>
        </p:nvSpPr>
        <p:spPr>
          <a:xfrm>
            <a:off x="11084499" y="2763283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B0458-D347-CF48-BA3E-E42F5B0CD83B}"/>
              </a:ext>
            </a:extLst>
          </p:cNvPr>
          <p:cNvSpPr/>
          <p:nvPr/>
        </p:nvSpPr>
        <p:spPr>
          <a:xfrm>
            <a:off x="11120564" y="5550100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9E4955-F7AD-664A-BD28-F91FF87AE0DD}"/>
              </a:ext>
            </a:extLst>
          </p:cNvPr>
          <p:cNvSpPr/>
          <p:nvPr/>
        </p:nvSpPr>
        <p:spPr>
          <a:xfrm>
            <a:off x="5084318" y="2751187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CE2B6D-806F-8840-A025-608F08D25D7F}"/>
              </a:ext>
            </a:extLst>
          </p:cNvPr>
          <p:cNvSpPr/>
          <p:nvPr/>
        </p:nvSpPr>
        <p:spPr>
          <a:xfrm>
            <a:off x="5292978" y="5540911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6C12-8A52-B34E-8DB6-4286B26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32929-AFA8-914B-A205-3DB944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B2C139-1486-BE47-8C17-12727EC6CE5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8B5B-87AB-0145-858F-69A4715B7318}"/>
              </a:ext>
            </a:extLst>
          </p:cNvPr>
          <p:cNvSpPr/>
          <p:nvPr/>
        </p:nvSpPr>
        <p:spPr>
          <a:xfrm>
            <a:off x="549947" y="4556193"/>
            <a:ext cx="5216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Most </a:t>
            </a:r>
            <a:r>
              <a:rPr lang="fr-FR" sz="2400" b="1" dirty="0" err="1"/>
              <a:t>popular</a:t>
            </a:r>
            <a:r>
              <a:rPr lang="fr-FR" sz="2400" b="1" dirty="0"/>
              <a:t> brands </a:t>
            </a:r>
            <a:r>
              <a:rPr lang="fr-FR" sz="2400" b="1" dirty="0" err="1"/>
              <a:t>during</a:t>
            </a:r>
            <a:r>
              <a:rPr lang="fr-FR" sz="2400" b="1" dirty="0"/>
              <a:t> the </a:t>
            </a:r>
            <a:r>
              <a:rPr lang="fr-FR" sz="2400" b="1" dirty="0" err="1"/>
              <a:t>week</a:t>
            </a:r>
            <a:r>
              <a:rPr lang="fr-FR" sz="2400" b="1" dirty="0"/>
              <a:t> (</a:t>
            </a:r>
            <a:r>
              <a:rPr lang="fr-FR" sz="2400" b="1" dirty="0" err="1"/>
              <a:t>Monday</a:t>
            </a:r>
            <a:r>
              <a:rPr lang="fr-FR" sz="2400" b="1" dirty="0"/>
              <a:t> to Thursday)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503F2-EC47-FB4E-8808-FC54D39A28FA}"/>
              </a:ext>
            </a:extLst>
          </p:cNvPr>
          <p:cNvSpPr/>
          <p:nvPr/>
        </p:nvSpPr>
        <p:spPr>
          <a:xfrm>
            <a:off x="6135927" y="4556194"/>
            <a:ext cx="5506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Most </a:t>
            </a:r>
            <a:r>
              <a:rPr lang="fr-FR" sz="2400" b="1" dirty="0" err="1"/>
              <a:t>popular</a:t>
            </a:r>
            <a:r>
              <a:rPr lang="fr-FR" sz="2400" b="1" dirty="0"/>
              <a:t> brands </a:t>
            </a:r>
            <a:r>
              <a:rPr lang="fr-FR" sz="2400" b="1" dirty="0" err="1"/>
              <a:t>during</a:t>
            </a:r>
            <a:r>
              <a:rPr lang="fr-FR" sz="2400" b="1" dirty="0"/>
              <a:t> the weekend  (Friday to Sunday)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6C12-8A52-B34E-8DB6-4286B26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32929-AFA8-914B-A205-3DB944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DAD83-24A7-6D44-B2BA-ED74E7C6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636780"/>
            <a:ext cx="5257741" cy="2607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11500-AFED-FB4D-85FB-456284734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7" y="1636781"/>
            <a:ext cx="5216252" cy="24571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A34A79-E7D2-A042-84BF-E43B426A6F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/>
              <a:t>Clustering</a:t>
            </a:r>
            <a:endParaRPr lang="fr-FR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6C12-8A52-B34E-8DB6-4286B26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32929-AFA8-914B-A205-3DB944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CECDE3-FEB9-8345-87A6-D37DB01AF4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0" y="1244763"/>
            <a:ext cx="4825180" cy="3352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272613-3FBA-B24E-894E-E3DC046AB1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17" y="1159560"/>
            <a:ext cx="4825180" cy="35231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183DDA-7EFD-254D-9B27-F56D84E142BA}"/>
              </a:ext>
            </a:extLst>
          </p:cNvPr>
          <p:cNvSpPr/>
          <p:nvPr/>
        </p:nvSpPr>
        <p:spPr>
          <a:xfrm>
            <a:off x="444909" y="4667792"/>
            <a:ext cx="59116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Most populated days of the week: Monday to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Thursday undergoes a clear decrease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Friday goes up again, but lower than the beginning of the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Sunday is the day of the week with the lowest number of visitors.</a:t>
            </a:r>
            <a:r>
              <a:rPr lang="fr-FR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AF09F-78E3-5443-A231-D5C7DF807019}"/>
              </a:ext>
            </a:extLst>
          </p:cNvPr>
          <p:cNvSpPr/>
          <p:nvPr/>
        </p:nvSpPr>
        <p:spPr>
          <a:xfrm>
            <a:off x="6481917" y="4597526"/>
            <a:ext cx="5390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Peak at 7am, then down progressively until 9am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peak at 4pm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visitors then decreases very quickly until 5am.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2D34BA-5E4C-8E45-9FD7-5BD755B575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t="8682" b="11589"/>
          <a:stretch/>
        </p:blipFill>
        <p:spPr>
          <a:xfrm>
            <a:off x="0" y="117993"/>
            <a:ext cx="12193826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754</Words>
  <Application>Microsoft Macintosh PowerPoint</Application>
  <PresentationFormat>Widescreen</PresentationFormat>
  <Paragraphs>144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Neue</vt:lpstr>
      <vt:lpstr>Times New Roman</vt:lpstr>
      <vt:lpstr>Office Theme</vt:lpstr>
      <vt:lpstr>Analyzing neighborhoods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2019-08-01T14:47:52Z</dcterms:created>
  <dcterms:modified xsi:type="dcterms:W3CDTF">2019-10-27T11:14:31Z</dcterms:modified>
</cp:coreProperties>
</file>