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9" r:id="rId4"/>
    <p:sldId id="290" r:id="rId5"/>
    <p:sldId id="303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68" r:id="rId26"/>
    <p:sldId id="311" r:id="rId27"/>
    <p:sldId id="270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D0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80EF-30D3-F644-A0D8-F1E5655B86F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9AA5-E2CB-1848-A0F9-36A33A4B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A7D3-5C79-C241-BB08-E33DA176DFED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bhatt55@asu.edu" TargetMode="External"/><Relationship Id="rId4" Type="http://schemas.openxmlformats.org/officeDocument/2006/relationships/hyperlink" Target="mailto:wwang239@a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gil@a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574 Lecture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Representation and Uninformed 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287" y="3877186"/>
            <a:ext cx="5910942" cy="124182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/>
              <a:t>Professor: </a:t>
            </a:r>
            <a:r>
              <a:rPr lang="en-US" dirty="0" smtClean="0"/>
              <a:t>Stephanie Gil</a:t>
            </a:r>
          </a:p>
          <a:p>
            <a:pPr algn="l"/>
            <a:r>
              <a:rPr lang="en-US" b="1" dirty="0" smtClean="0"/>
              <a:t>Email: </a:t>
            </a:r>
            <a:r>
              <a:rPr lang="en-US" dirty="0" smtClean="0">
                <a:hlinkClick r:id="rId2"/>
              </a:rPr>
              <a:t>sgil@asu.edu</a:t>
            </a:r>
            <a:r>
              <a:rPr lang="en-US" dirty="0" smtClean="0"/>
              <a:t> (Office hours M 12-1pm BYENG 386)</a:t>
            </a:r>
          </a:p>
          <a:p>
            <a:pPr algn="l"/>
            <a:r>
              <a:rPr lang="en-US" b="1" dirty="0" smtClean="0"/>
              <a:t>TAs: </a:t>
            </a:r>
            <a:r>
              <a:rPr lang="en-US" dirty="0" err="1" smtClean="0"/>
              <a:t>Sushmita</a:t>
            </a:r>
            <a:r>
              <a:rPr lang="en-US" dirty="0" smtClean="0"/>
              <a:t> Bhattacharya </a:t>
            </a:r>
            <a:r>
              <a:rPr lang="en-US" dirty="0" smtClean="0">
                <a:hlinkClick r:id="rId3"/>
              </a:rPr>
              <a:t>sbhatt55@asu.edu</a:t>
            </a:r>
            <a:r>
              <a:rPr lang="en-US" dirty="0" smtClean="0"/>
              <a:t> (Office hours </a:t>
            </a:r>
            <a:r>
              <a:rPr lang="en-US" dirty="0"/>
              <a:t>M 5-6</a:t>
            </a:r>
            <a:r>
              <a:rPr lang="en-US" dirty="0" smtClean="0"/>
              <a:t> BYENG 392)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Weiying</a:t>
            </a:r>
            <a:r>
              <a:rPr lang="en-US" dirty="0" smtClean="0"/>
              <a:t> Wang </a:t>
            </a:r>
            <a:r>
              <a:rPr lang="en-US" dirty="0" smtClean="0">
                <a:hlinkClick r:id="rId4"/>
              </a:rPr>
              <a:t>wwang239@asu.edu</a:t>
            </a:r>
            <a:r>
              <a:rPr lang="en-US" dirty="0" smtClean="0"/>
              <a:t> (Office hours </a:t>
            </a:r>
            <a:r>
              <a:rPr lang="en-US" dirty="0" err="1"/>
              <a:t>Th</a:t>
            </a:r>
            <a:r>
              <a:rPr lang="en-US" dirty="0"/>
              <a:t> 2:30-3:30 </a:t>
            </a:r>
            <a:r>
              <a:rPr lang="en-US" dirty="0" smtClean="0"/>
              <a:t> BYENG 392)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382"/>
            <a:ext cx="7886700" cy="4738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Route-finding problem (e.g. routing in computer networks, military operations, airline travel planning system)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52" y="2651496"/>
            <a:ext cx="5887092" cy="40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382"/>
            <a:ext cx="7886700" cy="4738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Route-finding problem </a:t>
            </a:r>
            <a:r>
              <a:rPr lang="en-US" dirty="0" smtClean="0"/>
              <a:t>(e.g. routing in computer networks, military operations, airline travel planning system)</a:t>
            </a:r>
          </a:p>
          <a:p>
            <a:pPr lvl="1"/>
            <a:r>
              <a:rPr lang="en-US" u="sng" dirty="0" smtClean="0"/>
              <a:t>States: </a:t>
            </a:r>
            <a:r>
              <a:rPr lang="en-US" dirty="0" smtClean="0"/>
              <a:t>Locations (and current time)</a:t>
            </a:r>
          </a:p>
          <a:p>
            <a:pPr lvl="1"/>
            <a:r>
              <a:rPr lang="en-US" u="sng" dirty="0" smtClean="0"/>
              <a:t>Initial state: </a:t>
            </a:r>
            <a:r>
              <a:rPr lang="en-US" dirty="0" smtClean="0"/>
              <a:t>Problem dependent</a:t>
            </a:r>
          </a:p>
          <a:p>
            <a:pPr lvl="1"/>
            <a:r>
              <a:rPr lang="en-US" u="sng" dirty="0" smtClean="0"/>
              <a:t>Successor Function: </a:t>
            </a:r>
            <a:r>
              <a:rPr lang="en-US" dirty="0" smtClean="0"/>
              <a:t>Returns the state resulting from taking any scheduled flight </a:t>
            </a:r>
          </a:p>
          <a:p>
            <a:pPr lvl="1"/>
            <a:r>
              <a:rPr lang="en-US" u="sng" dirty="0" smtClean="0"/>
              <a:t>Goal Test: </a:t>
            </a:r>
            <a:r>
              <a:rPr lang="en-US" dirty="0" smtClean="0"/>
              <a:t>Are we are the destination by some pre-specified time?</a:t>
            </a:r>
          </a:p>
          <a:p>
            <a:pPr lvl="1"/>
            <a:r>
              <a:rPr lang="en-US" u="sng" dirty="0" smtClean="0"/>
              <a:t>Path Cost:</a:t>
            </a:r>
            <a:r>
              <a:rPr lang="en-US" dirty="0" smtClean="0"/>
              <a:t> Can be monetary, wait time, flight time, </a:t>
            </a:r>
            <a:r>
              <a:rPr lang="en-US" dirty="0" err="1" smtClean="0"/>
              <a:t>etc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216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Problems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Touring problem </a:t>
            </a:r>
            <a:r>
              <a:rPr lang="mr-IN" dirty="0" smtClean="0"/>
              <a:t>–</a:t>
            </a:r>
            <a:r>
              <a:rPr lang="en-US" dirty="0" smtClean="0"/>
              <a:t> closely related to route-finding but has an important difference:</a:t>
            </a:r>
            <a:r>
              <a:rPr lang="en-US" i="1" dirty="0" smtClean="0"/>
              <a:t> visit each city only once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State space must include not only the current city but also previously visited cities</a:t>
            </a:r>
          </a:p>
          <a:p>
            <a:pPr lvl="1"/>
            <a:r>
              <a:rPr lang="en-US" dirty="0" smtClean="0"/>
              <a:t>How does the state space compare to that of route-finding?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Traveling Salesman problem </a:t>
            </a:r>
            <a:r>
              <a:rPr lang="mr-IN" dirty="0" smtClean="0"/>
              <a:t>–</a:t>
            </a:r>
            <a:r>
              <a:rPr lang="en-US" dirty="0" smtClean="0"/>
              <a:t> a touring problem where the aim is to find the shortest tour </a:t>
            </a:r>
          </a:p>
          <a:p>
            <a:endParaRPr lang="en-US" dirty="0"/>
          </a:p>
          <a:p>
            <a:r>
              <a:rPr lang="en-US" b="1" dirty="0" smtClean="0"/>
              <a:t>Robot Navigation </a:t>
            </a:r>
            <a:r>
              <a:rPr lang="mr-IN" dirty="0" smtClean="0"/>
              <a:t>–</a:t>
            </a:r>
            <a:r>
              <a:rPr lang="en-US" dirty="0" smtClean="0"/>
              <a:t> Generalization of the route-finding problem. Differences:</a:t>
            </a:r>
          </a:p>
          <a:p>
            <a:pPr lvl="1"/>
            <a:r>
              <a:rPr lang="en-US" dirty="0" smtClean="0"/>
              <a:t>Robot can move in continuous space with an infinite set of possible actions and states</a:t>
            </a:r>
          </a:p>
          <a:p>
            <a:pPr lvl="1"/>
            <a:r>
              <a:rPr lang="en-US" dirty="0" smtClean="0"/>
              <a:t>Robots must deal with errors in sensor readings and motor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then What?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that we have the problem formulated correctly, what can we do next?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generate a solution?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Search.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Solution Generation Part</a:t>
            </a:r>
            <a:r>
              <a:rPr lang="mr-IN" dirty="0" smtClean="0"/>
              <a:t>…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Search strategy</a:t>
            </a:r>
            <a:r>
              <a:rPr lang="en-US" dirty="0" smtClean="0"/>
              <a:t>: choice of which state to expand (depends on choice of states compatible with the successor function)</a:t>
            </a:r>
          </a:p>
          <a:p>
            <a:r>
              <a:rPr lang="en-US" u="sng" dirty="0" smtClean="0"/>
              <a:t>Measures of search performance</a:t>
            </a:r>
            <a:endParaRPr lang="en-US" dirty="0" smtClean="0"/>
          </a:p>
          <a:p>
            <a:pPr lvl="1"/>
            <a:r>
              <a:rPr lang="en-US" u="sng" dirty="0" smtClean="0"/>
              <a:t>Completeness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the algorithm guaranteed to find a solution when there is one?</a:t>
            </a:r>
          </a:p>
          <a:p>
            <a:pPr lvl="1"/>
            <a:r>
              <a:rPr lang="en-US" u="sng" dirty="0" smtClean="0"/>
              <a:t>Optimality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Does the strategy find the optimal solution?</a:t>
            </a:r>
          </a:p>
          <a:p>
            <a:pPr lvl="1"/>
            <a:r>
              <a:rPr lang="en-US" u="sng" dirty="0" smtClean="0"/>
              <a:t>Time Complexity </a:t>
            </a:r>
            <a:r>
              <a:rPr lang="mr-IN" dirty="0" smtClean="0"/>
              <a:t>–</a:t>
            </a:r>
            <a:r>
              <a:rPr lang="en-US" dirty="0" smtClean="0"/>
              <a:t> How long does it take to find a solution?</a:t>
            </a:r>
          </a:p>
          <a:p>
            <a:pPr lvl="1"/>
            <a:r>
              <a:rPr lang="en-US" u="sng" dirty="0" smtClean="0"/>
              <a:t>Space Complexity </a:t>
            </a:r>
            <a:r>
              <a:rPr lang="mr-IN" dirty="0" smtClean="0"/>
              <a:t>–</a:t>
            </a:r>
            <a:r>
              <a:rPr lang="en-US" dirty="0" smtClean="0"/>
              <a:t> How much memory is needed to perform the search?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324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Repeated action in search: expand the current state (i.e. which states can the current state lead to?) and generate a new set of states</a:t>
            </a:r>
          </a:p>
          <a:p>
            <a:endParaRPr lang="en-US" dirty="0"/>
          </a:p>
          <a:p>
            <a:r>
              <a:rPr lang="en-US" dirty="0" smtClean="0"/>
              <a:t>Search steps: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Choose state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Goal test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Expand state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r>
              <a:rPr lang="en-US" dirty="0" smtClean="0"/>
              <a:t>Two termination conditions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Solution found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No more states left to be expanded</a:t>
            </a:r>
          </a:p>
        </p:txBody>
      </p:sp>
    </p:spTree>
    <p:extLst>
      <p:ext uri="{BB962C8B-B14F-4D97-AF65-F5344CB8AC3E}">
        <p14:creationId xmlns:p14="http://schemas.microsoft.com/office/powerpoint/2010/main" val="13622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definitions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Parent node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Path cost g(n)</a:t>
            </a:r>
          </a:p>
          <a:p>
            <a:pPr lvl="1"/>
            <a:r>
              <a:rPr lang="en-US" dirty="0" smtClean="0"/>
              <a:t>Depth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From a State Graph to a Search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07125" cy="49039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Complexity in AI </a:t>
            </a:r>
            <a:r>
              <a:rPr lang="mr-IN" dirty="0" smtClean="0"/>
              <a:t>–</a:t>
            </a:r>
            <a:r>
              <a:rPr lang="en-US" dirty="0" smtClean="0"/>
              <a:t> described in terms of 3 quantities</a:t>
            </a:r>
          </a:p>
          <a:p>
            <a:pPr lvl="1"/>
            <a:r>
              <a:rPr lang="en-US" dirty="0" smtClean="0"/>
              <a:t>Branching factor b</a:t>
            </a:r>
          </a:p>
          <a:p>
            <a:pPr lvl="1"/>
            <a:r>
              <a:rPr lang="en-US" dirty="0" smtClean="0"/>
              <a:t>Depth d</a:t>
            </a:r>
          </a:p>
          <a:p>
            <a:pPr lvl="1"/>
            <a:r>
              <a:rPr lang="en-US" dirty="0" smtClean="0"/>
              <a:t>Maximum length of any path in the state space 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981" y="1640277"/>
            <a:ext cx="4366518" cy="2982556"/>
            <a:chOff x="123289" y="1691648"/>
            <a:chExt cx="4366518" cy="2982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3289" y="4304872"/>
              <a:ext cx="43665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 3.2 Russell and </a:t>
              </a:r>
              <a:r>
                <a:rPr lang="en-US" dirty="0" err="1" smtClean="0"/>
                <a:t>Norvig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72010" y="1587572"/>
            <a:ext cx="3195264" cy="3026699"/>
            <a:chOff x="4876800" y="1762233"/>
            <a:chExt cx="3195264" cy="3026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933" y="1762233"/>
              <a:ext cx="3186131" cy="2661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876800" y="4419600"/>
              <a:ext cx="31952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 3.6 Russell and </a:t>
              </a:r>
              <a:r>
                <a:rPr lang="en-US" dirty="0" err="1" smtClean="0"/>
                <a:t>Norvig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1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 Strategies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have no idea of whether one “non-goal state” is better than another</a:t>
            </a:r>
          </a:p>
          <a:p>
            <a:r>
              <a:rPr lang="en-US" dirty="0"/>
              <a:t>If we have a finite # of states, must the search tree have a finite number of nodes? </a:t>
            </a:r>
          </a:p>
          <a:p>
            <a:r>
              <a:rPr lang="en-US" dirty="0"/>
              <a:t>Is the # of nodes in the search tree the same as the # of states?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1" y="3102797"/>
            <a:ext cx="328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No. We can have cycles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0117" y="4005210"/>
            <a:ext cx="566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No. Number of possible paths.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9635" y="4705563"/>
            <a:ext cx="3205538" cy="1992649"/>
            <a:chOff x="123289" y="1691648"/>
            <a:chExt cx="4366518" cy="29825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23289" y="4304872"/>
              <a:ext cx="43665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 3.2 Russell and </a:t>
              </a:r>
              <a:r>
                <a:rPr lang="en-US" dirty="0" err="1" smtClean="0"/>
                <a:t>Norvig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6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queue</a:t>
            </a:r>
          </a:p>
          <a:p>
            <a:r>
              <a:rPr lang="en-US" dirty="0" smtClean="0"/>
              <a:t>All nodes are expanded at a given depth in the search tree before any nodes at the next level are expanded</a:t>
            </a:r>
          </a:p>
          <a:p>
            <a:r>
              <a:rPr lang="en-US" dirty="0" smtClean="0"/>
              <a:t>Is BFS complete?</a:t>
            </a:r>
          </a:p>
          <a:p>
            <a:r>
              <a:rPr lang="en-US" dirty="0" smtClean="0"/>
              <a:t>Is BFS optimal?</a:t>
            </a:r>
          </a:p>
          <a:p>
            <a:r>
              <a:rPr lang="en-US" dirty="0" smtClean="0"/>
              <a:t>Airline route example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1" y="5229545"/>
            <a:ext cx="2032299" cy="1407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1021" y="5753528"/>
            <a:ext cx="647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PHX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8240" y="5053173"/>
            <a:ext cx="535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5458" y="5051461"/>
            <a:ext cx="486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3224" y="5676473"/>
            <a:ext cx="559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0374" y="5746680"/>
            <a:ext cx="647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SFO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6858" y="6299772"/>
            <a:ext cx="470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70643" y="6308334"/>
            <a:ext cx="1058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Frankfurt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4569" y="6306620"/>
            <a:ext cx="77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Tokyo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3"/>
            <a:endCxn id="8" idx="1"/>
          </p:cNvCxnSpPr>
          <p:nvPr/>
        </p:nvCxnSpPr>
        <p:spPr>
          <a:xfrm flipV="1">
            <a:off x="4058292" y="5237839"/>
            <a:ext cx="809948" cy="7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9" idx="1"/>
          </p:cNvCxnSpPr>
          <p:nvPr/>
        </p:nvCxnSpPr>
        <p:spPr>
          <a:xfrm flipV="1">
            <a:off x="5404208" y="5236127"/>
            <a:ext cx="921250" cy="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1"/>
          </p:cNvCxnSpPr>
          <p:nvPr/>
        </p:nvCxnSpPr>
        <p:spPr>
          <a:xfrm>
            <a:off x="6811766" y="5236127"/>
            <a:ext cx="991458" cy="62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2" idx="1"/>
          </p:cNvCxnSpPr>
          <p:nvPr/>
        </p:nvCxnSpPr>
        <p:spPr>
          <a:xfrm>
            <a:off x="4058292" y="5938194"/>
            <a:ext cx="258566" cy="54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1"/>
          </p:cNvCxnSpPr>
          <p:nvPr/>
        </p:nvCxnSpPr>
        <p:spPr>
          <a:xfrm flipV="1">
            <a:off x="4775770" y="6493000"/>
            <a:ext cx="494873" cy="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3"/>
            <a:endCxn id="14" idx="1"/>
          </p:cNvCxnSpPr>
          <p:nvPr/>
        </p:nvCxnSpPr>
        <p:spPr>
          <a:xfrm flipV="1">
            <a:off x="6328882" y="6491286"/>
            <a:ext cx="275687" cy="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3"/>
            <a:endCxn id="10" idx="1"/>
          </p:cNvCxnSpPr>
          <p:nvPr/>
        </p:nvCxnSpPr>
        <p:spPr>
          <a:xfrm flipV="1">
            <a:off x="7376844" y="5861139"/>
            <a:ext cx="426380" cy="63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  <a:endCxn id="11" idx="1"/>
          </p:cNvCxnSpPr>
          <p:nvPr/>
        </p:nvCxnSpPr>
        <p:spPr>
          <a:xfrm flipV="1">
            <a:off x="4058292" y="5931346"/>
            <a:ext cx="1452082" cy="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0" idx="1"/>
          </p:cNvCxnSpPr>
          <p:nvPr/>
        </p:nvCxnSpPr>
        <p:spPr>
          <a:xfrm flipV="1">
            <a:off x="6246688" y="5861139"/>
            <a:ext cx="1556536" cy="2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Types of Problems and </a:t>
            </a:r>
            <a:r>
              <a:rPr lang="en-US" dirty="0" smtClean="0"/>
              <a:t>Environments: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Fully vs. partially observable</a:t>
            </a:r>
          </a:p>
          <a:p>
            <a:r>
              <a:rPr lang="en-US" dirty="0" smtClean="0"/>
              <a:t>Deterministic vs. stochastic</a:t>
            </a:r>
          </a:p>
          <a:p>
            <a:r>
              <a:rPr lang="en-US" dirty="0" smtClean="0"/>
              <a:t>Episodic vs. sequential </a:t>
            </a:r>
            <a:r>
              <a:rPr lang="en-US" sz="2400" dirty="0" smtClean="0"/>
              <a:t>(i.e. what role does </a:t>
            </a:r>
            <a:r>
              <a:rPr lang="en-US" sz="2400" i="1" dirty="0" smtClean="0"/>
              <a:t>history</a:t>
            </a:r>
            <a:r>
              <a:rPr lang="en-US" sz="2400" dirty="0" smtClean="0"/>
              <a:t> play)</a:t>
            </a:r>
          </a:p>
          <a:p>
            <a:r>
              <a:rPr lang="en-US" dirty="0" smtClean="0"/>
              <a:t>Static vs. dynamic</a:t>
            </a:r>
          </a:p>
          <a:p>
            <a:r>
              <a:rPr lang="en-US" dirty="0" smtClean="0"/>
              <a:t>Discrete vs. continuous</a:t>
            </a:r>
          </a:p>
          <a:p>
            <a:r>
              <a:rPr lang="en-US" dirty="0" smtClean="0"/>
              <a:t>Single-agent vs. </a:t>
            </a:r>
            <a:r>
              <a:rPr lang="en-US" dirty="0" err="1" smtClean="0"/>
              <a:t>multiagent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requirements of BFS? </a:t>
            </a:r>
          </a:p>
          <a:p>
            <a:r>
              <a:rPr lang="en-US" dirty="0" smtClean="0"/>
              <a:t>Complexity of BFS?</a:t>
            </a:r>
          </a:p>
          <a:p>
            <a:pPr marL="0" indent="0">
              <a:buNone/>
            </a:pPr>
            <a:r>
              <a:rPr lang="en-US" dirty="0" smtClean="0"/>
              <a:t>*Exponential complexity search problems cannot be solved by uninformed methods for any but the smallest problem instances </a:t>
            </a:r>
          </a:p>
          <a:p>
            <a:pPr lvl="1"/>
            <a:r>
              <a:rPr lang="en-US" dirty="0" smtClean="0"/>
              <a:t>Depth of 2, 0.11 seconds</a:t>
            </a:r>
          </a:p>
          <a:p>
            <a:pPr lvl="1"/>
            <a:r>
              <a:rPr lang="en-US" dirty="0" smtClean="0"/>
              <a:t>Depth of 4, 11 seconds</a:t>
            </a:r>
          </a:p>
          <a:p>
            <a:pPr lvl="1"/>
            <a:r>
              <a:rPr lang="en-US" dirty="0" smtClean="0"/>
              <a:t>Depth of 8, 31 hours</a:t>
            </a:r>
          </a:p>
          <a:p>
            <a:pPr lvl="1"/>
            <a:r>
              <a:rPr lang="en-US" dirty="0" smtClean="0"/>
              <a:t>Depth of 10, 129 days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4755" y="1839073"/>
            <a:ext cx="130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O(b</a:t>
            </a:r>
            <a:r>
              <a:rPr lang="en-US" sz="2000" baseline="30000" dirty="0" smtClean="0">
                <a:solidFill>
                  <a:srgbClr val="FF0000"/>
                </a:solidFill>
              </a:rPr>
              <a:t>d+1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0822" y="2381891"/>
            <a:ext cx="130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O(b</a:t>
            </a:r>
            <a:r>
              <a:rPr lang="en-US" sz="2000" baseline="30000" dirty="0" smtClean="0">
                <a:solidFill>
                  <a:srgbClr val="FF0000"/>
                </a:solidFill>
              </a:rPr>
              <a:t>d+1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5480" cy="4351338"/>
          </a:xfrm>
        </p:spPr>
        <p:txBody>
          <a:bodyPr/>
          <a:lstStyle/>
          <a:p>
            <a:r>
              <a:rPr lang="en-US" dirty="0" smtClean="0"/>
              <a:t>LIFO queue (a stack)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12" y="2377897"/>
            <a:ext cx="4749800" cy="3997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2781" y="6410365"/>
            <a:ext cx="32055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Fig 3.16 </a:t>
            </a:r>
            <a:r>
              <a:rPr lang="en-US" dirty="0" smtClean="0"/>
              <a:t>Russell and </a:t>
            </a:r>
            <a:r>
              <a:rPr lang="en-US" dirty="0" err="1" smtClean="0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only a single path from the root to a lead node, along with unexpanded sibling nodes for each node on the path</a:t>
            </a:r>
          </a:p>
          <a:p>
            <a:r>
              <a:rPr lang="en-US" dirty="0" smtClean="0"/>
              <a:t>What factors does memory depend on?</a:t>
            </a:r>
          </a:p>
          <a:p>
            <a:r>
              <a:rPr lang="en-US" dirty="0" smtClean="0"/>
              <a:t>Is DFS optimal? </a:t>
            </a:r>
          </a:p>
          <a:p>
            <a:r>
              <a:rPr lang="en-US" dirty="0" smtClean="0"/>
              <a:t> Is DFS complete?</a:t>
            </a:r>
          </a:p>
          <a:p>
            <a:r>
              <a:rPr lang="en-US" dirty="0" smtClean="0"/>
              <a:t> What is the worst-case complexity? Better or worse than BFS?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671" y="3123344"/>
            <a:ext cx="102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, 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7183" y="3606229"/>
            <a:ext cx="359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C is the goal node?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2872" y="4128499"/>
            <a:ext cx="545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there is a cycle? Or infinite depth?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BFS and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Depth-limited Search</a:t>
            </a:r>
          </a:p>
          <a:p>
            <a:pPr lvl="1"/>
            <a:r>
              <a:rPr lang="en-US" dirty="0" smtClean="0"/>
              <a:t>When is this a good idea?</a:t>
            </a:r>
          </a:p>
          <a:p>
            <a:pPr lvl="1"/>
            <a:r>
              <a:rPr lang="en-US" dirty="0" smtClean="0"/>
              <a:t>Definition of </a:t>
            </a:r>
            <a:r>
              <a:rPr lang="en-US" b="1" dirty="0" smtClean="0"/>
              <a:t>diameter</a:t>
            </a:r>
            <a:r>
              <a:rPr lang="en-US" dirty="0" smtClean="0"/>
              <a:t> of the graph: greatest length amongst the shortest path between two nodes</a:t>
            </a:r>
          </a:p>
        </p:txBody>
      </p:sp>
    </p:spTree>
    <p:extLst>
      <p:ext uri="{BB962C8B-B14F-4D97-AF65-F5344CB8AC3E}">
        <p14:creationId xmlns:p14="http://schemas.microsoft.com/office/powerpoint/2010/main" val="720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BFS and DFS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</a:p>
          <a:p>
            <a:pPr lvl="1"/>
            <a:r>
              <a:rPr lang="en-US" dirty="0"/>
              <a:t>Combines the best of DFS (modest memory </a:t>
            </a:r>
            <a:r>
              <a:rPr lang="en-US" dirty="0" err="1"/>
              <a:t>req</a:t>
            </a:r>
            <a:r>
              <a:rPr lang="en-US" dirty="0"/>
              <a:t>) and BFS (complete for finite b, optimal for some problems)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56" y="3174715"/>
            <a:ext cx="3629673" cy="348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8880" y="6358995"/>
            <a:ext cx="32055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 3.19 Russell and </a:t>
            </a:r>
            <a:r>
              <a:rPr lang="en-US" dirty="0" err="1" smtClean="0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proposal (</a:t>
            </a:r>
            <a:r>
              <a:rPr lang="en-US" dirty="0" smtClean="0">
                <a:solidFill>
                  <a:srgbClr val="FF0000"/>
                </a:solidFill>
              </a:rPr>
              <a:t>P/F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Literature review and outline with preliminary results (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Presentation in class (</a:t>
            </a:r>
            <a:r>
              <a:rPr lang="en-US" dirty="0" smtClean="0">
                <a:solidFill>
                  <a:srgbClr val="FF0000"/>
                </a:solidFill>
              </a:rPr>
              <a:t>15%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Final report in double column 8 pages in IEEE format (</a:t>
            </a:r>
            <a:r>
              <a:rPr lang="en-US" dirty="0" smtClean="0">
                <a:solidFill>
                  <a:srgbClr val="FF0000"/>
                </a:solidFill>
              </a:rPr>
              <a:t>15%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project calendar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0"/>
          <a:stretch/>
        </p:blipFill>
        <p:spPr bwMode="auto">
          <a:xfrm>
            <a:off x="402726" y="1787707"/>
            <a:ext cx="4066533" cy="30719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10"/>
          <p:cNvSpPr txBox="1"/>
          <p:nvPr/>
        </p:nvSpPr>
        <p:spPr>
          <a:xfrm>
            <a:off x="264898" y="2212836"/>
            <a:ext cx="1028065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proposal due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Text Box 22"/>
          <p:cNvSpPr txBox="1"/>
          <p:nvPr/>
        </p:nvSpPr>
        <p:spPr>
          <a:xfrm>
            <a:off x="243714" y="3481031"/>
            <a:ext cx="1033145" cy="5740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lit </a:t>
            </a:r>
            <a:r>
              <a:rPr lang="en-US" sz="105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review/prelim results due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4" b="945"/>
          <a:stretch/>
        </p:blipFill>
        <p:spPr bwMode="auto">
          <a:xfrm>
            <a:off x="4818902" y="1684965"/>
            <a:ext cx="4066533" cy="3164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3"/>
          <p:cNvSpPr txBox="1"/>
          <p:nvPr/>
        </p:nvSpPr>
        <p:spPr>
          <a:xfrm>
            <a:off x="7074385" y="4022336"/>
            <a:ext cx="915035" cy="5778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report due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9" name="Text Box 24"/>
          <p:cNvSpPr txBox="1"/>
          <p:nvPr/>
        </p:nvSpPr>
        <p:spPr>
          <a:xfrm>
            <a:off x="4586712" y="3480032"/>
            <a:ext cx="102489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presentations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" name="Text Box 25"/>
          <p:cNvSpPr txBox="1"/>
          <p:nvPr/>
        </p:nvSpPr>
        <p:spPr>
          <a:xfrm>
            <a:off x="5871010" y="3519224"/>
            <a:ext cx="102489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presentations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Text Box 28"/>
          <p:cNvSpPr txBox="1"/>
          <p:nvPr/>
        </p:nvSpPr>
        <p:spPr>
          <a:xfrm>
            <a:off x="5880014" y="4022336"/>
            <a:ext cx="102489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presentations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2" name="Text Box 29"/>
          <p:cNvSpPr txBox="1"/>
          <p:nvPr/>
        </p:nvSpPr>
        <p:spPr>
          <a:xfrm>
            <a:off x="4583538" y="4001789"/>
            <a:ext cx="102489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Final project presentations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5" y="4685016"/>
            <a:ext cx="7633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Midterm will be on September 26th in class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will strictly adhere to the class policy on late HW and project assignments.  Please review the course syllabus.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will be</a:t>
            </a:r>
            <a:r>
              <a:rPr lang="en-US" b="1" dirty="0" smtClean="0"/>
              <a:t> no </a:t>
            </a:r>
            <a:r>
              <a:rPr lang="en-US" dirty="0" smtClean="0"/>
              <a:t>makeup quizzes.  In lieu of this we will drop the lowest two pop-quiz scores.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7674" cy="1325563"/>
          </a:xfrm>
        </p:spPr>
        <p:txBody>
          <a:bodyPr/>
          <a:lstStyle/>
          <a:p>
            <a:r>
              <a:rPr lang="en-US" dirty="0" smtClean="0"/>
              <a:t>Remember HW 1 is due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878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Probability</a:t>
            </a:r>
          </a:p>
          <a:p>
            <a:r>
              <a:rPr lang="en-US" dirty="0" smtClean="0"/>
              <a:t>Bayes’ Rule</a:t>
            </a:r>
          </a:p>
          <a:p>
            <a:r>
              <a:rPr lang="en-US" dirty="0" smtClean="0"/>
              <a:t>Expectation</a:t>
            </a:r>
          </a:p>
          <a:p>
            <a:r>
              <a:rPr lang="en-US" dirty="0" err="1" smtClean="0"/>
              <a:t>Linar</a:t>
            </a:r>
            <a:r>
              <a:rPr lang="en-US" dirty="0" smtClean="0"/>
              <a:t> Algebra</a:t>
            </a:r>
          </a:p>
          <a:p>
            <a:r>
              <a:rPr lang="en-US" dirty="0" smtClean="0"/>
              <a:t>Algorithmic complexity</a:t>
            </a:r>
          </a:p>
          <a:p>
            <a:pPr marL="0" indent="0">
              <a:buNone/>
            </a:pPr>
            <a:r>
              <a:rPr lang="en-US" i="1" dirty="0" smtClean="0"/>
              <a:t>These </a:t>
            </a:r>
            <a:r>
              <a:rPr lang="en-US" i="1" dirty="0"/>
              <a:t>topics will be tested in HW 1 </a:t>
            </a:r>
            <a:r>
              <a:rPr lang="en-US" i="1" dirty="0" smtClean="0"/>
              <a:t>out now</a:t>
            </a:r>
            <a:endParaRPr lang="en-US" i="1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Office hours tomorrow and Monday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767" y="1590195"/>
            <a:ext cx="6001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Expected Pre-requisite Knowledge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4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r>
              <a:rPr lang="mr-IN" dirty="0" smtClean="0"/>
              <a:t>…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</a:p>
          <a:p>
            <a:endParaRPr lang="en-US" dirty="0"/>
          </a:p>
          <a:p>
            <a:r>
              <a:rPr lang="en-US" dirty="0" smtClean="0"/>
              <a:t>Optimality</a:t>
            </a:r>
          </a:p>
          <a:p>
            <a:endParaRPr lang="en-US" dirty="0"/>
          </a:p>
          <a:p>
            <a:r>
              <a:rPr lang="en-US" i="1" dirty="0" smtClean="0"/>
              <a:t>Maybe</a:t>
            </a:r>
            <a:r>
              <a:rPr lang="en-US" dirty="0" smtClean="0"/>
              <a:t> constraint satisfaction problems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Planning Assumptions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Finite state environment </a:t>
            </a:r>
            <a:r>
              <a:rPr lang="mr-IN" dirty="0" smtClean="0"/>
              <a:t>–</a:t>
            </a:r>
            <a:r>
              <a:rPr lang="en-US" dirty="0" smtClean="0"/>
              <a:t> set of states and actions is finite</a:t>
            </a:r>
          </a:p>
          <a:p>
            <a:pPr lvl="1"/>
            <a:r>
              <a:rPr lang="en-US" dirty="0" smtClean="0"/>
              <a:t>Changes occur only in response to actions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if the actor does not act, the current state remains unchanged.</a:t>
            </a:r>
          </a:p>
          <a:p>
            <a:pPr lvl="1"/>
            <a:r>
              <a:rPr lang="en-US" dirty="0" smtClean="0"/>
              <a:t>Does not include the possibility of actions by other actors or </a:t>
            </a:r>
            <a:r>
              <a:rPr lang="en-US" dirty="0" err="1" smtClean="0"/>
              <a:t>exogeneous</a:t>
            </a:r>
            <a:r>
              <a:rPr lang="en-US" dirty="0" smtClean="0"/>
              <a:t> events</a:t>
            </a:r>
          </a:p>
          <a:p>
            <a:endParaRPr lang="en-US" dirty="0"/>
          </a:p>
          <a:p>
            <a:r>
              <a:rPr lang="en-US" dirty="0" smtClean="0"/>
              <a:t>Determinism </a:t>
            </a:r>
            <a:r>
              <a:rPr lang="mr-IN" dirty="0" smtClean="0"/>
              <a:t>–</a:t>
            </a:r>
            <a:r>
              <a:rPr lang="en-US" dirty="0" smtClean="0"/>
              <a:t> no uncertainty</a:t>
            </a:r>
          </a:p>
          <a:p>
            <a:pPr lvl="1"/>
            <a:r>
              <a:rPr lang="en-US" dirty="0" smtClean="0"/>
              <a:t>We assume that we can predict with certainty what state will be produced if action a is performed on state s</a:t>
            </a:r>
          </a:p>
          <a:p>
            <a:pPr lvl="1"/>
            <a:r>
              <a:rPr lang="en-US" dirty="0" smtClean="0"/>
              <a:t>Excludes accidents, execution error, or nondeterministic actions (such as rolling dice)</a:t>
            </a:r>
          </a:p>
        </p:txBody>
      </p:sp>
    </p:spTree>
    <p:extLst>
      <p:ext uri="{BB962C8B-B14F-4D97-AF65-F5344CB8AC3E}">
        <p14:creationId xmlns:p14="http://schemas.microsoft.com/office/powerpoint/2010/main" val="15392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Pros</a:t>
            </a:r>
          </a:p>
          <a:p>
            <a:r>
              <a:rPr lang="en-US" dirty="0" smtClean="0"/>
              <a:t>Simple models to build</a:t>
            </a:r>
          </a:p>
          <a:p>
            <a:r>
              <a:rPr lang="en-US" dirty="0" smtClean="0"/>
              <a:t>Simple to reason with these models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Cons</a:t>
            </a:r>
          </a:p>
          <a:p>
            <a:r>
              <a:rPr lang="en-US" dirty="0" smtClean="0"/>
              <a:t>Does not always capture the full reality</a:t>
            </a:r>
          </a:p>
          <a:p>
            <a:r>
              <a:rPr lang="en-US" dirty="0" smtClean="0"/>
              <a:t>May introduce costly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representation</a:t>
            </a:r>
          </a:p>
          <a:p>
            <a:r>
              <a:rPr lang="en-US" dirty="0" smtClean="0"/>
              <a:t>Uninformed search</a:t>
            </a:r>
          </a:p>
          <a:p>
            <a:r>
              <a:rPr lang="en-US" dirty="0" smtClean="0"/>
              <a:t>Reading: Chapter 3 in Russel and </a:t>
            </a:r>
            <a:r>
              <a:rPr lang="en-US" dirty="0" err="1" smtClean="0"/>
              <a:t>Norvig</a:t>
            </a:r>
            <a:r>
              <a:rPr lang="en-US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deciding what actions and states to consider (i.e. that are relevant) given a goal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must know:</a:t>
            </a:r>
          </a:p>
          <a:p>
            <a:pPr lvl="1"/>
            <a:r>
              <a:rPr lang="en-US" dirty="0" smtClean="0"/>
              <a:t>What are the states</a:t>
            </a:r>
          </a:p>
          <a:p>
            <a:pPr lvl="1"/>
            <a:r>
              <a:rPr lang="en-US" dirty="0" smtClean="0"/>
              <a:t>What are the actions</a:t>
            </a:r>
          </a:p>
          <a:p>
            <a:pPr lvl="1"/>
            <a:r>
              <a:rPr lang="en-US" dirty="0" smtClean="0"/>
              <a:t>Which actions lead to which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Elements of a Well-Defined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1" y="1599592"/>
            <a:ext cx="7886700" cy="5068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problem?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 quality?</a:t>
            </a:r>
          </a:p>
          <a:p>
            <a:pPr lvl="1"/>
            <a:r>
              <a:rPr lang="en-US" dirty="0" smtClean="0"/>
              <a:t>Measured by the path cost function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optimal</a:t>
            </a:r>
            <a:r>
              <a:rPr lang="en-US" dirty="0" smtClean="0"/>
              <a:t> solution has the lowest path cost among all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045" y="2969233"/>
            <a:ext cx="976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Problem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72638" y="2547993"/>
            <a:ext cx="482886" cy="58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6894" y="2393880"/>
            <a:ext cx="416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state: </a:t>
            </a:r>
            <a:r>
              <a:rPr lang="en-US" dirty="0" smtClean="0"/>
              <a:t>where is the agent starting?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5181" y="2823683"/>
            <a:ext cx="2899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Actions: </a:t>
            </a:r>
            <a:r>
              <a:rPr lang="en-US" dirty="0" smtClean="0"/>
              <a:t>&lt;action, successor&gt;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3469" y="3263759"/>
            <a:ext cx="4051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 test: </a:t>
            </a:r>
            <a:r>
              <a:rPr lang="en-US" dirty="0" smtClean="0"/>
              <a:t>is a given state the goal state?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305" y="3703836"/>
            <a:ext cx="40514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Path cost: </a:t>
            </a:r>
            <a:r>
              <a:rPr lang="en-US" dirty="0" smtClean="0"/>
              <a:t>numeric cost of each path. Step cost is c(</a:t>
            </a:r>
            <a:r>
              <a:rPr lang="en-US" dirty="0" err="1" smtClean="0"/>
              <a:t>x,a,y</a:t>
            </a:r>
            <a:r>
              <a:rPr lang="en-US" dirty="0" smtClean="0"/>
              <a:t>) for x initial state, action a, and next state 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2912" y="3020604"/>
            <a:ext cx="482886" cy="13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62364" y="3174716"/>
            <a:ext cx="513708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50377" y="3173004"/>
            <a:ext cx="556517" cy="105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Formulation: Vacuum World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76" y="1517399"/>
            <a:ext cx="7886700" cy="5232722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States: </a:t>
            </a:r>
            <a:r>
              <a:rPr lang="en-US" dirty="0" smtClean="0"/>
              <a:t>agent is in one of two locations (L,R) which can be dirty or clean. How many states are there?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Actions: </a:t>
            </a:r>
            <a:r>
              <a:rPr lang="en-US" dirty="0" smtClean="0"/>
              <a:t>Left/Right/Suck</a:t>
            </a:r>
          </a:p>
          <a:p>
            <a:r>
              <a:rPr lang="en-US" u="sng" dirty="0" smtClean="0"/>
              <a:t>Goal: </a:t>
            </a:r>
            <a:r>
              <a:rPr lang="en-US" dirty="0" smtClean="0"/>
              <a:t>Clean up all the dirt.  How many states are goal states?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28" y="2367511"/>
            <a:ext cx="3092521" cy="25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Formulation: Vacuum World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Successor Function</a:t>
            </a:r>
            <a:r>
              <a:rPr lang="en-US" dirty="0"/>
              <a:t>: Generates the legal states resulting from trying the 3 actions &lt;</a:t>
            </a:r>
            <a:r>
              <a:rPr lang="en-US" dirty="0" err="1"/>
              <a:t>left,right,suck</a:t>
            </a:r>
            <a:r>
              <a:rPr lang="en-US" dirty="0"/>
              <a:t>&gt;</a:t>
            </a:r>
            <a:endParaRPr lang="en-US" u="sng" dirty="0"/>
          </a:p>
          <a:p>
            <a:r>
              <a:rPr lang="en-US" u="sng" dirty="0" smtClean="0"/>
              <a:t>Goal Test</a:t>
            </a:r>
            <a:r>
              <a:rPr lang="en-US" dirty="0" smtClean="0"/>
              <a:t>: Are all squares clean?</a:t>
            </a:r>
          </a:p>
          <a:p>
            <a:r>
              <a:rPr lang="en-US" u="sng" dirty="0" smtClean="0"/>
              <a:t>Path Cost</a:t>
            </a:r>
            <a:r>
              <a:rPr lang="en-US" dirty="0" smtClean="0"/>
              <a:t>: Each step costs 1</a:t>
            </a:r>
            <a:endParaRPr lang="en-US" u="sng" dirty="0" smtClean="0"/>
          </a:p>
          <a:p>
            <a:r>
              <a:rPr lang="en-US" u="sng" dirty="0" smtClean="0"/>
              <a:t>State Space: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9" y="4135347"/>
            <a:ext cx="5576587" cy="2722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291" y="4900774"/>
            <a:ext cx="2568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 What is the path cost for different initial states and actions?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</TotalTime>
  <Words>1342</Words>
  <Application>Microsoft Macintosh PowerPoint</Application>
  <PresentationFormat>On-screen Show (4:3)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Mangal</vt:lpstr>
      <vt:lpstr>Times New Roman</vt:lpstr>
      <vt:lpstr>Arial</vt:lpstr>
      <vt:lpstr>Office Theme</vt:lpstr>
      <vt:lpstr>CSE 574 Lecture 2:  Problem Representation and Uninformed Search </vt:lpstr>
      <vt:lpstr>Last Time:</vt:lpstr>
      <vt:lpstr>Classical Planning Assumptions </vt:lpstr>
      <vt:lpstr>Pros and Cons</vt:lpstr>
      <vt:lpstr>This Time </vt:lpstr>
      <vt:lpstr>Problem Formulation </vt:lpstr>
      <vt:lpstr>Elements of a Well-Defined Problem</vt:lpstr>
      <vt:lpstr>Example Formulation: Vacuum World</vt:lpstr>
      <vt:lpstr>Example Formulation: Vacuum World</vt:lpstr>
      <vt:lpstr>Real World Problems</vt:lpstr>
      <vt:lpstr>Real World Problems</vt:lpstr>
      <vt:lpstr>Real World Problems (cont)</vt:lpstr>
      <vt:lpstr>Problem Formulation then What? </vt:lpstr>
      <vt:lpstr>Automating the Solution Generation Part… Search</vt:lpstr>
      <vt:lpstr>Search</vt:lpstr>
      <vt:lpstr>Search tree</vt:lpstr>
      <vt:lpstr>From a State Graph to a Search Tree</vt:lpstr>
      <vt:lpstr>Uninformed Search Strategies </vt:lpstr>
      <vt:lpstr>Breadth-first Search</vt:lpstr>
      <vt:lpstr>Complexity of BFS</vt:lpstr>
      <vt:lpstr>Depth-first Search</vt:lpstr>
      <vt:lpstr>Depth-first Search (cont)</vt:lpstr>
      <vt:lpstr>Variations on BFS and DFS</vt:lpstr>
      <vt:lpstr>Variations of BFS and DFS (cont)</vt:lpstr>
      <vt:lpstr>Final Project Breakdown</vt:lpstr>
      <vt:lpstr>Tentative project calendar</vt:lpstr>
      <vt:lpstr>Remember HW 1 is due next week</vt:lpstr>
      <vt:lpstr>Next Time… 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574 Lecture 1: Introduction </dc:title>
  <dc:creator>Microsoft Office User</dc:creator>
  <cp:lastModifiedBy>Microsoft Office User</cp:lastModifiedBy>
  <cp:revision>174</cp:revision>
  <dcterms:created xsi:type="dcterms:W3CDTF">2018-08-19T23:58:14Z</dcterms:created>
  <dcterms:modified xsi:type="dcterms:W3CDTF">2018-08-22T07:01:27Z</dcterms:modified>
</cp:coreProperties>
</file>