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88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12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28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C300"/>
    <a:srgbClr val="D00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25"/>
    <p:restoredTop sz="94672"/>
  </p:normalViewPr>
  <p:slideViewPr>
    <p:cSldViewPr snapToGrid="0" snapToObjects="1">
      <p:cViewPr varScale="1">
        <p:scale>
          <a:sx n="127" d="100"/>
          <a:sy n="127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F80EF-30D3-F644-A0D8-F1E5655B86F5}" type="datetimeFigureOut">
              <a:rPr lang="en-US" smtClean="0"/>
              <a:t>8/26/18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89AA5-E2CB-1848-A0F9-36A33A4B5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42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A7D3-5C79-C241-BB08-E33DA176DFED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B4E8-64B0-CA41-84E2-A2B57D79F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A7D3-5C79-C241-BB08-E33DA176DFED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B4E8-64B0-CA41-84E2-A2B57D79F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A7D3-5C79-C241-BB08-E33DA176DFED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B4E8-64B0-CA41-84E2-A2B57D79F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A7D3-5C79-C241-BB08-E33DA176DFED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B4E8-64B0-CA41-84E2-A2B57D79F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A7D3-5C79-C241-BB08-E33DA176DFED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B4E8-64B0-CA41-84E2-A2B57D79F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A7D3-5C79-C241-BB08-E33DA176DFED}" type="datetimeFigureOut">
              <a:rPr lang="en-US" smtClean="0"/>
              <a:t>8/26/18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B4E8-64B0-CA41-84E2-A2B57D79F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A7D3-5C79-C241-BB08-E33DA176DFED}" type="datetimeFigureOut">
              <a:rPr lang="en-US" smtClean="0"/>
              <a:t>8/26/18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B4E8-64B0-CA41-84E2-A2B57D79F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A7D3-5C79-C241-BB08-E33DA176DFED}" type="datetimeFigureOut">
              <a:rPr lang="en-US" smtClean="0"/>
              <a:t>8/26/18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B4E8-64B0-CA41-84E2-A2B57D79F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A7D3-5C79-C241-BB08-E33DA176DFED}" type="datetimeFigureOut">
              <a:rPr lang="en-US" smtClean="0"/>
              <a:t>8/26/18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B4E8-64B0-CA41-84E2-A2B57D79F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A7D3-5C79-C241-BB08-E33DA176DFED}" type="datetimeFigureOut">
              <a:rPr lang="en-US" smtClean="0"/>
              <a:t>8/26/18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B4E8-64B0-CA41-84E2-A2B57D79F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A7D3-5C79-C241-BB08-E33DA176DFED}" type="datetimeFigureOut">
              <a:rPr lang="en-US" smtClean="0"/>
              <a:t>8/26/18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B4E8-64B0-CA41-84E2-A2B57D79FC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FA7D3-5C79-C241-BB08-E33DA176DFED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9B4E8-64B0-CA41-84E2-A2B57D79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bhatt55@asu.edu" TargetMode="External"/><Relationship Id="rId4" Type="http://schemas.openxmlformats.org/officeDocument/2006/relationships/hyperlink" Target="mailto:wwang239@asu.edu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gil@asu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CSE 574 Lecture </a:t>
            </a:r>
            <a:r>
              <a:rPr lang="en-US" b="1" dirty="0" smtClean="0"/>
              <a:t>3: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Informed Search </a:t>
            </a:r>
            <a:br>
              <a:rPr lang="en-US" dirty="0" smtClean="0"/>
            </a:br>
            <a:r>
              <a:rPr lang="en-US" dirty="0" smtClean="0"/>
              <a:t>and Local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9287" y="3877186"/>
            <a:ext cx="5910942" cy="1241822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b="1" dirty="0" smtClean="0"/>
              <a:t>Professor: </a:t>
            </a:r>
            <a:r>
              <a:rPr lang="en-US" dirty="0" smtClean="0"/>
              <a:t>Stephanie Gil</a:t>
            </a:r>
          </a:p>
          <a:p>
            <a:pPr algn="l"/>
            <a:r>
              <a:rPr lang="en-US" b="1" dirty="0" smtClean="0"/>
              <a:t>Email: </a:t>
            </a:r>
            <a:r>
              <a:rPr lang="en-US" dirty="0" smtClean="0">
                <a:hlinkClick r:id="rId2"/>
              </a:rPr>
              <a:t>sgil@asu.edu</a:t>
            </a:r>
            <a:r>
              <a:rPr lang="en-US" dirty="0" smtClean="0"/>
              <a:t> (Office hours M 12-1pm BYENG 386)</a:t>
            </a:r>
          </a:p>
          <a:p>
            <a:pPr algn="l"/>
            <a:r>
              <a:rPr lang="en-US" b="1" dirty="0" smtClean="0"/>
              <a:t>TAs: </a:t>
            </a:r>
            <a:r>
              <a:rPr lang="en-US" dirty="0" err="1" smtClean="0"/>
              <a:t>Sushmita</a:t>
            </a:r>
            <a:r>
              <a:rPr lang="en-US" dirty="0" smtClean="0"/>
              <a:t> Bhattacharya </a:t>
            </a:r>
            <a:r>
              <a:rPr lang="en-US" dirty="0" smtClean="0">
                <a:hlinkClick r:id="rId3"/>
              </a:rPr>
              <a:t>sbhatt55@asu.edu</a:t>
            </a:r>
            <a:r>
              <a:rPr lang="en-US" dirty="0" smtClean="0"/>
              <a:t> (Office hours </a:t>
            </a:r>
            <a:r>
              <a:rPr lang="en-US" dirty="0"/>
              <a:t>M 5-6</a:t>
            </a:r>
            <a:r>
              <a:rPr lang="en-US" dirty="0" smtClean="0"/>
              <a:t> BYENG 392)</a:t>
            </a:r>
          </a:p>
          <a:p>
            <a:pPr algn="l"/>
            <a:r>
              <a:rPr lang="en-US" dirty="0" smtClean="0"/>
              <a:t>         </a:t>
            </a:r>
            <a:r>
              <a:rPr lang="en-US" dirty="0" err="1" smtClean="0"/>
              <a:t>Weiying</a:t>
            </a:r>
            <a:r>
              <a:rPr lang="en-US" dirty="0" smtClean="0"/>
              <a:t> Wang </a:t>
            </a:r>
            <a:r>
              <a:rPr lang="en-US" dirty="0" smtClean="0">
                <a:hlinkClick r:id="rId4"/>
              </a:rPr>
              <a:t>wwang239@asu.edu</a:t>
            </a:r>
            <a:r>
              <a:rPr lang="en-US" dirty="0" smtClean="0"/>
              <a:t> (Office hours </a:t>
            </a:r>
            <a:r>
              <a:rPr lang="en-US" dirty="0" err="1"/>
              <a:t>Th</a:t>
            </a:r>
            <a:r>
              <a:rPr lang="en-US" dirty="0"/>
              <a:t> 2:30-3:30 </a:t>
            </a:r>
            <a:r>
              <a:rPr lang="en-US" dirty="0" smtClean="0"/>
              <a:t> BYENG 392)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8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Best-first Search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Expands the node closest to the goal. Uses f(n)=h(n).</a:t>
            </a:r>
          </a:p>
          <a:p>
            <a:r>
              <a:rPr lang="en-US" dirty="0" smtClean="0"/>
              <a:t>Example: perform greedy best-first search to get from Arad to Bucharest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76158" y="3737987"/>
            <a:ext cx="3706374" cy="2972401"/>
            <a:chOff x="123289" y="1691648"/>
            <a:chExt cx="4366518" cy="303409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64" y="1691648"/>
              <a:ext cx="4340974" cy="26169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123289" y="4304872"/>
              <a:ext cx="4366518" cy="4208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Fig 3.2 Russell and </a:t>
              </a:r>
              <a:r>
                <a:rPr lang="en-US" sz="1400" dirty="0" err="1" smtClean="0"/>
                <a:t>Norvig</a:t>
              </a:r>
              <a:endParaRPr lang="en-US" sz="1400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1" y="4242078"/>
            <a:ext cx="3022600" cy="135636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049864" y="4732774"/>
            <a:ext cx="1336431" cy="10048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52282" y="4592097"/>
            <a:ext cx="6029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93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Best-first Search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perform greedy best-first search to get from Arad to Bucharest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2000" y="3145134"/>
            <a:ext cx="3706374" cy="2972401"/>
            <a:chOff x="123289" y="1691648"/>
            <a:chExt cx="4366518" cy="30340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64" y="1691648"/>
              <a:ext cx="4340974" cy="26169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123289" y="4304872"/>
              <a:ext cx="4366518" cy="4208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Fig 3.2 Russell and </a:t>
              </a:r>
              <a:r>
                <a:rPr lang="en-US" sz="1400" dirty="0" err="1" smtClean="0"/>
                <a:t>Norvig</a:t>
              </a:r>
              <a:endParaRPr lang="en-US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02871" y="2833635"/>
            <a:ext cx="3553974" cy="3698761"/>
            <a:chOff x="4735917" y="2944167"/>
            <a:chExt cx="3553974" cy="369876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2962" y="2944167"/>
              <a:ext cx="3546929" cy="33848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4735917" y="6335151"/>
              <a:ext cx="355397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Fig </a:t>
              </a:r>
              <a:r>
                <a:rPr lang="en-US" sz="1400" dirty="0" smtClean="0"/>
                <a:t>4.2</a:t>
              </a:r>
              <a:r>
                <a:rPr lang="en-US" sz="1400" dirty="0" smtClean="0"/>
                <a:t> </a:t>
              </a:r>
              <a:r>
                <a:rPr lang="en-US" sz="1400" dirty="0" smtClean="0"/>
                <a:t>Russell and </a:t>
              </a:r>
              <a:r>
                <a:rPr lang="en-US" sz="1400" dirty="0" err="1" smtClean="0"/>
                <a:t>Norvig</a:t>
              </a:r>
              <a:r>
                <a:rPr lang="en-US" sz="1400" dirty="0" smtClean="0"/>
                <a:t> 2</a:t>
              </a:r>
              <a:r>
                <a:rPr lang="en-US" sz="1400" baseline="30000" dirty="0" smtClean="0"/>
                <a:t>nd</a:t>
              </a:r>
              <a:r>
                <a:rPr lang="en-US" sz="1400" dirty="0" smtClean="0"/>
                <a:t> edition</a:t>
              </a:r>
              <a:endParaRPr lang="en-US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57810" y="3165229"/>
            <a:ext cx="1205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Is the </a:t>
            </a:r>
            <a:r>
              <a:rPr lang="en-US" smtClean="0">
                <a:solidFill>
                  <a:srgbClr val="FF0000"/>
                </a:solidFill>
              </a:rPr>
              <a:t>solution optimal?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19824" y="2984360"/>
            <a:ext cx="3526971" cy="844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21498" y="3759757"/>
            <a:ext cx="3526971" cy="1073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21499" y="4855029"/>
            <a:ext cx="3526971" cy="135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2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Greedy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 optimal</a:t>
            </a:r>
          </a:p>
          <a:p>
            <a:endParaRPr lang="en-US" dirty="0" smtClean="0"/>
          </a:p>
          <a:p>
            <a:r>
              <a:rPr lang="en-US" dirty="0" smtClean="0"/>
              <a:t>Incomplete (like DFS it can start down an infinite path and never return to try others)</a:t>
            </a:r>
          </a:p>
          <a:p>
            <a:endParaRPr lang="en-US" dirty="0"/>
          </a:p>
          <a:p>
            <a:r>
              <a:rPr lang="en-US" dirty="0" smtClean="0"/>
              <a:t>Worse case time and space complexity is O(</a:t>
            </a:r>
            <a:r>
              <a:rPr lang="en-US" dirty="0" err="1" smtClean="0"/>
              <a:t>b</a:t>
            </a:r>
            <a:r>
              <a:rPr lang="en-US" baseline="30000" dirty="0" err="1" smtClean="0"/>
              <a:t>m</a:t>
            </a:r>
            <a:r>
              <a:rPr lang="en-US" dirty="0" smtClean="0"/>
              <a:t>), where m is the maximum depth of the search space</a:t>
            </a:r>
          </a:p>
          <a:p>
            <a:endParaRPr lang="en-US" dirty="0" smtClean="0"/>
          </a:p>
          <a:p>
            <a:r>
              <a:rPr lang="en-US" dirty="0" smtClean="0"/>
              <a:t>A good heuristic can reduce complexity substantially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53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8522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Uses a different evaluation function </a:t>
            </a:r>
          </a:p>
          <a:p>
            <a:pPr marL="0" indent="0">
              <a:buNone/>
            </a:pPr>
            <a:r>
              <a:rPr lang="en-US" dirty="0" smtClean="0"/>
              <a:t>		f(n) = g(n) + h(n)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f(n): the estimated cost of the cheapest solution through n</a:t>
            </a:r>
          </a:p>
          <a:p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/>
              <a:t>Provided that the heuristic function h(n) satisfies certain conditions, A* search is both complete and optimal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3828" y="2833635"/>
            <a:ext cx="1577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Path cost from start node to node 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53577" y="2845358"/>
            <a:ext cx="2620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Estimated cost of the cheapest path from n to the goal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652387" y="2682910"/>
            <a:ext cx="200967" cy="1909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639178" y="2684584"/>
            <a:ext cx="200967" cy="1909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71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Admissible 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23" y="1765335"/>
            <a:ext cx="4968282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Admissible heuristic </a:t>
            </a:r>
            <a:r>
              <a:rPr lang="mr-IN" sz="2400" dirty="0" smtClean="0"/>
              <a:t>–</a:t>
            </a:r>
            <a:r>
              <a:rPr lang="en-US" sz="2400" dirty="0" smtClean="0"/>
              <a:t> h(n) never overestimates the cost to reach the goal</a:t>
            </a:r>
          </a:p>
          <a:p>
            <a:endParaRPr lang="en-US" sz="2400" dirty="0" smtClean="0"/>
          </a:p>
          <a:p>
            <a:r>
              <a:rPr lang="en-US" sz="2400" dirty="0" smtClean="0"/>
              <a:t>Since g(n) is the exact cost to reach n, an immediate consequence is that f(n) never overestimates the true cost of a solution through n</a:t>
            </a:r>
          </a:p>
          <a:p>
            <a:pPr lvl="1"/>
            <a:r>
              <a:rPr lang="en-US" sz="2000" dirty="0" smtClean="0"/>
              <a:t>What does this mean for missing an optimal solution?</a:t>
            </a: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459397" y="2582421"/>
            <a:ext cx="3413296" cy="4110743"/>
            <a:chOff x="4735917" y="2944167"/>
            <a:chExt cx="3553974" cy="369876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2962" y="2944167"/>
              <a:ext cx="3546929" cy="33848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4735917" y="6335151"/>
              <a:ext cx="355397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Fig </a:t>
              </a:r>
              <a:r>
                <a:rPr lang="en-US" sz="1400" dirty="0" smtClean="0"/>
                <a:t>4.2</a:t>
              </a:r>
              <a:r>
                <a:rPr lang="en-US" sz="1400" dirty="0" smtClean="0"/>
                <a:t> </a:t>
              </a:r>
              <a:r>
                <a:rPr lang="en-US" sz="1400" dirty="0" smtClean="0"/>
                <a:t>Russell and </a:t>
              </a:r>
              <a:r>
                <a:rPr lang="en-US" sz="1400" dirty="0" err="1" smtClean="0"/>
                <a:t>Norvig</a:t>
              </a:r>
              <a:r>
                <a:rPr lang="en-US" sz="1400" dirty="0" smtClean="0"/>
                <a:t> 2</a:t>
              </a:r>
              <a:r>
                <a:rPr lang="en-US" sz="1400" baseline="30000" dirty="0" smtClean="0"/>
                <a:t>nd</a:t>
              </a:r>
              <a:r>
                <a:rPr lang="en-US" sz="1400" dirty="0" smtClean="0"/>
                <a:t> edition</a:t>
              </a:r>
              <a:endParaRPr lang="en-US" sz="1400" dirty="0"/>
            </a:p>
          </p:txBody>
        </p:sp>
      </p:grpSp>
      <p:sp>
        <p:nvSpPr>
          <p:cNvPr id="7" name="Oval 6"/>
          <p:cNvSpPr/>
          <p:nvPr/>
        </p:nvSpPr>
        <p:spPr>
          <a:xfrm>
            <a:off x="6762540" y="4360978"/>
            <a:ext cx="542611" cy="462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083" y="1426860"/>
            <a:ext cx="2220201" cy="99629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154426" y="1818751"/>
            <a:ext cx="1145512" cy="100483"/>
          </a:xfrm>
          <a:prstGeom prst="rect">
            <a:avLst/>
          </a:prstGeom>
          <a:solidFill>
            <a:srgbClr val="FF0000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00541" y="1899138"/>
            <a:ext cx="942870" cy="112207"/>
          </a:xfrm>
          <a:prstGeom prst="rect">
            <a:avLst/>
          </a:prstGeom>
          <a:solidFill>
            <a:srgbClr val="FF0000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8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021" y="365126"/>
            <a:ext cx="827419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Importance of an Admissible Heuristic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General proof for A* optimal (using tree search) if h(n) is admissible:</a:t>
            </a:r>
          </a:p>
          <a:p>
            <a:pPr lvl="1"/>
            <a:r>
              <a:rPr lang="en-US" dirty="0" smtClean="0"/>
              <a:t>Let G</a:t>
            </a:r>
            <a:r>
              <a:rPr lang="en-US" baseline="-25000" dirty="0" smtClean="0"/>
              <a:t>2</a:t>
            </a:r>
            <a:r>
              <a:rPr lang="en-US" dirty="0" smtClean="0"/>
              <a:t> be a suboptimal goal node</a:t>
            </a:r>
          </a:p>
          <a:p>
            <a:pPr lvl="1"/>
            <a:r>
              <a:rPr lang="en-US" dirty="0" smtClean="0"/>
              <a:t>Let C* be the cost of the optimal solution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Does A* expand G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24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and Graph Search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previous proof does not hold for graph search.  Why?</a:t>
            </a:r>
          </a:p>
          <a:p>
            <a:endParaRPr lang="en-US" dirty="0"/>
          </a:p>
          <a:p>
            <a:r>
              <a:rPr lang="en-US" dirty="0" smtClean="0"/>
              <a:t>Two ways around this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Important concept, </a:t>
            </a:r>
            <a:r>
              <a:rPr lang="en-US" i="1" dirty="0" smtClean="0"/>
              <a:t>monotonicity</a:t>
            </a:r>
            <a:r>
              <a:rPr lang="en-US" dirty="0"/>
              <a:t> </a:t>
            </a:r>
            <a:r>
              <a:rPr lang="en-US" dirty="0" smtClean="0"/>
              <a:t>(or consistency in Russell and </a:t>
            </a:r>
            <a:r>
              <a:rPr lang="en-US" dirty="0" err="1" smtClean="0"/>
              <a:t>Norvig</a:t>
            </a:r>
            <a:r>
              <a:rPr lang="en-US" dirty="0" smtClean="0"/>
              <a:t> text).  Will come up again in Dynamic Programming!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079631" y="3104941"/>
            <a:ext cx="522514" cy="32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081305" y="3588938"/>
            <a:ext cx="450501" cy="440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82532" y="2582426"/>
            <a:ext cx="3878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Extend graph search to discard </a:t>
            </a:r>
            <a:r>
              <a:rPr lang="en-US" smtClean="0"/>
              <a:t>the more expensive of any two paths found to the same node.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64111" y="3689419"/>
            <a:ext cx="3878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Ensure that the optimal path to any repeated state is always the first one followed.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5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Monotonicity in the Heuristic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766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heuristic h(n) is monotonic if for every node n and every successor n’ of n generated by action a, the estimated cost of reaching the goal from n is no greater than the step cost of getting to n’ plus the estimated cost of reaching the goal from n’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Example: Suppose that n’ is a </a:t>
            </a:r>
            <a:r>
              <a:rPr lang="en-US" dirty="0" err="1" smtClean="0"/>
              <a:t>sucessor</a:t>
            </a:r>
            <a:r>
              <a:rPr lang="en-US" dirty="0" smtClean="0"/>
              <a:t> of n</a:t>
            </a:r>
          </a:p>
          <a:p>
            <a:pPr marL="0" indent="0">
              <a:buNone/>
            </a:pPr>
            <a:r>
              <a:rPr lang="en-US" dirty="0" smtClean="0"/>
              <a:t>n’=</a:t>
            </a:r>
            <a:r>
              <a:rPr lang="en-US" dirty="0" err="1" smtClean="0"/>
              <a:t>Rimnicu</a:t>
            </a:r>
            <a:r>
              <a:rPr lang="en-US" dirty="0" smtClean="0"/>
              <a:t> </a:t>
            </a:r>
            <a:r>
              <a:rPr lang="en-US" dirty="0" err="1" smtClean="0"/>
              <a:t>Vilcea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 = Sibiu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617596" y="3748040"/>
                <a:ext cx="350185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𝑐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596" y="3748040"/>
                <a:ext cx="350185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696" r="-1739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315577" y="4300699"/>
            <a:ext cx="227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Estimated cost to reach the goal from n’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9082" y="4312423"/>
            <a:ext cx="1686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Exact cost to reach n’ from n by executing 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7" idx="0"/>
            <a:endCxn id="4" idx="2"/>
          </p:cNvCxnSpPr>
          <p:nvPr/>
        </p:nvCxnSpPr>
        <p:spPr>
          <a:xfrm flipH="1" flipV="1">
            <a:off x="4368521" y="4117372"/>
            <a:ext cx="93785" cy="1950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726723" y="4098950"/>
            <a:ext cx="93785" cy="1950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86778" y="5858190"/>
            <a:ext cx="4893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Show that f(n) along any path is </a:t>
            </a:r>
            <a:r>
              <a:rPr lang="en-US" dirty="0" err="1" smtClean="0">
                <a:solidFill>
                  <a:srgbClr val="FF0000"/>
                </a:solidFill>
              </a:rPr>
              <a:t>nondecreasing</a:t>
            </a:r>
            <a:r>
              <a:rPr lang="en-US" dirty="0" smtClean="0">
                <a:solidFill>
                  <a:srgbClr val="FF0000"/>
                </a:solidFill>
              </a:rPr>
              <a:t> such that f(n’)&gt;= f(n) if h(n) is consistent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73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77" y="375174"/>
            <a:ext cx="8294286" cy="1325563"/>
          </a:xfrm>
        </p:spPr>
        <p:txBody>
          <a:bodyPr/>
          <a:lstStyle/>
          <a:p>
            <a:r>
              <a:rPr lang="en-US" dirty="0" smtClean="0"/>
              <a:t>Monotonicity in the Heuristic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means that the first goal node selected </a:t>
            </a:r>
            <a:r>
              <a:rPr lang="en-US" i="1" dirty="0" smtClean="0"/>
              <a:t>for expansion</a:t>
            </a:r>
            <a:r>
              <a:rPr lang="en-US" dirty="0" smtClean="0"/>
              <a:t> must be an optimal solution (since all later nodes will be at least as expensive)</a:t>
            </a:r>
          </a:p>
          <a:p>
            <a:pPr lvl="1"/>
            <a:r>
              <a:rPr lang="en-US" dirty="0" smtClean="0"/>
              <a:t>This allows us to get around book-keeping!</a:t>
            </a:r>
          </a:p>
          <a:p>
            <a:pPr lvl="1"/>
            <a:r>
              <a:rPr lang="en-US" dirty="0" smtClean="0"/>
              <a:t>Note that we can arrive at the goal node via a suboptimal path but this path won’t be </a:t>
            </a:r>
            <a:r>
              <a:rPr lang="en-US" i="1" dirty="0" smtClean="0"/>
              <a:t>expanded</a:t>
            </a:r>
            <a:r>
              <a:rPr lang="en-US" dirty="0" smtClean="0"/>
              <a:t> (e.g. Bucharest example)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725" y="4642767"/>
            <a:ext cx="2725754" cy="17630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175279" y="6381251"/>
            <a:ext cx="2743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 </a:t>
            </a:r>
            <a:r>
              <a:rPr lang="en-US" sz="1400" dirty="0" smtClean="0"/>
              <a:t>3.25 </a:t>
            </a:r>
            <a:r>
              <a:rPr lang="en-US" sz="1400" dirty="0" smtClean="0"/>
              <a:t>Russell and </a:t>
            </a:r>
            <a:r>
              <a:rPr lang="en-US" sz="1400" dirty="0" err="1" smtClean="0"/>
              <a:t>Norvig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119446" y="4903596"/>
            <a:ext cx="2291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Nodes inside a given contour have f-costs less than or equal to the contour value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5104563" y="5503761"/>
            <a:ext cx="1014883" cy="183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62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9623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Uses a single current state (rather than keeping track of multiple paths) and generally move only to neighbors of that state.</a:t>
            </a:r>
          </a:p>
          <a:p>
            <a:endParaRPr lang="en-US" dirty="0"/>
          </a:p>
          <a:p>
            <a:r>
              <a:rPr lang="en-US" dirty="0" smtClean="0"/>
              <a:t>Typically, the paths followed by the search are not retained</a:t>
            </a:r>
          </a:p>
          <a:p>
            <a:endParaRPr lang="en-US" dirty="0" smtClean="0"/>
          </a:p>
          <a:p>
            <a:r>
              <a:rPr lang="en-US" dirty="0" smtClean="0"/>
              <a:t>When to use: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Use very little memory (often use a constant amount)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Can often find reasonable solutions in a large or infinite (i.e. continuous) state space for which previous systematic algorithms are unsuitable</a:t>
            </a:r>
          </a:p>
        </p:txBody>
      </p:sp>
    </p:spTree>
    <p:extLst>
      <p:ext uri="{BB962C8B-B14F-4D97-AF65-F5344CB8AC3E}">
        <p14:creationId xmlns:p14="http://schemas.microsoft.com/office/powerpoint/2010/main" val="123111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3846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Problem representation</a:t>
            </a:r>
          </a:p>
          <a:p>
            <a:pPr lvl="1"/>
            <a:r>
              <a:rPr lang="en-US" dirty="0" smtClean="0"/>
              <a:t>States</a:t>
            </a:r>
          </a:p>
          <a:p>
            <a:pPr lvl="1"/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Successor functions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Uninformed search</a:t>
            </a:r>
          </a:p>
          <a:p>
            <a:pPr lvl="1"/>
            <a:r>
              <a:rPr lang="en-US" dirty="0" smtClean="0"/>
              <a:t>DFS</a:t>
            </a:r>
          </a:p>
          <a:p>
            <a:pPr lvl="1"/>
            <a:r>
              <a:rPr lang="en-US" dirty="0" smtClean="0"/>
              <a:t>BFS</a:t>
            </a:r>
          </a:p>
          <a:p>
            <a:pPr lvl="1"/>
            <a:r>
              <a:rPr lang="en-US" dirty="0" smtClean="0"/>
              <a:t>And variants like IDS</a:t>
            </a:r>
          </a:p>
          <a:p>
            <a:endParaRPr lang="en-US" dirty="0"/>
          </a:p>
          <a:p>
            <a:r>
              <a:rPr lang="en-US" dirty="0" smtClean="0"/>
              <a:t>Today: readings Russell and </a:t>
            </a:r>
            <a:r>
              <a:rPr lang="en-US" dirty="0" err="1" smtClean="0"/>
              <a:t>Norvig</a:t>
            </a:r>
            <a:r>
              <a:rPr lang="en-US" dirty="0" smtClean="0"/>
              <a:t> </a:t>
            </a:r>
            <a:r>
              <a:rPr lang="en-US" dirty="0" err="1" smtClean="0"/>
              <a:t>ch</a:t>
            </a:r>
            <a:r>
              <a:rPr lang="en-US" dirty="0" smtClean="0"/>
              <a:t> 3.5, 4.1-4.3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Objective Functio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algorithms aim to find the best state according to an objective function (often replaces the ”goal test” and “path cost” of previous search methods)</a:t>
            </a:r>
          </a:p>
          <a:p>
            <a:r>
              <a:rPr lang="en-US" dirty="0" smtClean="0"/>
              <a:t>The “goodness” of a state is described by a function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522136" y="4162948"/>
            <a:ext cx="3898761" cy="2526080"/>
            <a:chOff x="2522136" y="4162948"/>
            <a:chExt cx="3898761" cy="252608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8416" y="4162948"/>
              <a:ext cx="3870960" cy="21945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2522136" y="6381251"/>
              <a:ext cx="389876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Fig 4.1Russell </a:t>
              </a:r>
              <a:r>
                <a:rPr lang="en-US" sz="1400" dirty="0" smtClean="0"/>
                <a:t>and </a:t>
              </a:r>
              <a:r>
                <a:rPr lang="en-US" sz="1400" dirty="0" err="1" smtClean="0"/>
                <a:t>Norvig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1353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 Climbing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052" y="1946205"/>
            <a:ext cx="3541416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Pitfalls</a:t>
            </a:r>
          </a:p>
          <a:p>
            <a:pPr lvl="1"/>
            <a:r>
              <a:rPr lang="en-US" dirty="0" smtClean="0"/>
              <a:t>Local maxima </a:t>
            </a:r>
            <a:r>
              <a:rPr lang="mr-IN" dirty="0" smtClean="0"/>
              <a:t>–</a:t>
            </a:r>
            <a:r>
              <a:rPr lang="en-US" dirty="0" smtClean="0"/>
              <a:t> may not every find solution</a:t>
            </a:r>
          </a:p>
          <a:p>
            <a:pPr lvl="1"/>
            <a:r>
              <a:rPr lang="en-US" dirty="0" smtClean="0"/>
              <a:t>Non-smooth function</a:t>
            </a:r>
          </a:p>
          <a:p>
            <a:endParaRPr lang="en-US" dirty="0"/>
          </a:p>
          <a:p>
            <a:r>
              <a:rPr lang="en-US" dirty="0" err="1" smtClean="0"/>
              <a:t>Stochasitc</a:t>
            </a:r>
            <a:r>
              <a:rPr lang="en-US" dirty="0" smtClean="0"/>
              <a:t> variants</a:t>
            </a:r>
          </a:p>
          <a:p>
            <a:pPr lvl="1"/>
            <a:r>
              <a:rPr lang="en-US" dirty="0" smtClean="0"/>
              <a:t>Can escape local maxima</a:t>
            </a:r>
          </a:p>
          <a:p>
            <a:pPr lvl="1"/>
            <a:r>
              <a:rPr lang="en-US" dirty="0" smtClean="0"/>
              <a:t>But still no guarantee of finding global maximum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09" y="2120202"/>
            <a:ext cx="5299250" cy="36243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Oval 4"/>
          <p:cNvSpPr/>
          <p:nvPr/>
        </p:nvSpPr>
        <p:spPr>
          <a:xfrm>
            <a:off x="894304" y="4682533"/>
            <a:ext cx="120580" cy="1306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277813" y="4181795"/>
            <a:ext cx="120580" cy="1306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79973" y="3821736"/>
            <a:ext cx="120580" cy="1306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80492" y="2582427"/>
            <a:ext cx="3054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Simple rule: pick the next state such that it improves the objective function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24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r>
              <a:rPr lang="mr-IN" dirty="0" smtClean="0"/>
              <a:t>…</a:t>
            </a: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Adversarial Search (Russell and </a:t>
            </a:r>
            <a:r>
              <a:rPr lang="en-US" dirty="0" err="1" smtClean="0"/>
              <a:t>Norvig</a:t>
            </a:r>
            <a:r>
              <a:rPr lang="en-US" dirty="0" smtClean="0"/>
              <a:t> </a:t>
            </a:r>
            <a:r>
              <a:rPr lang="en-US" dirty="0" err="1" smtClean="0"/>
              <a:t>ch</a:t>
            </a:r>
            <a:r>
              <a:rPr lang="en-US" dirty="0" smtClean="0"/>
              <a:t> 5)</a:t>
            </a:r>
          </a:p>
          <a:p>
            <a:endParaRPr lang="en-US" dirty="0" smtClean="0"/>
          </a:p>
          <a:p>
            <a:r>
              <a:rPr lang="en-US" dirty="0" smtClean="0"/>
              <a:t>Constraint Satisfaction Problems (Russell and </a:t>
            </a:r>
            <a:r>
              <a:rPr lang="en-US" dirty="0" err="1" smtClean="0"/>
              <a:t>Norvig</a:t>
            </a:r>
            <a:r>
              <a:rPr lang="en-US" dirty="0" smtClean="0"/>
              <a:t> </a:t>
            </a:r>
            <a:r>
              <a:rPr lang="en-US" dirty="0" err="1" smtClean="0"/>
              <a:t>ch</a:t>
            </a:r>
            <a:r>
              <a:rPr lang="en-US" dirty="0" smtClean="0"/>
              <a:t> 6)</a:t>
            </a:r>
          </a:p>
          <a:p>
            <a:endParaRPr lang="en-US" dirty="0" smtClean="0"/>
          </a:p>
          <a:p>
            <a:r>
              <a:rPr lang="en-US" dirty="0" smtClean="0"/>
              <a:t>HW 1 </a:t>
            </a:r>
            <a:r>
              <a:rPr lang="en-US" i="1" dirty="0" smtClean="0"/>
              <a:t>due tomorrow (Tuesday) at 5pm</a:t>
            </a:r>
          </a:p>
          <a:p>
            <a:endParaRPr lang="en-US" dirty="0"/>
          </a:p>
          <a:p>
            <a:r>
              <a:rPr lang="en-US" dirty="0" smtClean="0"/>
              <a:t>New HW out this week (HW and due date will be announced on Blackboard after HW1)</a:t>
            </a:r>
          </a:p>
          <a:p>
            <a:endParaRPr lang="en-US" dirty="0"/>
          </a:p>
          <a:p>
            <a:r>
              <a:rPr lang="en-US" dirty="0" smtClean="0"/>
              <a:t>Quiz preparation:</a:t>
            </a:r>
          </a:p>
          <a:p>
            <a:pPr lvl="1"/>
            <a:r>
              <a:rPr lang="en-US" dirty="0" smtClean="0"/>
              <a:t>Candidate quiz material: past lectures, assigned readings, HWs)</a:t>
            </a:r>
          </a:p>
          <a:p>
            <a:pPr lvl="1"/>
            <a:r>
              <a:rPr lang="en-US" dirty="0" smtClean="0"/>
              <a:t>Focus on algorithms covered and algorithmic properties</a:t>
            </a:r>
          </a:p>
          <a:p>
            <a:pPr lvl="1"/>
            <a:r>
              <a:rPr lang="en-US" dirty="0" smtClean="0"/>
              <a:t>Closed notes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75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of Repeated States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saw that desirable properties of BFS and DFS depend on finite branching factor and search tree depth</a:t>
            </a:r>
          </a:p>
          <a:p>
            <a:endParaRPr lang="en-US" dirty="0" smtClean="0"/>
          </a:p>
          <a:p>
            <a:r>
              <a:rPr lang="en-US" dirty="0" smtClean="0"/>
              <a:t>Different ways this can happen</a:t>
            </a:r>
          </a:p>
          <a:p>
            <a:pPr lvl="1"/>
            <a:r>
              <a:rPr lang="en-US" dirty="0" smtClean="0"/>
              <a:t>Infinite states space or action space (e.g. continuous problems)</a:t>
            </a:r>
          </a:p>
          <a:p>
            <a:pPr lvl="1"/>
            <a:r>
              <a:rPr lang="en-US" dirty="0" smtClean="0"/>
              <a:t>Repeated states and cycles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306997" y="4602145"/>
            <a:ext cx="2712119" cy="2069106"/>
            <a:chOff x="123289" y="1691648"/>
            <a:chExt cx="4351249" cy="306986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64" y="1691648"/>
              <a:ext cx="4340974" cy="26169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123289" y="4304872"/>
              <a:ext cx="4334275" cy="4566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Fig 3.2 Russell and </a:t>
              </a:r>
              <a:r>
                <a:rPr lang="en-US" sz="1400" dirty="0" err="1" smtClean="0"/>
                <a:t>Norvig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45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Avoid Repeated States?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expanding states that have already been encountered and expanded before</a:t>
            </a:r>
          </a:p>
          <a:p>
            <a:r>
              <a:rPr lang="en-US" dirty="0" smtClean="0"/>
              <a:t>For some problems, repeated states are unavoidable</a:t>
            </a:r>
          </a:p>
          <a:p>
            <a:pPr lvl="1"/>
            <a:r>
              <a:rPr lang="en-US" dirty="0" smtClean="0"/>
              <a:t>Includes problems where actions are reversible </a:t>
            </a:r>
          </a:p>
          <a:p>
            <a:r>
              <a:rPr lang="en-US" dirty="0" smtClean="0"/>
              <a:t>Idea: prune or avoid repeated states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895393" y="4531808"/>
            <a:ext cx="2992942" cy="2218774"/>
            <a:chOff x="123289" y="1691648"/>
            <a:chExt cx="4366518" cy="303409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64" y="1691648"/>
              <a:ext cx="4340974" cy="26169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123289" y="4304872"/>
              <a:ext cx="4366518" cy="4208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Fig 3.2 Russell and </a:t>
              </a:r>
              <a:r>
                <a:rPr lang="en-US" sz="1400" dirty="0" err="1" smtClean="0"/>
                <a:t>Norvig</a:t>
              </a:r>
              <a:endParaRPr lang="en-US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270171" y="4813160"/>
            <a:ext cx="26829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For this problem we considered Depth-limited Search with </a:t>
            </a:r>
            <a:r>
              <a:rPr lang="en-US" dirty="0" smtClean="0">
                <a:solidFill>
                  <a:srgbClr val="FF0000"/>
                </a:solidFill>
                <a:latin typeface="Brush Script MT" charset="0"/>
                <a:ea typeface="Brush Script MT" charset="0"/>
                <a:cs typeface="Brush Script MT" charset="0"/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=9 (the graph diameter) being the maximum path length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84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Repeated States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Depth-limited search may not always work </a:t>
            </a:r>
            <a:r>
              <a:rPr lang="mr-IN" dirty="0" smtClean="0"/>
              <a:t>–</a:t>
            </a:r>
            <a:r>
              <a:rPr lang="en-US" dirty="0" smtClean="0"/>
              <a:t> we don’t always have a good candidate for </a:t>
            </a:r>
            <a:r>
              <a:rPr lang="en-US" dirty="0" smtClean="0">
                <a:latin typeface="Brush Script MT" charset="0"/>
                <a:ea typeface="Brush Script MT" charset="0"/>
                <a:cs typeface="Brush Script MT" charset="0"/>
              </a:rPr>
              <a:t>l</a:t>
            </a:r>
          </a:p>
          <a:p>
            <a:r>
              <a:rPr lang="en-US" dirty="0" smtClean="0"/>
              <a:t>Two (or more) distinct actions can lead to one distinct state (and not detecting this can lead to an exponential sized graph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800330" y="4260501"/>
            <a:ext cx="602901" cy="1740040"/>
            <a:chOff x="1800330" y="4260501"/>
            <a:chExt cx="602901" cy="1740040"/>
          </a:xfrm>
        </p:grpSpPr>
        <p:sp>
          <p:nvSpPr>
            <p:cNvPr id="4" name="Oval 3"/>
            <p:cNvSpPr/>
            <p:nvPr/>
          </p:nvSpPr>
          <p:spPr>
            <a:xfrm>
              <a:off x="1999622" y="4260501"/>
              <a:ext cx="221064" cy="2411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001297" y="4794739"/>
              <a:ext cx="221064" cy="2411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991248" y="5327300"/>
              <a:ext cx="221064" cy="2411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818752" y="4340888"/>
              <a:ext cx="150725" cy="512466"/>
            </a:xfrm>
            <a:custGeom>
              <a:avLst/>
              <a:gdLst>
                <a:gd name="connsiteX0" fmla="*/ 150725 w 150725"/>
                <a:gd name="connsiteY0" fmla="*/ 0 h 512466"/>
                <a:gd name="connsiteX1" fmla="*/ 0 w 150725"/>
                <a:gd name="connsiteY1" fmla="*/ 241160 h 512466"/>
                <a:gd name="connsiteX2" fmla="*/ 150725 w 150725"/>
                <a:gd name="connsiteY2" fmla="*/ 512466 h 512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725" h="512466">
                  <a:moveTo>
                    <a:pt x="150725" y="0"/>
                  </a:moveTo>
                  <a:cubicBezTo>
                    <a:pt x="75362" y="77874"/>
                    <a:pt x="0" y="155749"/>
                    <a:pt x="0" y="241160"/>
                  </a:cubicBezTo>
                  <a:cubicBezTo>
                    <a:pt x="0" y="326571"/>
                    <a:pt x="150725" y="512466"/>
                    <a:pt x="150725" y="512466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800330" y="4925367"/>
              <a:ext cx="150725" cy="512466"/>
            </a:xfrm>
            <a:custGeom>
              <a:avLst/>
              <a:gdLst>
                <a:gd name="connsiteX0" fmla="*/ 150725 w 150725"/>
                <a:gd name="connsiteY0" fmla="*/ 0 h 512466"/>
                <a:gd name="connsiteX1" fmla="*/ 0 w 150725"/>
                <a:gd name="connsiteY1" fmla="*/ 241160 h 512466"/>
                <a:gd name="connsiteX2" fmla="*/ 150725 w 150725"/>
                <a:gd name="connsiteY2" fmla="*/ 512466 h 512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725" h="512466">
                  <a:moveTo>
                    <a:pt x="150725" y="0"/>
                  </a:moveTo>
                  <a:cubicBezTo>
                    <a:pt x="75362" y="77874"/>
                    <a:pt x="0" y="155749"/>
                    <a:pt x="0" y="241160"/>
                  </a:cubicBezTo>
                  <a:cubicBezTo>
                    <a:pt x="0" y="326571"/>
                    <a:pt x="150725" y="512466"/>
                    <a:pt x="150725" y="512466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1810378" y="5488075"/>
              <a:ext cx="150725" cy="512466"/>
            </a:xfrm>
            <a:custGeom>
              <a:avLst/>
              <a:gdLst>
                <a:gd name="connsiteX0" fmla="*/ 150725 w 150725"/>
                <a:gd name="connsiteY0" fmla="*/ 0 h 512466"/>
                <a:gd name="connsiteX1" fmla="*/ 0 w 150725"/>
                <a:gd name="connsiteY1" fmla="*/ 241160 h 512466"/>
                <a:gd name="connsiteX2" fmla="*/ 150725 w 150725"/>
                <a:gd name="connsiteY2" fmla="*/ 512466 h 512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725" h="512466">
                  <a:moveTo>
                    <a:pt x="150725" y="0"/>
                  </a:moveTo>
                  <a:cubicBezTo>
                    <a:pt x="75362" y="77874"/>
                    <a:pt x="0" y="155749"/>
                    <a:pt x="0" y="241160"/>
                  </a:cubicBezTo>
                  <a:cubicBezTo>
                    <a:pt x="0" y="326571"/>
                    <a:pt x="150725" y="512466"/>
                    <a:pt x="150725" y="512466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 flipH="1">
              <a:off x="2252506" y="4352612"/>
              <a:ext cx="150725" cy="512466"/>
            </a:xfrm>
            <a:custGeom>
              <a:avLst/>
              <a:gdLst>
                <a:gd name="connsiteX0" fmla="*/ 150725 w 150725"/>
                <a:gd name="connsiteY0" fmla="*/ 0 h 512466"/>
                <a:gd name="connsiteX1" fmla="*/ 0 w 150725"/>
                <a:gd name="connsiteY1" fmla="*/ 241160 h 512466"/>
                <a:gd name="connsiteX2" fmla="*/ 150725 w 150725"/>
                <a:gd name="connsiteY2" fmla="*/ 512466 h 512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725" h="512466">
                  <a:moveTo>
                    <a:pt x="150725" y="0"/>
                  </a:moveTo>
                  <a:cubicBezTo>
                    <a:pt x="75362" y="77874"/>
                    <a:pt x="0" y="155749"/>
                    <a:pt x="0" y="241160"/>
                  </a:cubicBezTo>
                  <a:cubicBezTo>
                    <a:pt x="0" y="326571"/>
                    <a:pt x="150725" y="512466"/>
                    <a:pt x="150725" y="512466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 flipH="1">
              <a:off x="2244132" y="4916995"/>
              <a:ext cx="150725" cy="512466"/>
            </a:xfrm>
            <a:custGeom>
              <a:avLst/>
              <a:gdLst>
                <a:gd name="connsiteX0" fmla="*/ 150725 w 150725"/>
                <a:gd name="connsiteY0" fmla="*/ 0 h 512466"/>
                <a:gd name="connsiteX1" fmla="*/ 0 w 150725"/>
                <a:gd name="connsiteY1" fmla="*/ 241160 h 512466"/>
                <a:gd name="connsiteX2" fmla="*/ 150725 w 150725"/>
                <a:gd name="connsiteY2" fmla="*/ 512466 h 512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725" h="512466">
                  <a:moveTo>
                    <a:pt x="150725" y="0"/>
                  </a:moveTo>
                  <a:cubicBezTo>
                    <a:pt x="75362" y="77874"/>
                    <a:pt x="0" y="155749"/>
                    <a:pt x="0" y="241160"/>
                  </a:cubicBezTo>
                  <a:cubicBezTo>
                    <a:pt x="0" y="326571"/>
                    <a:pt x="150725" y="512466"/>
                    <a:pt x="150725" y="512466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 flipH="1">
              <a:off x="2244132" y="5479702"/>
              <a:ext cx="150725" cy="512466"/>
            </a:xfrm>
            <a:custGeom>
              <a:avLst/>
              <a:gdLst>
                <a:gd name="connsiteX0" fmla="*/ 150725 w 150725"/>
                <a:gd name="connsiteY0" fmla="*/ 0 h 512466"/>
                <a:gd name="connsiteX1" fmla="*/ 0 w 150725"/>
                <a:gd name="connsiteY1" fmla="*/ 241160 h 512466"/>
                <a:gd name="connsiteX2" fmla="*/ 150725 w 150725"/>
                <a:gd name="connsiteY2" fmla="*/ 512466 h 512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725" h="512466">
                  <a:moveTo>
                    <a:pt x="150725" y="0"/>
                  </a:moveTo>
                  <a:cubicBezTo>
                    <a:pt x="75362" y="77874"/>
                    <a:pt x="0" y="155749"/>
                    <a:pt x="0" y="241160"/>
                  </a:cubicBezTo>
                  <a:cubicBezTo>
                    <a:pt x="0" y="326571"/>
                    <a:pt x="150725" y="512466"/>
                    <a:pt x="150725" y="512466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826862"/>
              </p:ext>
            </p:extLst>
          </p:nvPr>
        </p:nvGraphicFramePr>
        <p:xfrm>
          <a:off x="4789714" y="4381361"/>
          <a:ext cx="181942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855"/>
                <a:gridCol w="454855"/>
                <a:gridCol w="454855"/>
                <a:gridCol w="45485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Oval 29"/>
          <p:cNvSpPr/>
          <p:nvPr/>
        </p:nvSpPr>
        <p:spPr>
          <a:xfrm>
            <a:off x="5598607" y="5025851"/>
            <a:ext cx="221064" cy="2411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733152" y="6442805"/>
            <a:ext cx="315518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 </a:t>
            </a:r>
            <a:r>
              <a:rPr lang="en-US" sz="1400" dirty="0" smtClean="0"/>
              <a:t>3.18 </a:t>
            </a:r>
            <a:r>
              <a:rPr lang="en-US" sz="1400" dirty="0" smtClean="0"/>
              <a:t>Russell and </a:t>
            </a:r>
            <a:r>
              <a:rPr lang="en-US" sz="1400" dirty="0" err="1" smtClean="0"/>
              <a:t>Norvig</a:t>
            </a:r>
            <a:r>
              <a:rPr lang="en-US" sz="1400" dirty="0" smtClean="0"/>
              <a:t> (2</a:t>
            </a:r>
            <a:r>
              <a:rPr lang="en-US" sz="1400" baseline="30000" dirty="0" smtClean="0"/>
              <a:t>nd</a:t>
            </a:r>
            <a:r>
              <a:rPr lang="en-US" sz="1400" dirty="0" smtClean="0"/>
              <a:t> edition)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511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of Repeated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6609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Detect repeated nodes before expanding </a:t>
            </a:r>
            <a:r>
              <a:rPr lang="mr-IN" dirty="0" smtClean="0"/>
              <a:t>–</a:t>
            </a:r>
            <a:r>
              <a:rPr lang="en-US" dirty="0" smtClean="0"/>
              <a:t> if a match is found then the algorithm has discovered two paths to the same state</a:t>
            </a:r>
          </a:p>
          <a:p>
            <a:endParaRPr lang="en-US" dirty="0" smtClean="0"/>
          </a:p>
          <a:p>
            <a:r>
              <a:rPr lang="en-US" dirty="0" smtClean="0"/>
              <a:t>Get around this by keeping visited states in memory </a:t>
            </a:r>
          </a:p>
          <a:p>
            <a:pPr lvl="1"/>
            <a:r>
              <a:rPr lang="en-US" dirty="0" smtClean="0"/>
              <a:t>Points to a fundamental tradeoff between space and time complexity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Closed list </a:t>
            </a:r>
            <a:r>
              <a:rPr lang="mr-IN" dirty="0" smtClean="0"/>
              <a:t>–</a:t>
            </a:r>
            <a:r>
              <a:rPr lang="en-US" dirty="0" smtClean="0"/>
              <a:t> every expanded node and checks current node to closed list before expanding</a:t>
            </a:r>
          </a:p>
          <a:p>
            <a:endParaRPr lang="en-US" dirty="0" smtClean="0"/>
          </a:p>
          <a:p>
            <a:r>
              <a:rPr lang="en-US" dirty="0" smtClean="0"/>
              <a:t>Open list </a:t>
            </a:r>
            <a:r>
              <a:rPr lang="mr-IN" dirty="0" smtClean="0"/>
              <a:t>–</a:t>
            </a:r>
            <a:r>
              <a:rPr lang="en-US" dirty="0" smtClean="0"/>
              <a:t> the fringe of discovered by unexpanded nodes</a:t>
            </a:r>
          </a:p>
          <a:p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/>
              <a:t>New algorithm is called graph search instead of tree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2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Optimality of Graph Search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graph-search algorithm always discards the newly discovered path, even if it is shorter than the first path discovered</a:t>
            </a:r>
          </a:p>
          <a:p>
            <a:endParaRPr lang="en-US" dirty="0"/>
          </a:p>
          <a:p>
            <a:r>
              <a:rPr lang="en-US" dirty="0" smtClean="0"/>
              <a:t>Is graph-search optimal for DFS? Example..?</a:t>
            </a:r>
          </a:p>
          <a:p>
            <a:endParaRPr lang="en-US" dirty="0" smtClean="0"/>
          </a:p>
          <a:p>
            <a:r>
              <a:rPr lang="en-US" dirty="0" smtClean="0"/>
              <a:t>New idea: before discarding a path, check if newly discovered path to a node is better than the originally discovered path.  If yes, revise depths and path cost of node’s descendants.</a:t>
            </a:r>
          </a:p>
          <a:p>
            <a:pPr lvl="1"/>
            <a:r>
              <a:rPr lang="en-US" dirty="0" smtClean="0"/>
              <a:t>How to tell if a new path is better?... </a:t>
            </a:r>
          </a:p>
        </p:txBody>
      </p:sp>
    </p:spTree>
    <p:extLst>
      <p:ext uri="{BB962C8B-B14F-4D97-AF65-F5344CB8AC3E}">
        <p14:creationId xmlns:p14="http://schemas.microsoft.com/office/powerpoint/2010/main" val="125778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Informed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function f(n) </a:t>
            </a:r>
            <a:endParaRPr lang="en-US" dirty="0"/>
          </a:p>
          <a:p>
            <a:pPr lvl="1"/>
            <a:r>
              <a:rPr lang="en-US" dirty="0" smtClean="0"/>
              <a:t>Example: distance to the goal</a:t>
            </a:r>
          </a:p>
          <a:p>
            <a:pPr lvl="1"/>
            <a:r>
              <a:rPr lang="en-US" dirty="0" smtClean="0"/>
              <a:t>Implemented as a priority queue that maintains the fringe in ascending order of f-values</a:t>
            </a:r>
          </a:p>
          <a:p>
            <a:endParaRPr lang="en-US" dirty="0"/>
          </a:p>
          <a:p>
            <a:r>
              <a:rPr lang="en-US" dirty="0" smtClean="0"/>
              <a:t>Heuristic function h(n) </a:t>
            </a:r>
          </a:p>
          <a:p>
            <a:pPr lvl="1"/>
            <a:r>
              <a:rPr lang="en-US" dirty="0" smtClean="0"/>
              <a:t>Estimated cost of cheapest path from node n to a goal node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905442" y="5136870"/>
            <a:ext cx="2158928" cy="1635971"/>
            <a:chOff x="123289" y="1691648"/>
            <a:chExt cx="4366518" cy="303409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64" y="1691648"/>
              <a:ext cx="4340974" cy="26169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123289" y="4304872"/>
              <a:ext cx="4366518" cy="4208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Fig 3.2 Russell and </a:t>
              </a:r>
              <a:r>
                <a:rPr lang="en-US" sz="1400" dirty="0" err="1" smtClean="0"/>
                <a:t>Norvig</a:t>
              </a:r>
              <a:endParaRPr lang="en-US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486400" y="5334000"/>
            <a:ext cx="1935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What is a good candidate for h(n) in this case?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70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Characteristics of h(n):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Most common form in which additional knowledge of the problem is imparted to the search algorithm</a:t>
            </a:r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Should underestimate the cost to the goal (admissible heuristics </a:t>
            </a:r>
            <a:r>
              <a:rPr lang="mr-IN" dirty="0" smtClean="0"/>
              <a:t>–</a:t>
            </a:r>
            <a:r>
              <a:rPr lang="en-US" dirty="0" smtClean="0"/>
              <a:t> more on this soon)</a:t>
            </a:r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If n is the goal node then h(n)=0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8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5107</TotalTime>
  <Words>1294</Words>
  <Application>Microsoft Macintosh PowerPoint</Application>
  <PresentationFormat>On-screen Show (4:3)</PresentationFormat>
  <Paragraphs>172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Brush Script MT</vt:lpstr>
      <vt:lpstr>Calibri</vt:lpstr>
      <vt:lpstr>Calibri Light</vt:lpstr>
      <vt:lpstr>Cambria Math</vt:lpstr>
      <vt:lpstr>Mangal</vt:lpstr>
      <vt:lpstr>Wingdings</vt:lpstr>
      <vt:lpstr>Arial</vt:lpstr>
      <vt:lpstr>Office Theme</vt:lpstr>
      <vt:lpstr>CSE 574 Lecture 3:  Informed Search  and Local Search</vt:lpstr>
      <vt:lpstr>Last Time:</vt:lpstr>
      <vt:lpstr>The Problem of Repeated States </vt:lpstr>
      <vt:lpstr>How to Avoid Repeated States?</vt:lpstr>
      <vt:lpstr>Repeated States (cont)</vt:lpstr>
      <vt:lpstr>Detection of Repeated States</vt:lpstr>
      <vt:lpstr>Optimality of Graph Search </vt:lpstr>
      <vt:lpstr>Informed Search</vt:lpstr>
      <vt:lpstr>Heuristic Functions</vt:lpstr>
      <vt:lpstr>Greedy Best-first Search </vt:lpstr>
      <vt:lpstr>Greedy Best-first Search (cont)</vt:lpstr>
      <vt:lpstr>Characteristics of Greedy Search</vt:lpstr>
      <vt:lpstr>A* Search</vt:lpstr>
      <vt:lpstr>Admissible Heuristics</vt:lpstr>
      <vt:lpstr>Importance of an Admissible Heuristic</vt:lpstr>
      <vt:lpstr>A* and Graph Search </vt:lpstr>
      <vt:lpstr>Monotonicity in the Heuristic</vt:lpstr>
      <vt:lpstr>Monotonicity in the Heuristic (cont)</vt:lpstr>
      <vt:lpstr>Local Search </vt:lpstr>
      <vt:lpstr>An Objective Function</vt:lpstr>
      <vt:lpstr>Hill Climbing</vt:lpstr>
      <vt:lpstr>Next Time…  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574 Lecture 1: Introduction </dc:title>
  <dc:creator>Microsoft Office User</dc:creator>
  <cp:lastModifiedBy>Microsoft Office User</cp:lastModifiedBy>
  <cp:revision>284</cp:revision>
  <dcterms:created xsi:type="dcterms:W3CDTF">2018-08-19T23:58:14Z</dcterms:created>
  <dcterms:modified xsi:type="dcterms:W3CDTF">2018-08-27T21:43:32Z</dcterms:modified>
</cp:coreProperties>
</file>