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88" r:id="rId3"/>
    <p:sldId id="353" r:id="rId4"/>
    <p:sldId id="349" r:id="rId5"/>
    <p:sldId id="351" r:id="rId6"/>
    <p:sldId id="350" r:id="rId7"/>
    <p:sldId id="354" r:id="rId8"/>
    <p:sldId id="355" r:id="rId9"/>
    <p:sldId id="356" r:id="rId10"/>
    <p:sldId id="358" r:id="rId11"/>
    <p:sldId id="359" r:id="rId12"/>
    <p:sldId id="360" r:id="rId13"/>
    <p:sldId id="357" r:id="rId14"/>
    <p:sldId id="361" r:id="rId15"/>
    <p:sldId id="362" r:id="rId16"/>
    <p:sldId id="363" r:id="rId17"/>
    <p:sldId id="364" r:id="rId18"/>
    <p:sldId id="365" r:id="rId19"/>
    <p:sldId id="366" r:id="rId20"/>
    <p:sldId id="367" r:id="rId21"/>
    <p:sldId id="368" r:id="rId22"/>
    <p:sldId id="369" r:id="rId23"/>
    <p:sldId id="370"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B050"/>
    <a:srgbClr val="D00000"/>
    <a:srgbClr val="FF0000"/>
    <a:srgbClr val="4472C4"/>
    <a:srgbClr val="00C300"/>
    <a:srgbClr val="D00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47"/>
    <p:restoredTop sz="94726"/>
  </p:normalViewPr>
  <p:slideViewPr>
    <p:cSldViewPr snapToGrid="0" snapToObjects="1">
      <p:cViewPr varScale="1">
        <p:scale>
          <a:sx n="132" d="100"/>
          <a:sy n="132" d="100"/>
        </p:scale>
        <p:origin x="17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F80EF-30D3-F644-A0D8-F1E5655B86F5}" type="datetimeFigureOut">
              <a:rPr lang="en-US" smtClean="0"/>
              <a:t>9/3/18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89AA5-E2CB-1848-A0F9-36A33A4B58A0}" type="slidenum">
              <a:rPr lang="en-US" smtClean="0"/>
              <a:t>‹#›</a:t>
            </a:fld>
            <a:endParaRPr lang="en-US"/>
          </a:p>
        </p:txBody>
      </p:sp>
    </p:spTree>
    <p:extLst>
      <p:ext uri="{BB962C8B-B14F-4D97-AF65-F5344CB8AC3E}">
        <p14:creationId xmlns:p14="http://schemas.microsoft.com/office/powerpoint/2010/main" val="725942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FFA7D3-5C79-C241-BB08-E33DA176DFE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FA7D3-5C79-C241-BB08-E33DA176DFE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FA7D3-5C79-C241-BB08-E33DA176DFE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FA7D3-5C79-C241-BB08-E33DA176DFE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FFA7D3-5C79-C241-BB08-E33DA176DFE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FFA7D3-5C79-C241-BB08-E33DA176DFED}"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FFA7D3-5C79-C241-BB08-E33DA176DFED}" type="datetimeFigureOut">
              <a:rPr lang="en-US" smtClean="0"/>
              <a:t>9/3/18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FFA7D3-5C79-C241-BB08-E33DA176DFED}" type="datetimeFigureOut">
              <a:rPr lang="en-US" smtClean="0"/>
              <a:t>9/3/18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FA7D3-5C79-C241-BB08-E33DA176DFED}" type="datetimeFigureOut">
              <a:rPr lang="en-US" smtClean="0"/>
              <a:t>9/3/18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FFA7D3-5C79-C241-BB08-E33DA176DFED}"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FFA7D3-5C79-C241-BB08-E33DA176DFED}"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9B4E8-64B0-CA41-84E2-A2B57D79FC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FA7D3-5C79-C241-BB08-E33DA176DFED}" type="datetimeFigureOut">
              <a:rPr lang="en-US" smtClean="0"/>
              <a:t>9/3/18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9B4E8-64B0-CA41-84E2-A2B57D79FCDF}" type="slidenum">
              <a:rPr lang="en-US" smtClean="0"/>
              <a:t>‹#›</a:t>
            </a:fld>
            <a:endParaRPr lang="en-US"/>
          </a:p>
        </p:txBody>
      </p:sp>
    </p:spTree>
    <p:extLst>
      <p:ext uri="{BB962C8B-B14F-4D97-AF65-F5344CB8AC3E}">
        <p14:creationId xmlns:p14="http://schemas.microsoft.com/office/powerpoint/2010/main" val="1924493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bhatt55@asu.edu" TargetMode="External"/><Relationship Id="rId4" Type="http://schemas.openxmlformats.org/officeDocument/2006/relationships/hyperlink" Target="mailto:wwang239@asu.edu" TargetMode="External"/><Relationship Id="rId1" Type="http://schemas.openxmlformats.org/officeDocument/2006/relationships/slideLayout" Target="../slideLayouts/slideLayout1.xml"/><Relationship Id="rId2" Type="http://schemas.openxmlformats.org/officeDocument/2006/relationships/hyperlink" Target="mailto:sgil@as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CSE 574 Lecture 5: </a:t>
            </a:r>
            <a:r>
              <a:rPr lang="en-US" dirty="0" smtClean="0"/>
              <a:t/>
            </a:r>
            <a:br>
              <a:rPr lang="en-US" dirty="0" smtClean="0"/>
            </a:br>
            <a:r>
              <a:rPr lang="en-US" dirty="0" smtClean="0"/>
              <a:t>Constraint Satisfaction Problems</a:t>
            </a:r>
            <a:endParaRPr lang="en-US" dirty="0"/>
          </a:p>
        </p:txBody>
      </p:sp>
      <p:sp>
        <p:nvSpPr>
          <p:cNvPr id="3" name="Subtitle 2"/>
          <p:cNvSpPr>
            <a:spLocks noGrp="1"/>
          </p:cNvSpPr>
          <p:nvPr>
            <p:ph type="subTitle" idx="1"/>
          </p:nvPr>
        </p:nvSpPr>
        <p:spPr>
          <a:xfrm>
            <a:off x="1361631" y="3925313"/>
            <a:ext cx="7618739" cy="1241822"/>
          </a:xfrm>
        </p:spPr>
        <p:txBody>
          <a:bodyPr>
            <a:normAutofit fontScale="55000" lnSpcReduction="20000"/>
          </a:bodyPr>
          <a:lstStyle/>
          <a:p>
            <a:pPr algn="l"/>
            <a:r>
              <a:rPr lang="en-US" b="1" dirty="0" smtClean="0"/>
              <a:t>Professor: </a:t>
            </a:r>
            <a:r>
              <a:rPr lang="en-US" dirty="0" smtClean="0"/>
              <a:t>Stephanie Gil</a:t>
            </a:r>
          </a:p>
          <a:p>
            <a:pPr algn="l"/>
            <a:r>
              <a:rPr lang="en-US" b="1" dirty="0" smtClean="0"/>
              <a:t>Email: </a:t>
            </a:r>
            <a:r>
              <a:rPr lang="en-US" dirty="0" smtClean="0">
                <a:hlinkClick r:id="rId2"/>
              </a:rPr>
              <a:t>sgil@asu.edu</a:t>
            </a:r>
            <a:r>
              <a:rPr lang="en-US" dirty="0" smtClean="0"/>
              <a:t> (Office hours </a:t>
            </a:r>
            <a:r>
              <a:rPr lang="en-US" dirty="0" smtClean="0"/>
              <a:t>W </a:t>
            </a:r>
            <a:r>
              <a:rPr lang="en-US" dirty="0" smtClean="0"/>
              <a:t>12-1pm BYENG </a:t>
            </a:r>
            <a:r>
              <a:rPr lang="en-US" dirty="0" smtClean="0"/>
              <a:t>386 </a:t>
            </a:r>
            <a:r>
              <a:rPr lang="en-US" dirty="0" smtClean="0">
                <a:solidFill>
                  <a:srgbClr val="FF0000"/>
                </a:solidFill>
              </a:rPr>
              <a:t>changed due to Labor Day </a:t>
            </a:r>
            <a:r>
              <a:rPr lang="en-US" dirty="0" smtClean="0"/>
              <a:t>)</a:t>
            </a:r>
            <a:endParaRPr lang="en-US" dirty="0" smtClean="0"/>
          </a:p>
          <a:p>
            <a:pPr algn="l"/>
            <a:r>
              <a:rPr lang="en-US" b="1" dirty="0" smtClean="0"/>
              <a:t>TAs: </a:t>
            </a:r>
            <a:r>
              <a:rPr lang="en-US" dirty="0" err="1" smtClean="0"/>
              <a:t>Sushmita</a:t>
            </a:r>
            <a:r>
              <a:rPr lang="en-US" dirty="0" smtClean="0"/>
              <a:t> Bhattacharya </a:t>
            </a:r>
            <a:r>
              <a:rPr lang="en-US" dirty="0" smtClean="0">
                <a:hlinkClick r:id="rId3"/>
              </a:rPr>
              <a:t>sbhatt55@asu.edu</a:t>
            </a:r>
            <a:r>
              <a:rPr lang="en-US" dirty="0" smtClean="0"/>
              <a:t> (Office hours </a:t>
            </a:r>
            <a:r>
              <a:rPr lang="en-US" dirty="0" smtClean="0"/>
              <a:t>W 6-7 </a:t>
            </a:r>
            <a:r>
              <a:rPr lang="en-US" dirty="0" smtClean="0"/>
              <a:t>BYENG </a:t>
            </a:r>
            <a:r>
              <a:rPr lang="en-US" dirty="0" smtClean="0"/>
              <a:t>392 </a:t>
            </a:r>
            <a:r>
              <a:rPr lang="en-US" dirty="0">
                <a:solidFill>
                  <a:srgbClr val="FF0000"/>
                </a:solidFill>
              </a:rPr>
              <a:t>changed due to Labor Day </a:t>
            </a:r>
            <a:r>
              <a:rPr lang="en-US" dirty="0" smtClean="0"/>
              <a:t>)</a:t>
            </a:r>
            <a:endParaRPr lang="en-US" dirty="0" smtClean="0"/>
          </a:p>
          <a:p>
            <a:pPr algn="l"/>
            <a:r>
              <a:rPr lang="en-US" dirty="0" smtClean="0"/>
              <a:t>         </a:t>
            </a:r>
            <a:r>
              <a:rPr lang="en-US" dirty="0" err="1" smtClean="0"/>
              <a:t>Weiying</a:t>
            </a:r>
            <a:r>
              <a:rPr lang="en-US" dirty="0" smtClean="0"/>
              <a:t> Wang </a:t>
            </a:r>
            <a:r>
              <a:rPr lang="en-US" dirty="0" smtClean="0">
                <a:hlinkClick r:id="rId4"/>
              </a:rPr>
              <a:t>wwang239@asu.edu</a:t>
            </a:r>
            <a:r>
              <a:rPr lang="en-US" dirty="0" smtClean="0"/>
              <a:t> (Office hours </a:t>
            </a:r>
            <a:r>
              <a:rPr lang="en-US" dirty="0" err="1"/>
              <a:t>Th</a:t>
            </a:r>
            <a:r>
              <a:rPr lang="en-US" dirty="0"/>
              <a:t> 2:30-3:30 </a:t>
            </a:r>
            <a:r>
              <a:rPr lang="en-US" dirty="0" smtClean="0"/>
              <a:t> BYENG 392)</a:t>
            </a:r>
            <a:endParaRPr lang="en-US" dirty="0"/>
          </a:p>
        </p:txBody>
      </p:sp>
    </p:spTree>
    <p:extLst>
      <p:ext uri="{BB962C8B-B14F-4D97-AF65-F5344CB8AC3E}">
        <p14:creationId xmlns:p14="http://schemas.microsoft.com/office/powerpoint/2010/main" val="1886186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CSPs and Solution Time</a:t>
            </a:r>
            <a:endParaRPr lang="en-US" dirty="0"/>
          </a:p>
        </p:txBody>
      </p:sp>
      <p:sp>
        <p:nvSpPr>
          <p:cNvPr id="3" name="Content Placeholder 2"/>
          <p:cNvSpPr>
            <a:spLocks noGrp="1"/>
          </p:cNvSpPr>
          <p:nvPr>
            <p:ph idx="1"/>
          </p:nvPr>
        </p:nvSpPr>
        <p:spPr>
          <a:xfrm>
            <a:off x="628650" y="1825624"/>
            <a:ext cx="7886700" cy="4863933"/>
          </a:xfrm>
        </p:spPr>
        <p:txBody>
          <a:bodyPr>
            <a:normAutofit lnSpcReduction="10000"/>
          </a:bodyPr>
          <a:lstStyle/>
          <a:p>
            <a:r>
              <a:rPr lang="en-US" dirty="0" smtClean="0"/>
              <a:t>Finite domains (the examples we’ve seen so far)</a:t>
            </a:r>
          </a:p>
          <a:p>
            <a:pPr lvl="1"/>
            <a:r>
              <a:rPr lang="en-US" dirty="0" smtClean="0"/>
              <a:t>Size d means O(</a:t>
            </a:r>
            <a:r>
              <a:rPr lang="en-US" dirty="0" err="1" smtClean="0"/>
              <a:t>d</a:t>
            </a:r>
            <a:r>
              <a:rPr lang="en-US" baseline="30000" dirty="0" err="1" smtClean="0"/>
              <a:t>n</a:t>
            </a:r>
            <a:r>
              <a:rPr lang="en-US" dirty="0" smtClean="0"/>
              <a:t>) complete assignments </a:t>
            </a:r>
          </a:p>
          <a:p>
            <a:pPr lvl="1"/>
            <a:endParaRPr lang="en-US" dirty="0" smtClean="0"/>
          </a:p>
          <a:p>
            <a:r>
              <a:rPr lang="en-US" dirty="0" smtClean="0"/>
              <a:t>Infinite domains (integers, strings, </a:t>
            </a:r>
            <a:r>
              <a:rPr lang="en-US" dirty="0" err="1" smtClean="0"/>
              <a:t>etc</a:t>
            </a:r>
            <a:r>
              <a:rPr lang="en-US" dirty="0" smtClean="0"/>
              <a:t>)</a:t>
            </a:r>
          </a:p>
          <a:p>
            <a:pPr lvl="1"/>
            <a:r>
              <a:rPr lang="en-US" dirty="0" smtClean="0"/>
              <a:t>Job scheduling where the variables are start/end times for each job</a:t>
            </a:r>
          </a:p>
          <a:p>
            <a:pPr lvl="1"/>
            <a:r>
              <a:rPr lang="en-US" dirty="0" smtClean="0"/>
              <a:t>Linear constraints are solvable</a:t>
            </a:r>
          </a:p>
          <a:p>
            <a:pPr lvl="1"/>
            <a:endParaRPr lang="en-US" dirty="0" smtClean="0"/>
          </a:p>
          <a:p>
            <a:r>
              <a:rPr lang="en-US" dirty="0" smtClean="0"/>
              <a:t>Continuous variables</a:t>
            </a:r>
          </a:p>
          <a:p>
            <a:pPr lvl="1"/>
            <a:r>
              <a:rPr lang="en-US" dirty="0" smtClean="0"/>
              <a:t>Start/end times for Hubble telescope operations</a:t>
            </a:r>
          </a:p>
          <a:p>
            <a:pPr lvl="1"/>
            <a:r>
              <a:rPr lang="en-US" dirty="0" smtClean="0"/>
              <a:t>Linear constraints are solvable in polynomial time (the subject of linear programming LP)</a:t>
            </a:r>
            <a:endParaRPr lang="en-US" dirty="0"/>
          </a:p>
        </p:txBody>
      </p:sp>
    </p:spTree>
    <p:extLst>
      <p:ext uri="{BB962C8B-B14F-4D97-AF65-F5344CB8AC3E}">
        <p14:creationId xmlns:p14="http://schemas.microsoft.com/office/powerpoint/2010/main" val="170192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Real World CSPs</a:t>
            </a:r>
            <a:endParaRPr lang="en-US" dirty="0"/>
          </a:p>
        </p:txBody>
      </p:sp>
      <p:sp>
        <p:nvSpPr>
          <p:cNvPr id="3" name="Content Placeholder 2"/>
          <p:cNvSpPr>
            <a:spLocks noGrp="1"/>
          </p:cNvSpPr>
          <p:nvPr>
            <p:ph idx="1"/>
          </p:nvPr>
        </p:nvSpPr>
        <p:spPr/>
        <p:txBody>
          <a:bodyPr/>
          <a:lstStyle/>
          <a:p>
            <a:r>
              <a:rPr lang="en-US" dirty="0" smtClean="0"/>
              <a:t>Assignment problems: e.g. who teaches class</a:t>
            </a:r>
          </a:p>
          <a:p>
            <a:r>
              <a:rPr lang="en-US" dirty="0" smtClean="0"/>
              <a:t>Timetable problems: e.g. which class is offered when and where?</a:t>
            </a:r>
          </a:p>
          <a:p>
            <a:r>
              <a:rPr lang="en-US" dirty="0" smtClean="0"/>
              <a:t>Transportation scheduling</a:t>
            </a:r>
          </a:p>
          <a:p>
            <a:r>
              <a:rPr lang="en-US" dirty="0" smtClean="0"/>
              <a:t>Factory scheduling</a:t>
            </a:r>
          </a:p>
          <a:p>
            <a:r>
              <a:rPr lang="en-US" dirty="0" smtClean="0"/>
              <a:t>Fault diagnosis</a:t>
            </a:r>
            <a:r>
              <a:rPr lang="mr-IN" dirty="0" smtClean="0"/>
              <a:t>…</a:t>
            </a:r>
            <a:endParaRPr lang="en-US" dirty="0"/>
          </a:p>
        </p:txBody>
      </p:sp>
    </p:spTree>
    <p:extLst>
      <p:ext uri="{BB962C8B-B14F-4D97-AF65-F5344CB8AC3E}">
        <p14:creationId xmlns:p14="http://schemas.microsoft.com/office/powerpoint/2010/main" val="103429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Search Formulation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A standard template.  Compare to what we’ve seen so far</a:t>
            </a:r>
            <a:r>
              <a:rPr lang="mr-IN" dirty="0" smtClean="0"/>
              <a:t>…</a:t>
            </a:r>
            <a:endParaRPr lang="en-US" dirty="0" smtClean="0"/>
          </a:p>
          <a:p>
            <a:pPr marL="0" indent="0">
              <a:buNone/>
            </a:pPr>
            <a:endParaRPr lang="en-US" dirty="0" smtClean="0"/>
          </a:p>
          <a:p>
            <a:r>
              <a:rPr lang="en-US" dirty="0" smtClean="0"/>
              <a:t>States </a:t>
            </a:r>
            <a:r>
              <a:rPr lang="mr-IN" dirty="0" smtClean="0"/>
              <a:t>–</a:t>
            </a:r>
            <a:r>
              <a:rPr lang="en-US" dirty="0" smtClean="0"/>
              <a:t> defined by the values assigned so far</a:t>
            </a:r>
          </a:p>
          <a:p>
            <a:endParaRPr lang="en-US" dirty="0"/>
          </a:p>
          <a:p>
            <a:r>
              <a:rPr lang="en-US" dirty="0" smtClean="0"/>
              <a:t>Initial state </a:t>
            </a:r>
            <a:r>
              <a:rPr lang="mr-IN" dirty="0" smtClean="0"/>
              <a:t>–</a:t>
            </a:r>
            <a:r>
              <a:rPr lang="en-US" dirty="0" smtClean="0"/>
              <a:t> the empty assignment, { }</a:t>
            </a:r>
          </a:p>
          <a:p>
            <a:endParaRPr lang="en-US" dirty="0"/>
          </a:p>
          <a:p>
            <a:r>
              <a:rPr lang="en-US" dirty="0" smtClean="0"/>
              <a:t>Successor function </a:t>
            </a:r>
            <a:r>
              <a:rPr lang="mr-IN" dirty="0" smtClean="0"/>
              <a:t>–</a:t>
            </a:r>
            <a:r>
              <a:rPr lang="en-US" dirty="0" smtClean="0"/>
              <a:t> assign a value to an unassigned value</a:t>
            </a:r>
          </a:p>
          <a:p>
            <a:endParaRPr lang="en-US" dirty="0"/>
          </a:p>
          <a:p>
            <a:r>
              <a:rPr lang="en-US" dirty="0" smtClean="0"/>
              <a:t>Goal test </a:t>
            </a:r>
            <a:r>
              <a:rPr lang="mr-IN" dirty="0" smtClean="0"/>
              <a:t>–</a:t>
            </a:r>
            <a:r>
              <a:rPr lang="en-US" dirty="0" smtClean="0"/>
              <a:t> the current assignment is complete and satisfies all constraints</a:t>
            </a:r>
            <a:endParaRPr lang="en-US" dirty="0"/>
          </a:p>
        </p:txBody>
      </p:sp>
    </p:spTree>
    <p:extLst>
      <p:ext uri="{BB962C8B-B14F-4D97-AF65-F5344CB8AC3E}">
        <p14:creationId xmlns:p14="http://schemas.microsoft.com/office/powerpoint/2010/main" val="27370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Solving CSPs: What Affects Efficiency?</a:t>
            </a:r>
            <a:endParaRPr lang="en-US" sz="4000" dirty="0"/>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t>Which variable is assigned next and in what order?</a:t>
            </a:r>
          </a:p>
          <a:p>
            <a:pPr marL="514350" indent="-514350">
              <a:buFont typeface="+mj-lt"/>
              <a:buAutoNum type="arabicParenR"/>
            </a:pPr>
            <a:endParaRPr lang="en-US" dirty="0"/>
          </a:p>
          <a:p>
            <a:pPr marL="514350" indent="-514350">
              <a:buFont typeface="+mj-lt"/>
              <a:buAutoNum type="arabicParenR"/>
            </a:pPr>
            <a:r>
              <a:rPr lang="en-US" dirty="0" smtClean="0"/>
              <a:t>What are the implications of the current variable assignments on other unassigned variables</a:t>
            </a:r>
          </a:p>
          <a:p>
            <a:pPr marL="514350" indent="-514350">
              <a:buFont typeface="+mj-lt"/>
              <a:buAutoNum type="arabicParenR"/>
            </a:pPr>
            <a:endParaRPr lang="en-US" dirty="0" smtClean="0"/>
          </a:p>
          <a:p>
            <a:pPr marL="514350" indent="-514350">
              <a:buFont typeface="+mj-lt"/>
              <a:buAutoNum type="arabicParenR"/>
            </a:pPr>
            <a:r>
              <a:rPr lang="en-US" dirty="0" smtClean="0"/>
              <a:t>When a path fails, can search avoid repeating this failure in subsequent paths?</a:t>
            </a:r>
            <a:endParaRPr lang="en-US" dirty="0"/>
          </a:p>
        </p:txBody>
      </p:sp>
    </p:spTree>
    <p:extLst>
      <p:ext uri="{BB962C8B-B14F-4D97-AF65-F5344CB8AC3E}">
        <p14:creationId xmlns:p14="http://schemas.microsoft.com/office/powerpoint/2010/main" val="714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CSPs: Backtracking</a:t>
            </a:r>
            <a:endParaRPr lang="en-US" dirty="0"/>
          </a:p>
        </p:txBody>
      </p:sp>
      <p:sp>
        <p:nvSpPr>
          <p:cNvPr id="3" name="Content Placeholder 2"/>
          <p:cNvSpPr>
            <a:spLocks noGrp="1"/>
          </p:cNvSpPr>
          <p:nvPr>
            <p:ph idx="1"/>
          </p:nvPr>
        </p:nvSpPr>
        <p:spPr>
          <a:xfrm>
            <a:off x="128137" y="1883376"/>
            <a:ext cx="4106980" cy="4351338"/>
          </a:xfrm>
        </p:spPr>
        <p:txBody>
          <a:bodyPr>
            <a:normAutofit fontScale="92500" lnSpcReduction="20000"/>
          </a:bodyPr>
          <a:lstStyle/>
          <a:p>
            <a:pPr marL="0" indent="0">
              <a:buNone/>
            </a:pPr>
            <a:r>
              <a:rPr lang="en-US" u="sng" dirty="0" smtClean="0"/>
              <a:t>Variables:</a:t>
            </a:r>
            <a:r>
              <a:rPr lang="en-US" dirty="0" smtClean="0"/>
              <a:t> </a:t>
            </a:r>
          </a:p>
          <a:p>
            <a:pPr marL="0" indent="0">
              <a:buNone/>
            </a:pPr>
            <a:r>
              <a:rPr lang="en-US" dirty="0" smtClean="0"/>
              <a:t>WA, NT, Q, NSW, V, SA, T</a:t>
            </a:r>
          </a:p>
          <a:p>
            <a:pPr marL="0" indent="0">
              <a:buNone/>
            </a:pPr>
            <a:endParaRPr lang="en-US" dirty="0" smtClean="0"/>
          </a:p>
          <a:p>
            <a:pPr marL="0" indent="0">
              <a:buNone/>
            </a:pPr>
            <a:r>
              <a:rPr lang="en-US" u="sng" dirty="0" smtClean="0"/>
              <a:t>Domain</a:t>
            </a:r>
            <a:r>
              <a:rPr lang="en-US" dirty="0"/>
              <a:t>:</a:t>
            </a:r>
            <a:r>
              <a:rPr lang="en-US" dirty="0" smtClean="0"/>
              <a:t> {red, green, blue}</a:t>
            </a:r>
          </a:p>
          <a:p>
            <a:pPr marL="0" indent="0">
              <a:buNone/>
            </a:pPr>
            <a:endParaRPr lang="en-US" dirty="0" smtClean="0"/>
          </a:p>
          <a:p>
            <a:r>
              <a:rPr lang="en-US" dirty="0" smtClean="0"/>
              <a:t>Try BFS on the map coloring problem</a:t>
            </a:r>
          </a:p>
          <a:p>
            <a:endParaRPr lang="en-US" dirty="0"/>
          </a:p>
          <a:p>
            <a:r>
              <a:rPr lang="en-US" dirty="0" smtClean="0"/>
              <a:t>What about DFS?</a:t>
            </a:r>
          </a:p>
          <a:p>
            <a:pPr lvl="1"/>
            <a:r>
              <a:rPr lang="en-US" dirty="0" smtClean="0"/>
              <a:t>Backtracking search is the basic uninformed algorithm for solving CSPs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808" y="1611543"/>
            <a:ext cx="1931783" cy="1680692"/>
          </a:xfrm>
          <a:prstGeom prst="rect">
            <a:avLst/>
          </a:prstGeom>
        </p:spPr>
      </p:pic>
      <p:sp>
        <p:nvSpPr>
          <p:cNvPr id="6" name="TextBox 5"/>
          <p:cNvSpPr txBox="1"/>
          <p:nvPr/>
        </p:nvSpPr>
        <p:spPr>
          <a:xfrm>
            <a:off x="6939817" y="3609474"/>
            <a:ext cx="702644" cy="369332"/>
          </a:xfrm>
          <a:prstGeom prst="rect">
            <a:avLst/>
          </a:prstGeom>
          <a:noFill/>
          <a:ln>
            <a:solidFill>
              <a:schemeClr val="tx1"/>
            </a:solidFill>
          </a:ln>
        </p:spPr>
        <p:txBody>
          <a:bodyPr wrap="square" rtlCol="0">
            <a:spAutoFit/>
          </a:bodyPr>
          <a:lstStyle/>
          <a:p>
            <a:pPr algn="ctr"/>
            <a:r>
              <a:rPr lang="en-US" smtClean="0"/>
              <a:t>{  }</a:t>
            </a:r>
            <a:endParaRPr lang="en-US"/>
          </a:p>
        </p:txBody>
      </p:sp>
      <p:sp>
        <p:nvSpPr>
          <p:cNvPr id="7" name="TextBox 6"/>
          <p:cNvSpPr txBox="1"/>
          <p:nvPr/>
        </p:nvSpPr>
        <p:spPr>
          <a:xfrm>
            <a:off x="5686927" y="4243137"/>
            <a:ext cx="896753" cy="338554"/>
          </a:xfrm>
          <a:prstGeom prst="rect">
            <a:avLst/>
          </a:prstGeom>
          <a:noFill/>
          <a:ln>
            <a:solidFill>
              <a:schemeClr val="tx1"/>
            </a:solidFill>
          </a:ln>
        </p:spPr>
        <p:txBody>
          <a:bodyPr wrap="square" rtlCol="0">
            <a:spAutoFit/>
          </a:bodyPr>
          <a:lstStyle/>
          <a:p>
            <a:pPr algn="ctr"/>
            <a:r>
              <a:rPr lang="en-US" sz="1600" dirty="0" smtClean="0"/>
              <a:t>WA=red</a:t>
            </a:r>
            <a:endParaRPr lang="en-US" sz="1600" dirty="0"/>
          </a:p>
        </p:txBody>
      </p:sp>
      <p:sp>
        <p:nvSpPr>
          <p:cNvPr id="8" name="TextBox 7"/>
          <p:cNvSpPr txBox="1"/>
          <p:nvPr/>
        </p:nvSpPr>
        <p:spPr>
          <a:xfrm>
            <a:off x="6776187" y="4241532"/>
            <a:ext cx="1068404" cy="338554"/>
          </a:xfrm>
          <a:prstGeom prst="rect">
            <a:avLst/>
          </a:prstGeom>
          <a:noFill/>
          <a:ln>
            <a:solidFill>
              <a:schemeClr val="tx1"/>
            </a:solidFill>
          </a:ln>
        </p:spPr>
        <p:txBody>
          <a:bodyPr wrap="square" rtlCol="0">
            <a:spAutoFit/>
          </a:bodyPr>
          <a:lstStyle/>
          <a:p>
            <a:pPr algn="ctr"/>
            <a:r>
              <a:rPr lang="en-US" sz="1600" dirty="0" smtClean="0"/>
              <a:t>WA=green</a:t>
            </a:r>
            <a:endParaRPr lang="en-US" sz="1600" dirty="0"/>
          </a:p>
        </p:txBody>
      </p:sp>
      <p:sp>
        <p:nvSpPr>
          <p:cNvPr id="9" name="TextBox 8"/>
          <p:cNvSpPr txBox="1"/>
          <p:nvPr/>
        </p:nvSpPr>
        <p:spPr>
          <a:xfrm>
            <a:off x="8053137" y="4241533"/>
            <a:ext cx="965734" cy="338554"/>
          </a:xfrm>
          <a:prstGeom prst="rect">
            <a:avLst/>
          </a:prstGeom>
          <a:noFill/>
          <a:ln>
            <a:solidFill>
              <a:schemeClr val="tx1"/>
            </a:solidFill>
          </a:ln>
        </p:spPr>
        <p:txBody>
          <a:bodyPr wrap="square" rtlCol="0">
            <a:spAutoFit/>
          </a:bodyPr>
          <a:lstStyle/>
          <a:p>
            <a:pPr algn="ctr"/>
            <a:r>
              <a:rPr lang="en-US" sz="1600" smtClean="0"/>
              <a:t>WA=blue</a:t>
            </a:r>
            <a:endParaRPr lang="en-US" sz="1600" dirty="0"/>
          </a:p>
        </p:txBody>
      </p:sp>
      <p:sp>
        <p:nvSpPr>
          <p:cNvPr id="10" name="TextBox 9"/>
          <p:cNvSpPr txBox="1"/>
          <p:nvPr/>
        </p:nvSpPr>
        <p:spPr>
          <a:xfrm>
            <a:off x="5107808" y="4809423"/>
            <a:ext cx="1033111" cy="584775"/>
          </a:xfrm>
          <a:prstGeom prst="rect">
            <a:avLst/>
          </a:prstGeom>
          <a:noFill/>
          <a:ln>
            <a:solidFill>
              <a:schemeClr val="tx1"/>
            </a:solidFill>
          </a:ln>
        </p:spPr>
        <p:txBody>
          <a:bodyPr wrap="square" rtlCol="0">
            <a:spAutoFit/>
          </a:bodyPr>
          <a:lstStyle/>
          <a:p>
            <a:pPr algn="ctr"/>
            <a:r>
              <a:rPr lang="en-US" sz="1600" dirty="0" smtClean="0"/>
              <a:t>WA=red</a:t>
            </a:r>
          </a:p>
          <a:p>
            <a:pPr algn="ctr"/>
            <a:r>
              <a:rPr lang="en-US" sz="1600" dirty="0" smtClean="0"/>
              <a:t>NT=green</a:t>
            </a:r>
            <a:endParaRPr lang="en-US" sz="1600" dirty="0"/>
          </a:p>
        </p:txBody>
      </p:sp>
      <p:sp>
        <p:nvSpPr>
          <p:cNvPr id="11" name="TextBox 10"/>
          <p:cNvSpPr txBox="1"/>
          <p:nvPr/>
        </p:nvSpPr>
        <p:spPr>
          <a:xfrm>
            <a:off x="6318986" y="4817444"/>
            <a:ext cx="1033111" cy="584775"/>
          </a:xfrm>
          <a:prstGeom prst="rect">
            <a:avLst/>
          </a:prstGeom>
          <a:noFill/>
          <a:ln>
            <a:solidFill>
              <a:schemeClr val="tx1"/>
            </a:solidFill>
          </a:ln>
        </p:spPr>
        <p:txBody>
          <a:bodyPr wrap="square" rtlCol="0">
            <a:spAutoFit/>
          </a:bodyPr>
          <a:lstStyle/>
          <a:p>
            <a:pPr algn="ctr"/>
            <a:r>
              <a:rPr lang="en-US" sz="1600" dirty="0" smtClean="0"/>
              <a:t>WA=red</a:t>
            </a:r>
          </a:p>
          <a:p>
            <a:pPr algn="ctr"/>
            <a:r>
              <a:rPr lang="en-US" sz="1600" dirty="0" smtClean="0"/>
              <a:t>NT=blue</a:t>
            </a:r>
            <a:endParaRPr lang="en-US" sz="1600" dirty="0"/>
          </a:p>
        </p:txBody>
      </p:sp>
      <p:sp>
        <p:nvSpPr>
          <p:cNvPr id="12" name="TextBox 11"/>
          <p:cNvSpPr txBox="1"/>
          <p:nvPr/>
        </p:nvSpPr>
        <p:spPr>
          <a:xfrm>
            <a:off x="4536709" y="5537735"/>
            <a:ext cx="959317" cy="830997"/>
          </a:xfrm>
          <a:prstGeom prst="rect">
            <a:avLst/>
          </a:prstGeom>
          <a:noFill/>
          <a:ln>
            <a:solidFill>
              <a:schemeClr val="tx1"/>
            </a:solidFill>
          </a:ln>
        </p:spPr>
        <p:txBody>
          <a:bodyPr wrap="square" rtlCol="0">
            <a:spAutoFit/>
          </a:bodyPr>
          <a:lstStyle/>
          <a:p>
            <a:pPr algn="ctr"/>
            <a:r>
              <a:rPr lang="en-US" sz="1600" dirty="0" smtClean="0"/>
              <a:t>WA=red</a:t>
            </a:r>
          </a:p>
          <a:p>
            <a:pPr algn="ctr"/>
            <a:r>
              <a:rPr lang="en-US" sz="1600" dirty="0" smtClean="0"/>
              <a:t>NT=blue</a:t>
            </a:r>
          </a:p>
          <a:p>
            <a:pPr algn="ctr"/>
            <a:r>
              <a:rPr lang="en-US" sz="1600" dirty="0" smtClean="0"/>
              <a:t>Q=red</a:t>
            </a:r>
            <a:endParaRPr lang="en-US" sz="1600" dirty="0"/>
          </a:p>
        </p:txBody>
      </p:sp>
      <p:cxnSp>
        <p:nvCxnSpPr>
          <p:cNvPr id="14" name="Straight Connector 13"/>
          <p:cNvCxnSpPr>
            <a:stCxn id="6" idx="2"/>
            <a:endCxn id="7" idx="0"/>
          </p:cNvCxnSpPr>
          <p:nvPr/>
        </p:nvCxnSpPr>
        <p:spPr>
          <a:xfrm flipH="1">
            <a:off x="6135304" y="3978806"/>
            <a:ext cx="1155835" cy="264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8" idx="0"/>
          </p:cNvCxnSpPr>
          <p:nvPr/>
        </p:nvCxnSpPr>
        <p:spPr>
          <a:xfrm>
            <a:off x="7291139" y="3978806"/>
            <a:ext cx="19250" cy="262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a:endCxn id="6" idx="2"/>
          </p:cNvCxnSpPr>
          <p:nvPr/>
        </p:nvCxnSpPr>
        <p:spPr>
          <a:xfrm flipH="1" flipV="1">
            <a:off x="7291139" y="3978806"/>
            <a:ext cx="1244865" cy="26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flipH="1">
            <a:off x="5624364" y="4581691"/>
            <a:ext cx="510940" cy="227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2"/>
            <a:endCxn id="11" idx="0"/>
          </p:cNvCxnSpPr>
          <p:nvPr/>
        </p:nvCxnSpPr>
        <p:spPr>
          <a:xfrm>
            <a:off x="6135304" y="4581691"/>
            <a:ext cx="700238" cy="235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2" idx="0"/>
          </p:cNvCxnSpPr>
          <p:nvPr/>
        </p:nvCxnSpPr>
        <p:spPr>
          <a:xfrm flipH="1">
            <a:off x="5016368" y="5394198"/>
            <a:ext cx="607996" cy="143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2"/>
          </p:cNvCxnSpPr>
          <p:nvPr/>
        </p:nvCxnSpPr>
        <p:spPr>
          <a:xfrm flipH="1">
            <a:off x="4754880" y="6368732"/>
            <a:ext cx="261488" cy="181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2"/>
          </p:cNvCxnSpPr>
          <p:nvPr/>
        </p:nvCxnSpPr>
        <p:spPr>
          <a:xfrm>
            <a:off x="5016368" y="6368732"/>
            <a:ext cx="296777" cy="1812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88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500"/>
                                        <p:tgtEl>
                                          <p:spTgt spid="1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dissolve">
                                      <p:cBhvr>
                                        <p:cTn id="39" dur="500"/>
                                        <p:tgtEl>
                                          <p:spTgt spid="1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par>
                                <p:cTn id="43" presetID="9"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dissolve">
                                      <p:cBhvr>
                                        <p:cTn id="45" dur="500"/>
                                        <p:tgtEl>
                                          <p:spTgt spid="14"/>
                                        </p:tgtEl>
                                      </p:cBhvr>
                                    </p:animEffect>
                                  </p:childTnLst>
                                </p:cTn>
                              </p:par>
                              <p:par>
                                <p:cTn id="46" presetID="9"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par>
                                <p:cTn id="49" presetID="9"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dissolve">
                                      <p:cBhvr>
                                        <p:cTn id="51" dur="500"/>
                                        <p:tgtEl>
                                          <p:spTgt spid="18"/>
                                        </p:tgtEl>
                                      </p:cBhvr>
                                    </p:animEffect>
                                  </p:childTnLst>
                                </p:cTn>
                              </p:par>
                              <p:par>
                                <p:cTn id="52" presetID="9"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par>
                                <p:cTn id="55" presetID="9"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dissolve">
                                      <p:cBhvr>
                                        <p:cTn id="57" dur="500"/>
                                        <p:tgtEl>
                                          <p:spTgt spid="24"/>
                                        </p:tgtEl>
                                      </p:cBhvr>
                                    </p:animEffect>
                                  </p:childTnLst>
                                </p:cTn>
                              </p:par>
                              <p:par>
                                <p:cTn id="58" presetID="9"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dissolve">
                                      <p:cBhvr>
                                        <p:cTn id="60" dur="500"/>
                                        <p:tgtEl>
                                          <p:spTgt spid="27"/>
                                        </p:tgtEl>
                                      </p:cBhvr>
                                    </p:animEffect>
                                  </p:childTnLst>
                                </p:cTn>
                              </p:par>
                              <p:par>
                                <p:cTn id="61" presetID="9"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dissolve">
                                      <p:cBhvr>
                                        <p:cTn id="63" dur="500"/>
                                        <p:tgtEl>
                                          <p:spTgt spid="30"/>
                                        </p:tgtEl>
                                      </p:cBhvr>
                                    </p:animEffect>
                                  </p:childTnLst>
                                </p:cTn>
                              </p:par>
                              <p:par>
                                <p:cTn id="64" presetID="9"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dissolve">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Effect transition="in" filter="dissolve">
                                      <p:cBhvr>
                                        <p:cTn id="7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Revisit Ideas for Efficiency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Keys for speeding up the search:</a:t>
            </a:r>
          </a:p>
          <a:p>
            <a:r>
              <a:rPr lang="en-US" dirty="0" smtClean="0"/>
              <a:t>Ordering: which variable should be assigned next?</a:t>
            </a:r>
          </a:p>
          <a:p>
            <a:pPr lvl="1"/>
            <a:r>
              <a:rPr lang="en-US" dirty="0" smtClean="0"/>
              <a:t>In what order should its values be tried?</a:t>
            </a:r>
          </a:p>
          <a:p>
            <a:pPr lvl="1"/>
            <a:endParaRPr lang="en-US" dirty="0" smtClean="0"/>
          </a:p>
          <a:p>
            <a:r>
              <a:rPr lang="en-US" dirty="0" smtClean="0"/>
              <a:t>Filtering: can we detect inevitable failure early?</a:t>
            </a:r>
          </a:p>
          <a:p>
            <a:endParaRPr lang="en-US" dirty="0"/>
          </a:p>
          <a:p>
            <a:r>
              <a:rPr lang="en-US" dirty="0" smtClean="0"/>
              <a:t>Structure: can we exploit problem structure?</a:t>
            </a:r>
          </a:p>
          <a:p>
            <a:endParaRPr lang="en-US" dirty="0"/>
          </a:p>
          <a:p>
            <a:pPr marL="0" indent="0">
              <a:buNone/>
            </a:pPr>
            <a:r>
              <a:rPr lang="en-US" dirty="0" smtClean="0"/>
              <a:t>Algorithms for solving CSPs that we will see next build upon these ideas for speeding up solution finding!</a:t>
            </a:r>
            <a:endParaRPr lang="en-US" dirty="0"/>
          </a:p>
        </p:txBody>
      </p:sp>
    </p:spTree>
    <p:extLst>
      <p:ext uri="{BB962C8B-B14F-4D97-AF65-F5344CB8AC3E}">
        <p14:creationId xmlns:p14="http://schemas.microsoft.com/office/powerpoint/2010/main" val="166422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dissolv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Checking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type of filtering</a:t>
            </a:r>
          </a:p>
          <a:p>
            <a:r>
              <a:rPr lang="en-US" u="sng" dirty="0" smtClean="0"/>
              <a:t>Idea: </a:t>
            </a:r>
            <a:r>
              <a:rPr lang="en-US" dirty="0" smtClean="0"/>
              <a:t>keep track of domains for unassigned variables and cross off bad options</a:t>
            </a:r>
          </a:p>
          <a:p>
            <a:pPr lvl="1"/>
            <a:r>
              <a:rPr lang="en-US" dirty="0" smtClean="0"/>
              <a:t>Cross off values that violate a constraint when added to the existing assignment</a:t>
            </a:r>
          </a:p>
          <a:p>
            <a:pPr lvl="1"/>
            <a:endParaRPr lang="en-US" dirty="0" smtClean="0"/>
          </a:p>
          <a:p>
            <a:pPr lvl="1"/>
            <a:endParaRPr lang="en-US" dirty="0" smtClean="0"/>
          </a:p>
          <a:p>
            <a:pPr marL="0" indent="0">
              <a:buNone/>
            </a:pPr>
            <a:r>
              <a:rPr lang="en-US" b="1" u="sng" dirty="0" smtClean="0"/>
              <a:t>Step 1:</a:t>
            </a:r>
            <a:r>
              <a:rPr lang="en-US" b="1" dirty="0" smtClean="0"/>
              <a:t> </a:t>
            </a:r>
            <a:r>
              <a:rPr lang="en-US" dirty="0" smtClean="0"/>
              <a:t>Assign the first variable. Remove conflicting values from other variable domains using the constraint graph</a:t>
            </a:r>
          </a:p>
          <a:p>
            <a:pPr marL="0" indent="0">
              <a:buNone/>
            </a:pPr>
            <a:endParaRPr lang="en-US" dirty="0" smtClean="0"/>
          </a:p>
          <a:p>
            <a:pPr marL="0" indent="0">
              <a:buNone/>
            </a:pPr>
            <a:r>
              <a:rPr lang="en-US" b="1" u="sng" dirty="0" smtClean="0"/>
              <a:t>Step 2:</a:t>
            </a:r>
            <a:r>
              <a:rPr lang="en-US" b="1" dirty="0" smtClean="0"/>
              <a:t> </a:t>
            </a:r>
            <a:r>
              <a:rPr lang="en-US" dirty="0" smtClean="0"/>
              <a:t>Continue to the next variable. Again, remove conflicting values from remaining domains</a:t>
            </a:r>
          </a:p>
          <a:p>
            <a:pPr marL="0" indent="0">
              <a:buNone/>
            </a:pPr>
            <a:endParaRPr lang="en-US" dirty="0" smtClean="0"/>
          </a:p>
          <a:p>
            <a:pPr marL="0" indent="0">
              <a:buNone/>
            </a:pPr>
            <a:r>
              <a:rPr lang="en-US" b="1" u="sng" dirty="0" smtClean="0"/>
              <a:t>Step 3:</a:t>
            </a:r>
            <a:r>
              <a:rPr lang="en-US" b="1" dirty="0" smtClean="0"/>
              <a:t> </a:t>
            </a:r>
            <a:r>
              <a:rPr lang="en-US" dirty="0" smtClean="0"/>
              <a:t>Assign next variable. If a domain is left empty, backtrack. (Don’t wait to get to the illegal assignment)</a:t>
            </a:r>
            <a:endParaRPr lang="en-US" u="sng" dirty="0"/>
          </a:p>
        </p:txBody>
      </p:sp>
      <p:sp>
        <p:nvSpPr>
          <p:cNvPr id="4" name="TextBox 3"/>
          <p:cNvSpPr txBox="1"/>
          <p:nvPr/>
        </p:nvSpPr>
        <p:spPr>
          <a:xfrm>
            <a:off x="5303520" y="3647975"/>
            <a:ext cx="1414913" cy="369332"/>
          </a:xfrm>
          <a:prstGeom prst="rect">
            <a:avLst/>
          </a:prstGeom>
          <a:noFill/>
        </p:spPr>
        <p:txBody>
          <a:bodyPr wrap="square" rtlCol="0">
            <a:spAutoFit/>
          </a:bodyPr>
          <a:lstStyle/>
          <a:p>
            <a:r>
              <a:rPr lang="en-US" dirty="0" smtClean="0">
                <a:solidFill>
                  <a:srgbClr val="FF0000"/>
                </a:solidFill>
              </a:rPr>
              <a:t>{WA=red}</a:t>
            </a:r>
            <a:endParaRPr lang="en-US" dirty="0">
              <a:solidFill>
                <a:srgbClr val="FF0000"/>
              </a:solidFill>
            </a:endParaRPr>
          </a:p>
        </p:txBody>
      </p:sp>
      <p:sp>
        <p:nvSpPr>
          <p:cNvPr id="5" name="TextBox 4"/>
          <p:cNvSpPr txBox="1"/>
          <p:nvPr/>
        </p:nvSpPr>
        <p:spPr>
          <a:xfrm>
            <a:off x="3261359" y="4580022"/>
            <a:ext cx="2186539" cy="369332"/>
          </a:xfrm>
          <a:prstGeom prst="rect">
            <a:avLst/>
          </a:prstGeom>
          <a:noFill/>
        </p:spPr>
        <p:txBody>
          <a:bodyPr wrap="square" rtlCol="0">
            <a:spAutoFit/>
          </a:bodyPr>
          <a:lstStyle/>
          <a:p>
            <a:r>
              <a:rPr lang="en-US" dirty="0" smtClean="0">
                <a:solidFill>
                  <a:srgbClr val="FF0000"/>
                </a:solidFill>
              </a:rPr>
              <a:t>{WA=red</a:t>
            </a:r>
            <a:r>
              <a:rPr lang="en-US" smtClean="0">
                <a:solidFill>
                  <a:srgbClr val="FF0000"/>
                </a:solidFill>
              </a:rPr>
              <a:t>, Q=green}</a:t>
            </a:r>
            <a:endParaRPr lang="en-US" dirty="0">
              <a:solidFill>
                <a:srgbClr val="FF0000"/>
              </a:solidFill>
            </a:endParaRPr>
          </a:p>
        </p:txBody>
      </p:sp>
      <p:sp>
        <p:nvSpPr>
          <p:cNvPr id="6" name="TextBox 5"/>
          <p:cNvSpPr txBox="1"/>
          <p:nvPr/>
        </p:nvSpPr>
        <p:spPr>
          <a:xfrm>
            <a:off x="4434037" y="5483193"/>
            <a:ext cx="2823411" cy="369332"/>
          </a:xfrm>
          <a:prstGeom prst="rect">
            <a:avLst/>
          </a:prstGeom>
          <a:noFill/>
        </p:spPr>
        <p:txBody>
          <a:bodyPr wrap="square" rtlCol="0">
            <a:spAutoFit/>
          </a:bodyPr>
          <a:lstStyle/>
          <a:p>
            <a:r>
              <a:rPr lang="en-US" dirty="0" smtClean="0">
                <a:solidFill>
                  <a:srgbClr val="FF0000"/>
                </a:solidFill>
              </a:rPr>
              <a:t>{WA=red, Q=green, V=blue}</a:t>
            </a:r>
            <a:endParaRPr lang="en-US" dirty="0">
              <a:solidFill>
                <a:srgbClr val="FF0000"/>
              </a:solidFill>
            </a:endParaRPr>
          </a:p>
        </p:txBody>
      </p:sp>
    </p:spTree>
    <p:extLst>
      <p:ext uri="{BB962C8B-B14F-4D97-AF65-F5344CB8AC3E}">
        <p14:creationId xmlns:p14="http://schemas.microsoft.com/office/powerpoint/2010/main" val="122456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of the Game: Fail Fast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Borrowing some startup philosophy: </a:t>
            </a:r>
          </a:p>
          <a:p>
            <a:pPr marL="457200" lvl="1" indent="0">
              <a:buNone/>
            </a:pPr>
            <a:r>
              <a:rPr lang="en-US" dirty="0" smtClean="0"/>
              <a:t>“</a:t>
            </a:r>
            <a:r>
              <a:rPr lang="en-US" dirty="0"/>
              <a:t>Fail fast is a philosophy that values extensive testing and incremental development to determine whether an idea has value. An important goal of the philosophy is to cut losses when testing reveals something isn’t working and quickly try something </a:t>
            </a:r>
            <a:r>
              <a:rPr lang="en-US" dirty="0" smtClean="0"/>
              <a:t>else”</a:t>
            </a:r>
            <a:endParaRPr lang="en-US" dirty="0"/>
          </a:p>
        </p:txBody>
      </p:sp>
    </p:spTree>
    <p:extLst>
      <p:ext uri="{BB962C8B-B14F-4D97-AF65-F5344CB8AC3E}">
        <p14:creationId xmlns:p14="http://schemas.microsoft.com/office/powerpoint/2010/main" val="12749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 Consistency</a:t>
            </a:r>
            <a:endParaRPr lang="en-US" dirty="0"/>
          </a:p>
        </p:txBody>
      </p:sp>
      <p:sp>
        <p:nvSpPr>
          <p:cNvPr id="3" name="Content Placeholder 2"/>
          <p:cNvSpPr>
            <a:spLocks noGrp="1"/>
          </p:cNvSpPr>
          <p:nvPr>
            <p:ph idx="1"/>
          </p:nvPr>
        </p:nvSpPr>
        <p:spPr/>
        <p:txBody>
          <a:bodyPr/>
          <a:lstStyle/>
          <a:p>
            <a:r>
              <a:rPr lang="en-US" dirty="0" smtClean="0"/>
              <a:t>Extend forward checking concept:</a:t>
            </a:r>
          </a:p>
          <a:p>
            <a:pPr lvl="1"/>
            <a:r>
              <a:rPr lang="en-US" dirty="0" smtClean="0"/>
              <a:t>Follow constraints all the way through the constraint graph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34" y="3276713"/>
            <a:ext cx="3856837" cy="3355530"/>
          </a:xfrm>
          <a:prstGeom prst="rect">
            <a:avLst/>
          </a:prstGeom>
        </p:spPr>
      </p:pic>
      <p:sp>
        <p:nvSpPr>
          <p:cNvPr id="5" name="Oval 4"/>
          <p:cNvSpPr/>
          <p:nvPr/>
        </p:nvSpPr>
        <p:spPr>
          <a:xfrm>
            <a:off x="2396691" y="3965608"/>
            <a:ext cx="519763" cy="510141"/>
          </a:xfrm>
          <a:prstGeom prst="ellipse">
            <a:avLst/>
          </a:prstGeom>
          <a:solidFill>
            <a:srgbClr val="D00000">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24977" y="2945331"/>
            <a:ext cx="250257" cy="250256"/>
          </a:xfrm>
          <a:prstGeom prst="ellipse">
            <a:avLst/>
          </a:prstGeom>
          <a:solidFill>
            <a:srgbClr val="D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02506" y="2943727"/>
            <a:ext cx="250257" cy="2502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89659" y="2942123"/>
            <a:ext cx="250257" cy="250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71499" y="5147912"/>
            <a:ext cx="250257" cy="250256"/>
          </a:xfrm>
          <a:prstGeom prst="ellipse">
            <a:avLst/>
          </a:prstGeom>
          <a:solidFill>
            <a:srgbClr val="D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49028" y="5146308"/>
            <a:ext cx="250257" cy="2502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36181" y="5144704"/>
            <a:ext cx="250257" cy="250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2810577" y="3372589"/>
            <a:ext cx="991402" cy="458266"/>
          </a:xfrm>
          <a:custGeom>
            <a:avLst/>
            <a:gdLst>
              <a:gd name="connsiteX0" fmla="*/ 991402 w 991402"/>
              <a:gd name="connsiteY0" fmla="*/ 15504 h 458266"/>
              <a:gd name="connsiteX1" fmla="*/ 375385 w 991402"/>
              <a:gd name="connsiteY1" fmla="*/ 54005 h 458266"/>
              <a:gd name="connsiteX2" fmla="*/ 0 w 991402"/>
              <a:gd name="connsiteY2" fmla="*/ 458266 h 458266"/>
            </a:gdLst>
            <a:ahLst/>
            <a:cxnLst>
              <a:cxn ang="0">
                <a:pos x="connsiteX0" y="connsiteY0"/>
              </a:cxn>
              <a:cxn ang="0">
                <a:pos x="connsiteX1" y="connsiteY1"/>
              </a:cxn>
              <a:cxn ang="0">
                <a:pos x="connsiteX2" y="connsiteY2"/>
              </a:cxn>
            </a:cxnLst>
            <a:rect l="l" t="t" r="r" b="b"/>
            <a:pathLst>
              <a:path w="991402" h="458266">
                <a:moveTo>
                  <a:pt x="991402" y="15504"/>
                </a:moveTo>
                <a:cubicBezTo>
                  <a:pt x="766010" y="-2143"/>
                  <a:pt x="540619" y="-19789"/>
                  <a:pt x="375385" y="54005"/>
                </a:cubicBezTo>
                <a:cubicBezTo>
                  <a:pt x="210151" y="127799"/>
                  <a:pt x="0" y="458266"/>
                  <a:pt x="0" y="45826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quot;No&quot; Symbol 13"/>
          <p:cNvSpPr/>
          <p:nvPr/>
        </p:nvSpPr>
        <p:spPr>
          <a:xfrm>
            <a:off x="3686474" y="2887579"/>
            <a:ext cx="327259" cy="356135"/>
          </a:xfrm>
          <a:prstGeom prst="noSmoking">
            <a:avLst>
              <a:gd name="adj" fmla="val 86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14"/>
          <p:cNvSpPr/>
          <p:nvPr/>
        </p:nvSpPr>
        <p:spPr>
          <a:xfrm flipV="1">
            <a:off x="2866724" y="4497141"/>
            <a:ext cx="991402" cy="458266"/>
          </a:xfrm>
          <a:custGeom>
            <a:avLst/>
            <a:gdLst>
              <a:gd name="connsiteX0" fmla="*/ 991402 w 991402"/>
              <a:gd name="connsiteY0" fmla="*/ 15504 h 458266"/>
              <a:gd name="connsiteX1" fmla="*/ 375385 w 991402"/>
              <a:gd name="connsiteY1" fmla="*/ 54005 h 458266"/>
              <a:gd name="connsiteX2" fmla="*/ 0 w 991402"/>
              <a:gd name="connsiteY2" fmla="*/ 458266 h 458266"/>
            </a:gdLst>
            <a:ahLst/>
            <a:cxnLst>
              <a:cxn ang="0">
                <a:pos x="connsiteX0" y="connsiteY0"/>
              </a:cxn>
              <a:cxn ang="0">
                <a:pos x="connsiteX1" y="connsiteY1"/>
              </a:cxn>
              <a:cxn ang="0">
                <a:pos x="connsiteX2" y="connsiteY2"/>
              </a:cxn>
            </a:cxnLst>
            <a:rect l="l" t="t" r="r" b="b"/>
            <a:pathLst>
              <a:path w="991402" h="458266">
                <a:moveTo>
                  <a:pt x="991402" y="15504"/>
                </a:moveTo>
                <a:cubicBezTo>
                  <a:pt x="766010" y="-2143"/>
                  <a:pt x="540619" y="-19789"/>
                  <a:pt x="375385" y="54005"/>
                </a:cubicBezTo>
                <a:cubicBezTo>
                  <a:pt x="210151" y="127799"/>
                  <a:pt x="0" y="458266"/>
                  <a:pt x="0" y="45826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quot;No&quot; Symbol 15"/>
          <p:cNvSpPr/>
          <p:nvPr/>
        </p:nvSpPr>
        <p:spPr>
          <a:xfrm>
            <a:off x="3713743" y="5080534"/>
            <a:ext cx="327259" cy="356135"/>
          </a:xfrm>
          <a:prstGeom prst="noSmoking">
            <a:avLst>
              <a:gd name="adj" fmla="val 86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16"/>
          <p:cNvSpPr/>
          <p:nvPr/>
        </p:nvSpPr>
        <p:spPr>
          <a:xfrm rot="6017894">
            <a:off x="3969286" y="4052246"/>
            <a:ext cx="794507" cy="305026"/>
          </a:xfrm>
          <a:custGeom>
            <a:avLst/>
            <a:gdLst>
              <a:gd name="connsiteX0" fmla="*/ 991402 w 991402"/>
              <a:gd name="connsiteY0" fmla="*/ 15504 h 458266"/>
              <a:gd name="connsiteX1" fmla="*/ 375385 w 991402"/>
              <a:gd name="connsiteY1" fmla="*/ 54005 h 458266"/>
              <a:gd name="connsiteX2" fmla="*/ 0 w 991402"/>
              <a:gd name="connsiteY2" fmla="*/ 458266 h 458266"/>
            </a:gdLst>
            <a:ahLst/>
            <a:cxnLst>
              <a:cxn ang="0">
                <a:pos x="connsiteX0" y="connsiteY0"/>
              </a:cxn>
              <a:cxn ang="0">
                <a:pos x="connsiteX1" y="connsiteY1"/>
              </a:cxn>
              <a:cxn ang="0">
                <a:pos x="connsiteX2" y="connsiteY2"/>
              </a:cxn>
            </a:cxnLst>
            <a:rect l="l" t="t" r="r" b="b"/>
            <a:pathLst>
              <a:path w="991402" h="458266">
                <a:moveTo>
                  <a:pt x="991402" y="15504"/>
                </a:moveTo>
                <a:cubicBezTo>
                  <a:pt x="766010" y="-2143"/>
                  <a:pt x="540619" y="-19789"/>
                  <a:pt x="375385" y="54005"/>
                </a:cubicBezTo>
                <a:cubicBezTo>
                  <a:pt x="210151" y="127799"/>
                  <a:pt x="0" y="458266"/>
                  <a:pt x="0" y="45826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58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par>
                                <p:cTn id="38" presetID="9" presetClass="exit" presetSubtype="0" fill="hold" grpId="1" nodeType="withEffect">
                                  <p:stCondLst>
                                    <p:cond delay="0"/>
                                  </p:stCondLst>
                                  <p:childTnLst>
                                    <p:animEffect transition="out" filter="dissolv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ssolve">
                                      <p:cBhvr>
                                        <p:cTn id="50" dur="500"/>
                                        <p:tgtEl>
                                          <p:spTgt spid="17"/>
                                        </p:tgtEl>
                                      </p:cBhvr>
                                    </p:animEffect>
                                  </p:childTnLst>
                                </p:cTn>
                              </p:par>
                              <p:par>
                                <p:cTn id="51" presetID="9" presetClass="exit" presetSubtype="0" fill="hold" grpId="1" nodeType="withEffect">
                                  <p:stCondLst>
                                    <p:cond delay="0"/>
                                  </p:stCondLst>
                                  <p:childTnLst>
                                    <p:animEffect transition="out" filter="dissolv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3" grpId="1" animBg="1"/>
      <p:bldP spid="14" grpId="0" animBg="1"/>
      <p:bldP spid="15" grpId="0" animBg="1"/>
      <p:bldP spid="15" grpId="1"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Arc Consistency</a:t>
            </a:r>
            <a:endParaRPr lang="en-US" dirty="0"/>
          </a:p>
        </p:txBody>
      </p:sp>
      <p:sp>
        <p:nvSpPr>
          <p:cNvPr id="3" name="Content Placeholder 2"/>
          <p:cNvSpPr>
            <a:spLocks noGrp="1"/>
          </p:cNvSpPr>
          <p:nvPr>
            <p:ph idx="1"/>
          </p:nvPr>
        </p:nvSpPr>
        <p:spPr/>
        <p:txBody>
          <a:bodyPr/>
          <a:lstStyle/>
          <a:p>
            <a:r>
              <a:rPr lang="en-US" dirty="0" smtClean="0"/>
              <a:t>Arc consistency does not detect all failures</a:t>
            </a:r>
            <a:endParaRPr lang="en-US" dirty="0"/>
          </a:p>
        </p:txBody>
      </p:sp>
      <p:sp>
        <p:nvSpPr>
          <p:cNvPr id="4" name="Oval 3"/>
          <p:cNvSpPr/>
          <p:nvPr/>
        </p:nvSpPr>
        <p:spPr>
          <a:xfrm>
            <a:off x="1963555" y="2858703"/>
            <a:ext cx="991402" cy="6160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r>
              <a:rPr lang="en-US" dirty="0" smtClean="0">
                <a:solidFill>
                  <a:schemeClr val="tx1"/>
                </a:solidFill>
              </a:rPr>
              <a:t>ed</a:t>
            </a:r>
            <a:endParaRPr lang="en-US" dirty="0">
              <a:solidFill>
                <a:schemeClr val="tx1"/>
              </a:solidFill>
            </a:endParaRPr>
          </a:p>
        </p:txBody>
      </p:sp>
      <p:sp>
        <p:nvSpPr>
          <p:cNvPr id="5" name="Oval 4"/>
          <p:cNvSpPr/>
          <p:nvPr/>
        </p:nvSpPr>
        <p:spPr>
          <a:xfrm>
            <a:off x="1057176" y="4069882"/>
            <a:ext cx="1175886" cy="579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a:t>
            </a:r>
            <a:r>
              <a:rPr lang="en-US" smtClean="0">
                <a:solidFill>
                  <a:schemeClr val="tx1"/>
                </a:solidFill>
              </a:rPr>
              <a:t>, Blue</a:t>
            </a:r>
            <a:endParaRPr lang="en-US" dirty="0">
              <a:solidFill>
                <a:schemeClr val="tx1"/>
              </a:solidFill>
            </a:endParaRPr>
          </a:p>
        </p:txBody>
      </p:sp>
      <p:sp>
        <p:nvSpPr>
          <p:cNvPr id="6" name="Oval 5"/>
          <p:cNvSpPr/>
          <p:nvPr/>
        </p:nvSpPr>
        <p:spPr>
          <a:xfrm>
            <a:off x="2624490" y="4087528"/>
            <a:ext cx="1175886" cy="579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a:t>
            </a:r>
            <a:r>
              <a:rPr lang="en-US" smtClean="0">
                <a:solidFill>
                  <a:schemeClr val="tx1"/>
                </a:solidFill>
              </a:rPr>
              <a:t>, Blue</a:t>
            </a:r>
            <a:endParaRPr lang="en-US" dirty="0">
              <a:solidFill>
                <a:schemeClr val="tx1"/>
              </a:solidFill>
            </a:endParaRPr>
          </a:p>
        </p:txBody>
      </p:sp>
      <p:cxnSp>
        <p:nvCxnSpPr>
          <p:cNvPr id="8" name="Straight Connector 7"/>
          <p:cNvCxnSpPr>
            <a:stCxn id="4" idx="4"/>
            <a:endCxn id="5" idx="0"/>
          </p:cNvCxnSpPr>
          <p:nvPr/>
        </p:nvCxnSpPr>
        <p:spPr>
          <a:xfrm flipH="1">
            <a:off x="1645119" y="3474720"/>
            <a:ext cx="814137" cy="595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0"/>
            <a:endCxn id="4" idx="4"/>
          </p:cNvCxnSpPr>
          <p:nvPr/>
        </p:nvCxnSpPr>
        <p:spPr>
          <a:xfrm flipH="1" flipV="1">
            <a:off x="2459256" y="3474720"/>
            <a:ext cx="753177" cy="61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242687" y="4359442"/>
            <a:ext cx="365760" cy="802"/>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898682" y="2818598"/>
            <a:ext cx="991402" cy="6160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Blue</a:t>
            </a:r>
            <a:endParaRPr lang="en-US" dirty="0">
              <a:solidFill>
                <a:schemeClr val="tx1"/>
              </a:solidFill>
            </a:endParaRPr>
          </a:p>
        </p:txBody>
      </p:sp>
      <p:sp>
        <p:nvSpPr>
          <p:cNvPr id="18" name="Oval 17"/>
          <p:cNvSpPr/>
          <p:nvPr/>
        </p:nvSpPr>
        <p:spPr>
          <a:xfrm>
            <a:off x="4992303" y="4029777"/>
            <a:ext cx="1175886" cy="579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Blue</a:t>
            </a:r>
            <a:endParaRPr lang="en-US" dirty="0">
              <a:solidFill>
                <a:schemeClr val="tx1"/>
              </a:solidFill>
            </a:endParaRPr>
          </a:p>
        </p:txBody>
      </p:sp>
      <p:sp>
        <p:nvSpPr>
          <p:cNvPr id="19" name="Oval 18"/>
          <p:cNvSpPr/>
          <p:nvPr/>
        </p:nvSpPr>
        <p:spPr>
          <a:xfrm>
            <a:off x="6559617" y="4047423"/>
            <a:ext cx="1175886" cy="579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Blue</a:t>
            </a:r>
            <a:endParaRPr lang="en-US" dirty="0">
              <a:solidFill>
                <a:schemeClr val="tx1"/>
              </a:solidFill>
            </a:endParaRPr>
          </a:p>
        </p:txBody>
      </p:sp>
      <p:cxnSp>
        <p:nvCxnSpPr>
          <p:cNvPr id="20" name="Straight Connector 19"/>
          <p:cNvCxnSpPr>
            <a:stCxn id="19" idx="4"/>
            <a:endCxn id="20" idx="0"/>
          </p:cNvCxnSpPr>
          <p:nvPr/>
        </p:nvCxnSpPr>
        <p:spPr>
          <a:xfrm flipH="1">
            <a:off x="5580246" y="3434615"/>
            <a:ext cx="814137" cy="595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1" idx="0"/>
            <a:endCxn id="19" idx="4"/>
          </p:cNvCxnSpPr>
          <p:nvPr/>
        </p:nvCxnSpPr>
        <p:spPr>
          <a:xfrm flipH="1" flipV="1">
            <a:off x="6394383" y="3434615"/>
            <a:ext cx="753177" cy="61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6177814" y="4319337"/>
            <a:ext cx="365760" cy="80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26156" y="5024388"/>
            <a:ext cx="3234087" cy="923330"/>
          </a:xfrm>
          <a:prstGeom prst="rect">
            <a:avLst/>
          </a:prstGeom>
          <a:noFill/>
        </p:spPr>
        <p:txBody>
          <a:bodyPr wrap="square" rtlCol="0">
            <a:spAutoFit/>
          </a:bodyPr>
          <a:lstStyle/>
          <a:p>
            <a:r>
              <a:rPr lang="en-US" dirty="0" smtClean="0">
                <a:solidFill>
                  <a:srgbClr val="FF0000"/>
                </a:solidFill>
              </a:rPr>
              <a:t>Is this arc consistent?</a:t>
            </a:r>
          </a:p>
          <a:p>
            <a:endParaRPr lang="en-US" dirty="0">
              <a:solidFill>
                <a:srgbClr val="FF0000"/>
              </a:solidFill>
            </a:endParaRPr>
          </a:p>
          <a:p>
            <a:r>
              <a:rPr lang="en-US" dirty="0" smtClean="0">
                <a:solidFill>
                  <a:srgbClr val="FF0000"/>
                </a:solidFill>
              </a:rPr>
              <a:t>Are there solutions remaining?</a:t>
            </a:r>
            <a:endParaRPr lang="en-US" dirty="0">
              <a:solidFill>
                <a:srgbClr val="FF0000"/>
              </a:solidFill>
            </a:endParaRPr>
          </a:p>
        </p:txBody>
      </p:sp>
      <p:sp>
        <p:nvSpPr>
          <p:cNvPr id="24" name="TextBox 23"/>
          <p:cNvSpPr txBox="1"/>
          <p:nvPr/>
        </p:nvSpPr>
        <p:spPr>
          <a:xfrm>
            <a:off x="5138286" y="4984283"/>
            <a:ext cx="3234087" cy="923330"/>
          </a:xfrm>
          <a:prstGeom prst="rect">
            <a:avLst/>
          </a:prstGeom>
          <a:noFill/>
        </p:spPr>
        <p:txBody>
          <a:bodyPr wrap="square" rtlCol="0">
            <a:spAutoFit/>
          </a:bodyPr>
          <a:lstStyle/>
          <a:p>
            <a:r>
              <a:rPr lang="en-US" dirty="0" smtClean="0">
                <a:solidFill>
                  <a:srgbClr val="FF0000"/>
                </a:solidFill>
              </a:rPr>
              <a:t>Is this arc consistent?</a:t>
            </a:r>
          </a:p>
          <a:p>
            <a:endParaRPr lang="en-US" dirty="0">
              <a:solidFill>
                <a:srgbClr val="FF0000"/>
              </a:solidFill>
            </a:endParaRPr>
          </a:p>
          <a:p>
            <a:r>
              <a:rPr lang="en-US" dirty="0" smtClean="0">
                <a:solidFill>
                  <a:srgbClr val="FF0000"/>
                </a:solidFill>
              </a:rPr>
              <a:t>Are there solutions remaining?</a:t>
            </a:r>
            <a:endParaRPr lang="en-US" dirty="0">
              <a:solidFill>
                <a:srgbClr val="FF0000"/>
              </a:solidFill>
            </a:endParaRPr>
          </a:p>
        </p:txBody>
      </p:sp>
    </p:spTree>
    <p:extLst>
      <p:ext uri="{BB962C8B-B14F-4D97-AF65-F5344CB8AC3E}">
        <p14:creationId xmlns:p14="http://schemas.microsoft.com/office/powerpoint/2010/main" val="111105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dissolve">
                                      <p:cBhvr>
                                        <p:cTn id="21" dur="500"/>
                                        <p:tgtEl>
                                          <p:spTgt spid="2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3">
                                            <p:txEl>
                                              <p:pRg st="2" end="2"/>
                                            </p:txEl>
                                          </p:spTgt>
                                        </p:tgtEl>
                                        <p:attrNameLst>
                                          <p:attrName>style.visibility</p:attrName>
                                        </p:attrNameLst>
                                      </p:cBhvr>
                                      <p:to>
                                        <p:strVal val="visible"/>
                                      </p:to>
                                    </p:set>
                                    <p:animEffect transition="in" filter="dissolve">
                                      <p:cBhvr>
                                        <p:cTn id="26" dur="500"/>
                                        <p:tgtEl>
                                          <p:spTgt spid="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4">
                                            <p:txEl>
                                              <p:pRg st="0" end="0"/>
                                            </p:txEl>
                                          </p:spTgt>
                                        </p:tgtEl>
                                        <p:attrNameLst>
                                          <p:attrName>style.visibility</p:attrName>
                                        </p:attrNameLst>
                                      </p:cBhvr>
                                      <p:to>
                                        <p:strVal val="visible"/>
                                      </p:to>
                                    </p:set>
                                    <p:animEffect transition="in" filter="dissolve">
                                      <p:cBhvr>
                                        <p:cTn id="45" dur="500"/>
                                        <p:tgtEl>
                                          <p:spTgt spid="24">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4">
                                            <p:txEl>
                                              <p:pRg st="2" end="2"/>
                                            </p:txEl>
                                          </p:spTgt>
                                        </p:tgtEl>
                                        <p:attrNameLst>
                                          <p:attrName>style.visibility</p:attrName>
                                        </p:attrNameLst>
                                      </p:cBhvr>
                                      <p:to>
                                        <p:strVal val="visible"/>
                                      </p:to>
                                    </p:set>
                                    <p:animEffect transition="in" filter="dissolve">
                                      <p:cBhvr>
                                        <p:cTn id="5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Time:</a:t>
            </a:r>
            <a:endParaRPr lang="en-US" dirty="0"/>
          </a:p>
        </p:txBody>
      </p:sp>
      <p:sp>
        <p:nvSpPr>
          <p:cNvPr id="3" name="Content Placeholder 2"/>
          <p:cNvSpPr>
            <a:spLocks noGrp="1"/>
          </p:cNvSpPr>
          <p:nvPr>
            <p:ph idx="1"/>
          </p:nvPr>
        </p:nvSpPr>
        <p:spPr>
          <a:xfrm>
            <a:off x="628650" y="1825624"/>
            <a:ext cx="8274718" cy="4738461"/>
          </a:xfrm>
        </p:spPr>
        <p:txBody>
          <a:bodyPr>
            <a:normAutofit fontScale="85000" lnSpcReduction="20000"/>
          </a:bodyPr>
          <a:lstStyle/>
          <a:p>
            <a:r>
              <a:rPr lang="en-US" dirty="0" smtClean="0"/>
              <a:t>Practice pop quiz </a:t>
            </a:r>
            <a:r>
              <a:rPr lang="mr-IN" dirty="0" smtClean="0"/>
              <a:t>–</a:t>
            </a:r>
            <a:r>
              <a:rPr lang="en-US" dirty="0" smtClean="0"/>
              <a:t> please be ready by reviewing past readings and class notes at the start of every </a:t>
            </a:r>
            <a:r>
              <a:rPr lang="en-US" dirty="0" smtClean="0"/>
              <a:t>lecture</a:t>
            </a:r>
          </a:p>
          <a:p>
            <a:endParaRPr lang="en-US" dirty="0"/>
          </a:p>
          <a:p>
            <a:r>
              <a:rPr lang="en-US" dirty="0" smtClean="0"/>
              <a:t>HW 2 is out </a:t>
            </a:r>
            <a:r>
              <a:rPr lang="mr-IN" dirty="0" smtClean="0"/>
              <a:t>–</a:t>
            </a:r>
            <a:r>
              <a:rPr lang="en-US" dirty="0" smtClean="0"/>
              <a:t> any questions?  </a:t>
            </a:r>
          </a:p>
          <a:p>
            <a:pPr lvl="1"/>
            <a:r>
              <a:rPr lang="en-US" dirty="0" smtClean="0"/>
              <a:t>Please bring them up early to avoid late submission (see syllabus for late assignment policy)</a:t>
            </a:r>
          </a:p>
          <a:p>
            <a:endParaRPr lang="en-US" dirty="0" smtClean="0"/>
          </a:p>
          <a:p>
            <a:r>
              <a:rPr lang="en-US" dirty="0" smtClean="0"/>
              <a:t>Adversarial search</a:t>
            </a:r>
          </a:p>
          <a:p>
            <a:pPr lvl="1"/>
            <a:r>
              <a:rPr lang="en-US" dirty="0" smtClean="0"/>
              <a:t>Minimax algorithm</a:t>
            </a:r>
          </a:p>
          <a:p>
            <a:pPr lvl="1"/>
            <a:r>
              <a:rPr lang="en-US" dirty="0" smtClean="0"/>
              <a:t>Alpha-beta pruning for large state spaces</a:t>
            </a:r>
          </a:p>
          <a:p>
            <a:pPr lvl="1"/>
            <a:r>
              <a:rPr lang="en-US" dirty="0" smtClean="0"/>
              <a:t>Both are on the HW including an Alpha-beta pruning programming assignment (please start early and take advantage of office hours</a:t>
            </a:r>
            <a:r>
              <a:rPr lang="en-US" dirty="0" smtClean="0"/>
              <a:t>!)</a:t>
            </a:r>
          </a:p>
          <a:p>
            <a:pPr lvl="1"/>
            <a:endParaRPr lang="en-US" dirty="0" smtClean="0"/>
          </a:p>
          <a:p>
            <a:r>
              <a:rPr lang="en-US" dirty="0" smtClean="0"/>
              <a:t>This time: Constraint Satisfaction Problems (Russell and </a:t>
            </a:r>
            <a:r>
              <a:rPr lang="en-US" dirty="0" err="1" smtClean="0"/>
              <a:t>Norvig</a:t>
            </a:r>
            <a:r>
              <a:rPr lang="en-US" dirty="0" smtClean="0"/>
              <a:t> chapter 6)</a:t>
            </a:r>
            <a:endParaRPr lang="en-US" dirty="0" smtClean="0"/>
          </a:p>
          <a:p>
            <a:endParaRPr lang="en-US" dirty="0"/>
          </a:p>
        </p:txBody>
      </p:sp>
    </p:spTree>
    <p:extLst>
      <p:ext uri="{BB962C8B-B14F-4D97-AF65-F5344CB8AC3E}">
        <p14:creationId xmlns:p14="http://schemas.microsoft.com/office/powerpoint/2010/main" val="41101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dissolv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168841" cy="1325563"/>
          </a:xfrm>
        </p:spPr>
        <p:txBody>
          <a:bodyPr/>
          <a:lstStyle/>
          <a:p>
            <a:r>
              <a:rPr lang="en-US" smtClean="0"/>
              <a:t>Minimum Remaining Values (MRV)</a:t>
            </a:r>
            <a:endParaRPr lang="en-US" dirty="0"/>
          </a:p>
        </p:txBody>
      </p:sp>
      <p:sp>
        <p:nvSpPr>
          <p:cNvPr id="3" name="Content Placeholder 2"/>
          <p:cNvSpPr>
            <a:spLocks noGrp="1"/>
          </p:cNvSpPr>
          <p:nvPr>
            <p:ph idx="1"/>
          </p:nvPr>
        </p:nvSpPr>
        <p:spPr>
          <a:xfrm>
            <a:off x="628650" y="1825624"/>
            <a:ext cx="7886700" cy="4912059"/>
          </a:xfrm>
        </p:spPr>
        <p:txBody>
          <a:bodyPr>
            <a:normAutofit/>
          </a:bodyPr>
          <a:lstStyle/>
          <a:p>
            <a:r>
              <a:rPr lang="en-US" dirty="0" smtClean="0"/>
              <a:t>How else can we “fail fast”?</a:t>
            </a:r>
          </a:p>
          <a:p>
            <a:pPr lvl="1"/>
            <a:r>
              <a:rPr lang="en-US" dirty="0" smtClean="0"/>
              <a:t>Variable ordering</a:t>
            </a:r>
          </a:p>
          <a:p>
            <a:endParaRPr lang="en-US" dirty="0" smtClean="0"/>
          </a:p>
          <a:p>
            <a:endParaRPr lang="en-US" dirty="0"/>
          </a:p>
          <a:p>
            <a:endParaRPr lang="en-US" dirty="0" smtClean="0"/>
          </a:p>
          <a:p>
            <a:endParaRPr lang="en-US" dirty="0"/>
          </a:p>
          <a:p>
            <a:endParaRPr lang="en-US" dirty="0"/>
          </a:p>
          <a:p>
            <a:r>
              <a:rPr lang="en-US" dirty="0" smtClean="0"/>
              <a:t>Minimum Remaining Values (MRV)</a:t>
            </a:r>
          </a:p>
          <a:p>
            <a:pPr lvl="1"/>
            <a:r>
              <a:rPr lang="en-US" dirty="0" smtClean="0"/>
              <a:t>Choose the next variable for assignment as the one with the fewest number of legal values left in its domain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244" y="3055331"/>
            <a:ext cx="2364921" cy="2057531"/>
          </a:xfrm>
          <a:prstGeom prst="rect">
            <a:avLst/>
          </a:prstGeom>
        </p:spPr>
      </p:pic>
      <p:sp>
        <p:nvSpPr>
          <p:cNvPr id="5" name="Oval 4"/>
          <p:cNvSpPr/>
          <p:nvPr/>
        </p:nvSpPr>
        <p:spPr>
          <a:xfrm>
            <a:off x="3657602" y="3474719"/>
            <a:ext cx="318706" cy="317824"/>
          </a:xfrm>
          <a:prstGeom prst="ellipse">
            <a:avLst/>
          </a:prstGeom>
          <a:solidFill>
            <a:srgbClr val="D00000">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60246" y="2820201"/>
            <a:ext cx="147586" cy="157213"/>
          </a:xfrm>
          <a:prstGeom prst="ellipse">
            <a:avLst/>
          </a:prstGeom>
          <a:solidFill>
            <a:srgbClr val="D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637775" y="2818597"/>
            <a:ext cx="147586" cy="1572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24928" y="2816993"/>
            <a:ext cx="147586" cy="157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16393" y="4272012"/>
            <a:ext cx="139565" cy="149192"/>
          </a:xfrm>
          <a:prstGeom prst="ellipse">
            <a:avLst/>
          </a:prstGeom>
          <a:solidFill>
            <a:srgbClr val="D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93922" y="4270408"/>
            <a:ext cx="139565" cy="1491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81075" y="4268804"/>
            <a:ext cx="139565" cy="149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quot;No&quot; Symbol 11"/>
          <p:cNvSpPr/>
          <p:nvPr/>
        </p:nvSpPr>
        <p:spPr>
          <a:xfrm>
            <a:off x="4263990" y="2714324"/>
            <a:ext cx="327259" cy="356135"/>
          </a:xfrm>
          <a:prstGeom prst="noSmoking">
            <a:avLst>
              <a:gd name="adj" fmla="val 86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quot;No&quot; Symbol 12"/>
          <p:cNvSpPr/>
          <p:nvPr/>
        </p:nvSpPr>
        <p:spPr>
          <a:xfrm>
            <a:off x="4310511" y="4166134"/>
            <a:ext cx="327259" cy="356135"/>
          </a:xfrm>
          <a:prstGeom prst="noSmoking">
            <a:avLst>
              <a:gd name="adj" fmla="val 86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4543124" y="3060833"/>
            <a:ext cx="336884" cy="327259"/>
          </a:xfrm>
          <a:prstGeom prst="ellipse">
            <a:avLst/>
          </a:prstGeom>
          <a:solidFill>
            <a:srgbClr val="00B050">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quot;No&quot; Symbol 14"/>
          <p:cNvSpPr/>
          <p:nvPr/>
        </p:nvSpPr>
        <p:spPr>
          <a:xfrm>
            <a:off x="4597664" y="4174155"/>
            <a:ext cx="327259" cy="356135"/>
          </a:xfrm>
          <a:prstGeom prst="noSmoking">
            <a:avLst>
              <a:gd name="adj" fmla="val 86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5194435" y="5146306"/>
            <a:ext cx="139565" cy="149192"/>
          </a:xfrm>
          <a:prstGeom prst="ellipse">
            <a:avLst/>
          </a:prstGeom>
          <a:solidFill>
            <a:srgbClr val="D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471964" y="5144702"/>
            <a:ext cx="139565" cy="1491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59117" y="5143098"/>
            <a:ext cx="139565" cy="149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9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0" nodeType="clickEffect">
                                  <p:stCondLst>
                                    <p:cond delay="0"/>
                                  </p:stCondLst>
                                  <p:childTnLst>
                                    <p:animEffect transition="out" filter="dissolv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1"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Search</a:t>
            </a:r>
            <a:endParaRPr lang="en-US" dirty="0"/>
          </a:p>
        </p:txBody>
      </p:sp>
      <p:sp>
        <p:nvSpPr>
          <p:cNvPr id="3" name="Content Placeholder 2"/>
          <p:cNvSpPr>
            <a:spLocks noGrp="1"/>
          </p:cNvSpPr>
          <p:nvPr>
            <p:ph idx="1"/>
          </p:nvPr>
        </p:nvSpPr>
        <p:spPr>
          <a:xfrm>
            <a:off x="628650" y="1825625"/>
            <a:ext cx="7886700" cy="4690678"/>
          </a:xfrm>
        </p:spPr>
        <p:txBody>
          <a:bodyPr>
            <a:normAutofit fontScale="85000" lnSpcReduction="20000"/>
          </a:bodyPr>
          <a:lstStyle/>
          <a:p>
            <a:r>
              <a:rPr lang="en-US" dirty="0" smtClean="0"/>
              <a:t>Idea: start with an assignment</a:t>
            </a: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Successor function picks one queen and considers moving it elsewhere in its column</a:t>
            </a:r>
            <a:endParaRPr lang="en-US" dirty="0"/>
          </a:p>
          <a:p>
            <a:r>
              <a:rPr lang="en-US" dirty="0" smtClean="0"/>
              <a:t>Heuristic for choosing a new value for the variable is to select the value that results in the minimum # of conflicts with other variables</a:t>
            </a:r>
          </a:p>
          <a:p>
            <a:r>
              <a:rPr lang="en-US" dirty="0" smtClean="0"/>
              <a:t>This is the </a:t>
            </a:r>
            <a:r>
              <a:rPr lang="en-US" u="sng" dirty="0" smtClean="0"/>
              <a:t>Minimum Conflicts </a:t>
            </a:r>
            <a:r>
              <a:rPr lang="en-US" dirty="0" smtClean="0"/>
              <a:t>heuristic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73" y="2271562"/>
            <a:ext cx="6834578" cy="2071303"/>
          </a:xfrm>
          <a:prstGeom prst="rect">
            <a:avLst/>
          </a:prstGeom>
        </p:spPr>
      </p:pic>
      <p:sp>
        <p:nvSpPr>
          <p:cNvPr id="5" name="Rectangle 4"/>
          <p:cNvSpPr/>
          <p:nvPr/>
        </p:nvSpPr>
        <p:spPr>
          <a:xfrm>
            <a:off x="3522847" y="2252312"/>
            <a:ext cx="2290812" cy="2156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17932" y="2241081"/>
            <a:ext cx="2290812" cy="2156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099335" y="3031958"/>
            <a:ext cx="0" cy="11550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84282" y="3097731"/>
            <a:ext cx="1604" cy="9256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6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Choose Local Search?</a:t>
            </a:r>
            <a:endParaRPr lang="en-US" dirty="0"/>
          </a:p>
        </p:txBody>
      </p:sp>
      <p:sp>
        <p:nvSpPr>
          <p:cNvPr id="3" name="Content Placeholder 2"/>
          <p:cNvSpPr>
            <a:spLocks noGrp="1"/>
          </p:cNvSpPr>
          <p:nvPr>
            <p:ph idx="1"/>
          </p:nvPr>
        </p:nvSpPr>
        <p:spPr/>
        <p:txBody>
          <a:bodyPr/>
          <a:lstStyle/>
          <a:p>
            <a:r>
              <a:rPr lang="en-US" dirty="0" smtClean="0"/>
              <a:t>This is not the “fail fast method” anymore</a:t>
            </a:r>
            <a:r>
              <a:rPr lang="mr-IN" dirty="0" smtClean="0"/>
              <a:t>…</a:t>
            </a:r>
            <a:r>
              <a:rPr lang="en-US" dirty="0" smtClean="0"/>
              <a:t> </a:t>
            </a:r>
          </a:p>
          <a:p>
            <a:r>
              <a:rPr lang="en-US" dirty="0" smtClean="0"/>
              <a:t>When is it good to use local search?</a:t>
            </a:r>
          </a:p>
          <a:p>
            <a:pPr lvl="1"/>
            <a:r>
              <a:rPr lang="en-US" dirty="0" smtClean="0"/>
              <a:t>Like most local search problems, it is best when we start with a good solution</a:t>
            </a:r>
          </a:p>
          <a:p>
            <a:pPr lvl="1"/>
            <a:r>
              <a:rPr lang="en-US" b="1" dirty="0" smtClean="0"/>
              <a:t>Example 1: </a:t>
            </a:r>
            <a:r>
              <a:rPr lang="en-US" dirty="0" smtClean="0"/>
              <a:t>Online re-planning</a:t>
            </a:r>
          </a:p>
          <a:p>
            <a:pPr lvl="1"/>
            <a:r>
              <a:rPr lang="en-US" b="1" dirty="0" smtClean="0"/>
              <a:t>Example 2: </a:t>
            </a:r>
            <a:r>
              <a:rPr lang="en-US" dirty="0" smtClean="0"/>
              <a:t>Airline schedules changing due to weather and fixing the schedule with a minimum # of changes</a:t>
            </a:r>
          </a:p>
          <a:p>
            <a:pPr lvl="1"/>
            <a:r>
              <a:rPr lang="en-US" b="1" dirty="0" smtClean="0"/>
              <a:t>Example 3: </a:t>
            </a:r>
            <a:r>
              <a:rPr lang="en-US" dirty="0" smtClean="0"/>
              <a:t>This has been used to schedule observations for the Hubble telescope, reducing the time taken to schedule a week of observations from 3 weeks to 10 minutes</a:t>
            </a:r>
            <a:endParaRPr lang="en-US" dirty="0"/>
          </a:p>
        </p:txBody>
      </p:sp>
      <p:sp>
        <p:nvSpPr>
          <p:cNvPr id="5" name="TextBox 4"/>
          <p:cNvSpPr txBox="1"/>
          <p:nvPr/>
        </p:nvSpPr>
        <p:spPr>
          <a:xfrm>
            <a:off x="7295949" y="1655546"/>
            <a:ext cx="1934678" cy="923330"/>
          </a:xfrm>
          <a:prstGeom prst="rect">
            <a:avLst/>
          </a:prstGeom>
          <a:noFill/>
        </p:spPr>
        <p:txBody>
          <a:bodyPr wrap="square" rtlCol="0">
            <a:spAutoFit/>
          </a:bodyPr>
          <a:lstStyle/>
          <a:p>
            <a:r>
              <a:rPr lang="en-US" dirty="0" smtClean="0">
                <a:solidFill>
                  <a:srgbClr val="FF0000"/>
                </a:solidFill>
              </a:rPr>
              <a:t>Why not use a “fail fast” approach here?</a:t>
            </a:r>
            <a:endParaRPr lang="en-US" dirty="0">
              <a:solidFill>
                <a:srgbClr val="FF0000"/>
              </a:solidFill>
            </a:endParaRPr>
          </a:p>
        </p:txBody>
      </p:sp>
    </p:spTree>
    <p:extLst>
      <p:ext uri="{BB962C8B-B14F-4D97-AF65-F5344CB8AC3E}">
        <p14:creationId xmlns:p14="http://schemas.microsoft.com/office/powerpoint/2010/main" val="107755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dissolv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025" y="0"/>
            <a:ext cx="7886700" cy="1325563"/>
          </a:xfrm>
        </p:spPr>
        <p:txBody>
          <a:bodyPr/>
          <a:lstStyle/>
          <a:p>
            <a:r>
              <a:rPr lang="en-US" dirty="0" smtClean="0"/>
              <a:t>The Role of Structure</a:t>
            </a:r>
            <a:endParaRPr lang="en-US" dirty="0"/>
          </a:p>
        </p:txBody>
      </p:sp>
      <p:sp>
        <p:nvSpPr>
          <p:cNvPr id="3" name="Content Placeholder 2"/>
          <p:cNvSpPr>
            <a:spLocks noGrp="1"/>
          </p:cNvSpPr>
          <p:nvPr>
            <p:ph idx="1"/>
          </p:nvPr>
        </p:nvSpPr>
        <p:spPr>
          <a:xfrm>
            <a:off x="157012" y="1337912"/>
            <a:ext cx="5233135" cy="5216892"/>
          </a:xfrm>
        </p:spPr>
        <p:txBody>
          <a:bodyPr>
            <a:normAutofit fontScale="77500" lnSpcReduction="20000"/>
          </a:bodyPr>
          <a:lstStyle/>
          <a:p>
            <a:r>
              <a:rPr lang="en-US" dirty="0" smtClean="0"/>
              <a:t>Idea: decompose the problem into many sub-problems</a:t>
            </a:r>
          </a:p>
          <a:p>
            <a:endParaRPr lang="en-US" dirty="0" smtClean="0"/>
          </a:p>
          <a:p>
            <a:r>
              <a:rPr lang="en-US" dirty="0" smtClean="0"/>
              <a:t>Example: Tasmania as an </a:t>
            </a:r>
            <a:r>
              <a:rPr lang="en-US" b="1" dirty="0" smtClean="0"/>
              <a:t>independent sub-problem</a:t>
            </a:r>
          </a:p>
          <a:p>
            <a:endParaRPr lang="en-US" b="1" dirty="0" smtClean="0"/>
          </a:p>
          <a:p>
            <a:r>
              <a:rPr lang="en-US" dirty="0" smtClean="0"/>
              <a:t>Another example: CSP problems are connected by a single path (or the constraint graph forms a tree)</a:t>
            </a:r>
          </a:p>
          <a:p>
            <a:pPr lvl="1"/>
            <a:r>
              <a:rPr lang="en-US" dirty="0" smtClean="0"/>
              <a:t>Any tree structured CSP can be solved in time linear in the # of variables [see Russell and </a:t>
            </a:r>
            <a:r>
              <a:rPr lang="en-US" dirty="0" err="1" smtClean="0"/>
              <a:t>Norvig</a:t>
            </a:r>
            <a:r>
              <a:rPr lang="en-US" dirty="0" smtClean="0"/>
              <a:t> text]</a:t>
            </a:r>
          </a:p>
          <a:p>
            <a:pPr lvl="1"/>
            <a:endParaRPr lang="en-US" dirty="0" smtClean="0"/>
          </a:p>
          <a:p>
            <a:pPr lvl="1"/>
            <a:endParaRPr lang="en-US" dirty="0" smtClean="0"/>
          </a:p>
          <a:p>
            <a:pPr>
              <a:buFont typeface="Wingdings" charset="2"/>
              <a:buChar char="Ø"/>
            </a:pPr>
            <a:r>
              <a:rPr lang="en-US" dirty="0" smtClean="0"/>
              <a:t>We will see the concept of decomposition into sub-problems again with Dynamic Programming</a:t>
            </a:r>
          </a:p>
          <a:p>
            <a:pPr lvl="1">
              <a:buFont typeface="Arial" charset="0"/>
              <a:buChar char="•"/>
            </a:pPr>
            <a:r>
              <a:rPr lang="en-US" dirty="0" smtClean="0"/>
              <a:t>Indeed a very common approach is to take advantage of </a:t>
            </a:r>
            <a:r>
              <a:rPr lang="en-US" i="1" dirty="0" smtClean="0"/>
              <a:t>structure</a:t>
            </a:r>
            <a:r>
              <a:rPr lang="en-US" dirty="0" smtClean="0"/>
              <a:t> in the problem</a:t>
            </a:r>
          </a:p>
          <a:p>
            <a:pPr lvl="1"/>
            <a:endParaRPr lang="en-US" dirty="0" smtClean="0"/>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034" y="2140931"/>
            <a:ext cx="3856837" cy="3355530"/>
          </a:xfrm>
          <a:prstGeom prst="rect">
            <a:avLst/>
          </a:prstGeom>
        </p:spPr>
      </p:pic>
      <p:sp>
        <p:nvSpPr>
          <p:cNvPr id="6" name="Freeform 5"/>
          <p:cNvSpPr/>
          <p:nvPr/>
        </p:nvSpPr>
        <p:spPr>
          <a:xfrm>
            <a:off x="5718819" y="2682634"/>
            <a:ext cx="2762880" cy="1715610"/>
          </a:xfrm>
          <a:custGeom>
            <a:avLst/>
            <a:gdLst>
              <a:gd name="connsiteX0" fmla="*/ 170962 w 2925628"/>
              <a:gd name="connsiteY0" fmla="*/ 609206 h 1717743"/>
              <a:gd name="connsiteX1" fmla="*/ 199837 w 2925628"/>
              <a:gd name="connsiteY1" fmla="*/ 397451 h 1717743"/>
              <a:gd name="connsiteX2" fmla="*/ 1171989 w 2925628"/>
              <a:gd name="connsiteY2" fmla="*/ 31691 h 1717743"/>
              <a:gd name="connsiteX3" fmla="*/ 1220115 w 2925628"/>
              <a:gd name="connsiteY3" fmla="*/ 108693 h 1717743"/>
              <a:gd name="connsiteX4" fmla="*/ 1345244 w 2925628"/>
              <a:gd name="connsiteY4" fmla="*/ 50941 h 1717743"/>
              <a:gd name="connsiteX5" fmla="*/ 2384772 w 2925628"/>
              <a:gd name="connsiteY5" fmla="*/ 2815 h 1717743"/>
              <a:gd name="connsiteX6" fmla="*/ 2481025 w 2925628"/>
              <a:gd name="connsiteY6" fmla="*/ 137569 h 1717743"/>
              <a:gd name="connsiteX7" fmla="*/ 2692781 w 2925628"/>
              <a:gd name="connsiteY7" fmla="*/ 330074 h 1717743"/>
              <a:gd name="connsiteX8" fmla="*/ 2923787 w 2925628"/>
              <a:gd name="connsiteY8" fmla="*/ 763211 h 1717743"/>
              <a:gd name="connsiteX9" fmla="*/ 2769783 w 2925628"/>
              <a:gd name="connsiteY9" fmla="*/ 1128971 h 1717743"/>
              <a:gd name="connsiteX10" fmla="*/ 2250018 w 2925628"/>
              <a:gd name="connsiteY10" fmla="*/ 1590983 h 1717743"/>
              <a:gd name="connsiteX11" fmla="*/ 2047888 w 2925628"/>
              <a:gd name="connsiteY11" fmla="*/ 1639110 h 1717743"/>
              <a:gd name="connsiteX12" fmla="*/ 170962 w 2925628"/>
              <a:gd name="connsiteY12" fmla="*/ 609206 h 1717743"/>
              <a:gd name="connsiteX0" fmla="*/ 56736 w 2811402"/>
              <a:gd name="connsiteY0" fmla="*/ 609206 h 1717743"/>
              <a:gd name="connsiteX1" fmla="*/ 537999 w 2811402"/>
              <a:gd name="connsiteY1" fmla="*/ 243447 h 1717743"/>
              <a:gd name="connsiteX2" fmla="*/ 1057763 w 2811402"/>
              <a:gd name="connsiteY2" fmla="*/ 31691 h 1717743"/>
              <a:gd name="connsiteX3" fmla="*/ 1105889 w 2811402"/>
              <a:gd name="connsiteY3" fmla="*/ 108693 h 1717743"/>
              <a:gd name="connsiteX4" fmla="*/ 1231018 w 2811402"/>
              <a:gd name="connsiteY4" fmla="*/ 50941 h 1717743"/>
              <a:gd name="connsiteX5" fmla="*/ 2270546 w 2811402"/>
              <a:gd name="connsiteY5" fmla="*/ 2815 h 1717743"/>
              <a:gd name="connsiteX6" fmla="*/ 2366799 w 2811402"/>
              <a:gd name="connsiteY6" fmla="*/ 137569 h 1717743"/>
              <a:gd name="connsiteX7" fmla="*/ 2578555 w 2811402"/>
              <a:gd name="connsiteY7" fmla="*/ 330074 h 1717743"/>
              <a:gd name="connsiteX8" fmla="*/ 2809561 w 2811402"/>
              <a:gd name="connsiteY8" fmla="*/ 763211 h 1717743"/>
              <a:gd name="connsiteX9" fmla="*/ 2655557 w 2811402"/>
              <a:gd name="connsiteY9" fmla="*/ 1128971 h 1717743"/>
              <a:gd name="connsiteX10" fmla="*/ 2135792 w 2811402"/>
              <a:gd name="connsiteY10" fmla="*/ 1590983 h 1717743"/>
              <a:gd name="connsiteX11" fmla="*/ 1933662 w 2811402"/>
              <a:gd name="connsiteY11" fmla="*/ 1639110 h 1717743"/>
              <a:gd name="connsiteX12" fmla="*/ 56736 w 2811402"/>
              <a:gd name="connsiteY12" fmla="*/ 609206 h 1717743"/>
              <a:gd name="connsiteX0" fmla="*/ 60073 w 2766613"/>
              <a:gd name="connsiteY0" fmla="*/ 686209 h 1712767"/>
              <a:gd name="connsiteX1" fmla="*/ 493210 w 2766613"/>
              <a:gd name="connsiteY1" fmla="*/ 243447 h 1712767"/>
              <a:gd name="connsiteX2" fmla="*/ 1012974 w 2766613"/>
              <a:gd name="connsiteY2" fmla="*/ 31691 h 1712767"/>
              <a:gd name="connsiteX3" fmla="*/ 1061100 w 2766613"/>
              <a:gd name="connsiteY3" fmla="*/ 108693 h 1712767"/>
              <a:gd name="connsiteX4" fmla="*/ 1186229 w 2766613"/>
              <a:gd name="connsiteY4" fmla="*/ 50941 h 1712767"/>
              <a:gd name="connsiteX5" fmla="*/ 2225757 w 2766613"/>
              <a:gd name="connsiteY5" fmla="*/ 2815 h 1712767"/>
              <a:gd name="connsiteX6" fmla="*/ 2322010 w 2766613"/>
              <a:gd name="connsiteY6" fmla="*/ 137569 h 1712767"/>
              <a:gd name="connsiteX7" fmla="*/ 2533766 w 2766613"/>
              <a:gd name="connsiteY7" fmla="*/ 330074 h 1712767"/>
              <a:gd name="connsiteX8" fmla="*/ 2764772 w 2766613"/>
              <a:gd name="connsiteY8" fmla="*/ 763211 h 1712767"/>
              <a:gd name="connsiteX9" fmla="*/ 2610768 w 2766613"/>
              <a:gd name="connsiteY9" fmla="*/ 1128971 h 1712767"/>
              <a:gd name="connsiteX10" fmla="*/ 2091003 w 2766613"/>
              <a:gd name="connsiteY10" fmla="*/ 1590983 h 1712767"/>
              <a:gd name="connsiteX11" fmla="*/ 1888873 w 2766613"/>
              <a:gd name="connsiteY11" fmla="*/ 1639110 h 1712767"/>
              <a:gd name="connsiteX12" fmla="*/ 60073 w 2766613"/>
              <a:gd name="connsiteY12" fmla="*/ 686209 h 1712767"/>
              <a:gd name="connsiteX0" fmla="*/ 9042 w 2715582"/>
              <a:gd name="connsiteY0" fmla="*/ 686209 h 1712767"/>
              <a:gd name="connsiteX1" fmla="*/ 442179 w 2715582"/>
              <a:gd name="connsiteY1" fmla="*/ 243447 h 1712767"/>
              <a:gd name="connsiteX2" fmla="*/ 961943 w 2715582"/>
              <a:gd name="connsiteY2" fmla="*/ 31691 h 1712767"/>
              <a:gd name="connsiteX3" fmla="*/ 1010069 w 2715582"/>
              <a:gd name="connsiteY3" fmla="*/ 108693 h 1712767"/>
              <a:gd name="connsiteX4" fmla="*/ 1135198 w 2715582"/>
              <a:gd name="connsiteY4" fmla="*/ 50941 h 1712767"/>
              <a:gd name="connsiteX5" fmla="*/ 2174726 w 2715582"/>
              <a:gd name="connsiteY5" fmla="*/ 2815 h 1712767"/>
              <a:gd name="connsiteX6" fmla="*/ 2270979 w 2715582"/>
              <a:gd name="connsiteY6" fmla="*/ 137569 h 1712767"/>
              <a:gd name="connsiteX7" fmla="*/ 2482735 w 2715582"/>
              <a:gd name="connsiteY7" fmla="*/ 330074 h 1712767"/>
              <a:gd name="connsiteX8" fmla="*/ 2713741 w 2715582"/>
              <a:gd name="connsiteY8" fmla="*/ 763211 h 1712767"/>
              <a:gd name="connsiteX9" fmla="*/ 2559737 w 2715582"/>
              <a:gd name="connsiteY9" fmla="*/ 1128971 h 1712767"/>
              <a:gd name="connsiteX10" fmla="*/ 2039972 w 2715582"/>
              <a:gd name="connsiteY10" fmla="*/ 1590983 h 1712767"/>
              <a:gd name="connsiteX11" fmla="*/ 1837842 w 2715582"/>
              <a:gd name="connsiteY11" fmla="*/ 1639110 h 1712767"/>
              <a:gd name="connsiteX12" fmla="*/ 9042 w 2715582"/>
              <a:gd name="connsiteY12" fmla="*/ 686209 h 1712767"/>
              <a:gd name="connsiteX0" fmla="*/ 8213 w 2762880"/>
              <a:gd name="connsiteY0" fmla="*/ 647708 h 1715610"/>
              <a:gd name="connsiteX1" fmla="*/ 489477 w 2762880"/>
              <a:gd name="connsiteY1" fmla="*/ 243447 h 1715610"/>
              <a:gd name="connsiteX2" fmla="*/ 1009241 w 2762880"/>
              <a:gd name="connsiteY2" fmla="*/ 31691 h 1715610"/>
              <a:gd name="connsiteX3" fmla="*/ 1057367 w 2762880"/>
              <a:gd name="connsiteY3" fmla="*/ 108693 h 1715610"/>
              <a:gd name="connsiteX4" fmla="*/ 1182496 w 2762880"/>
              <a:gd name="connsiteY4" fmla="*/ 50941 h 1715610"/>
              <a:gd name="connsiteX5" fmla="*/ 2222024 w 2762880"/>
              <a:gd name="connsiteY5" fmla="*/ 2815 h 1715610"/>
              <a:gd name="connsiteX6" fmla="*/ 2318277 w 2762880"/>
              <a:gd name="connsiteY6" fmla="*/ 137569 h 1715610"/>
              <a:gd name="connsiteX7" fmla="*/ 2530033 w 2762880"/>
              <a:gd name="connsiteY7" fmla="*/ 330074 h 1715610"/>
              <a:gd name="connsiteX8" fmla="*/ 2761039 w 2762880"/>
              <a:gd name="connsiteY8" fmla="*/ 763211 h 1715610"/>
              <a:gd name="connsiteX9" fmla="*/ 2607035 w 2762880"/>
              <a:gd name="connsiteY9" fmla="*/ 1128971 h 1715610"/>
              <a:gd name="connsiteX10" fmla="*/ 2087270 w 2762880"/>
              <a:gd name="connsiteY10" fmla="*/ 1590983 h 1715610"/>
              <a:gd name="connsiteX11" fmla="*/ 1885140 w 2762880"/>
              <a:gd name="connsiteY11" fmla="*/ 1639110 h 1715610"/>
              <a:gd name="connsiteX12" fmla="*/ 8213 w 2762880"/>
              <a:gd name="connsiteY12" fmla="*/ 647708 h 1715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2880" h="1715610">
                <a:moveTo>
                  <a:pt x="8213" y="647708"/>
                </a:moveTo>
                <a:cubicBezTo>
                  <a:pt x="-60767" y="318845"/>
                  <a:pt x="322639" y="346116"/>
                  <a:pt x="489477" y="243447"/>
                </a:cubicBezTo>
                <a:cubicBezTo>
                  <a:pt x="656315" y="140778"/>
                  <a:pt x="914593" y="54150"/>
                  <a:pt x="1009241" y="31691"/>
                </a:cubicBezTo>
                <a:cubicBezTo>
                  <a:pt x="1103889" y="9232"/>
                  <a:pt x="1028491" y="105485"/>
                  <a:pt x="1057367" y="108693"/>
                </a:cubicBezTo>
                <a:cubicBezTo>
                  <a:pt x="1086243" y="111901"/>
                  <a:pt x="988386" y="68587"/>
                  <a:pt x="1182496" y="50941"/>
                </a:cubicBezTo>
                <a:cubicBezTo>
                  <a:pt x="1376606" y="33295"/>
                  <a:pt x="2032727" y="-11623"/>
                  <a:pt x="2222024" y="2815"/>
                </a:cubicBezTo>
                <a:cubicBezTo>
                  <a:pt x="2411321" y="17253"/>
                  <a:pt x="2266942" y="83026"/>
                  <a:pt x="2318277" y="137569"/>
                </a:cubicBezTo>
                <a:cubicBezTo>
                  <a:pt x="2369612" y="192112"/>
                  <a:pt x="2456239" y="225800"/>
                  <a:pt x="2530033" y="330074"/>
                </a:cubicBezTo>
                <a:cubicBezTo>
                  <a:pt x="2603827" y="434348"/>
                  <a:pt x="2748205" y="630062"/>
                  <a:pt x="2761039" y="763211"/>
                </a:cubicBezTo>
                <a:cubicBezTo>
                  <a:pt x="2773873" y="896361"/>
                  <a:pt x="2719330" y="991009"/>
                  <a:pt x="2607035" y="1128971"/>
                </a:cubicBezTo>
                <a:cubicBezTo>
                  <a:pt x="2494740" y="1266933"/>
                  <a:pt x="2207586" y="1505960"/>
                  <a:pt x="2087270" y="1590983"/>
                </a:cubicBezTo>
                <a:cubicBezTo>
                  <a:pt x="1966954" y="1676006"/>
                  <a:pt x="2231649" y="1796322"/>
                  <a:pt x="1885140" y="1639110"/>
                </a:cubicBezTo>
                <a:cubicBezTo>
                  <a:pt x="1538631" y="1481898"/>
                  <a:pt x="77193" y="976571"/>
                  <a:pt x="8213" y="64770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285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dissolv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dissolv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r>
              <a:rPr lang="mr-IN" dirty="0" smtClean="0"/>
              <a:t>…</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HW 2 due next Friday (Sept 14</a:t>
            </a:r>
            <a:r>
              <a:rPr lang="en-US" baseline="30000" dirty="0" smtClean="0"/>
              <a:t>th  </a:t>
            </a:r>
            <a:r>
              <a:rPr lang="en-US" dirty="0" smtClean="0"/>
              <a:t>at 5pm)</a:t>
            </a:r>
          </a:p>
          <a:p>
            <a:endParaRPr lang="en-US" dirty="0"/>
          </a:p>
          <a:p>
            <a:r>
              <a:rPr lang="en-US" dirty="0" smtClean="0"/>
              <a:t>Introduction to Dynamic Programming</a:t>
            </a:r>
          </a:p>
          <a:p>
            <a:pPr lvl="1"/>
            <a:r>
              <a:rPr lang="en-US" smtClean="0"/>
              <a:t>Markov Models!</a:t>
            </a:r>
            <a:endParaRPr lang="en-US" dirty="0"/>
          </a:p>
        </p:txBody>
      </p:sp>
    </p:spTree>
    <p:extLst>
      <p:ext uri="{BB962C8B-B14F-4D97-AF65-F5344CB8AC3E}">
        <p14:creationId xmlns:p14="http://schemas.microsoft.com/office/powerpoint/2010/main" val="82375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and Identification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u="sng" dirty="0" smtClean="0"/>
              <a:t>Planning:</a:t>
            </a:r>
            <a:r>
              <a:rPr lang="en-US" dirty="0" smtClean="0"/>
              <a:t> A sequence of actions</a:t>
            </a:r>
          </a:p>
          <a:p>
            <a:r>
              <a:rPr lang="en-US" dirty="0" smtClean="0"/>
              <a:t>The path to the goal is important</a:t>
            </a:r>
          </a:p>
          <a:p>
            <a:r>
              <a:rPr lang="en-US" dirty="0" smtClean="0"/>
              <a:t>Paths have various costs and depths</a:t>
            </a:r>
          </a:p>
          <a:p>
            <a:r>
              <a:rPr lang="en-US" dirty="0" smtClean="0"/>
              <a:t>Heuristics give problem-specific guidance</a:t>
            </a:r>
          </a:p>
          <a:p>
            <a:endParaRPr lang="en-US" dirty="0"/>
          </a:p>
          <a:p>
            <a:pPr marL="0" indent="0">
              <a:buNone/>
            </a:pPr>
            <a:r>
              <a:rPr lang="en-US" u="sng" dirty="0" smtClean="0"/>
              <a:t>Identification:</a:t>
            </a:r>
            <a:r>
              <a:rPr lang="en-US" dirty="0" smtClean="0"/>
              <a:t> Assignments to variables</a:t>
            </a:r>
          </a:p>
          <a:p>
            <a:r>
              <a:rPr lang="en-US" dirty="0" smtClean="0"/>
              <a:t>The goal itself is important, not the path</a:t>
            </a:r>
          </a:p>
          <a:p>
            <a:r>
              <a:rPr lang="en-US" dirty="0" smtClean="0"/>
              <a:t>CSPs are specialized for identification problems</a:t>
            </a:r>
          </a:p>
          <a:p>
            <a:r>
              <a:rPr lang="en-US" dirty="0" smtClean="0"/>
              <a:t>This is still a search problem</a:t>
            </a:r>
            <a:endParaRPr lang="en-US" dirty="0"/>
          </a:p>
        </p:txBody>
      </p:sp>
    </p:spTree>
    <p:extLst>
      <p:ext uri="{BB962C8B-B14F-4D97-AF65-F5344CB8AC3E}">
        <p14:creationId xmlns:p14="http://schemas.microsoft.com/office/powerpoint/2010/main" val="90032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Constraint Satisfaction Problems (CSP)</a:t>
            </a:r>
            <a:endParaRPr lang="en-US" sz="3600" dirty="0"/>
          </a:p>
        </p:txBody>
      </p:sp>
      <p:sp>
        <p:nvSpPr>
          <p:cNvPr id="3" name="Content Placeholder 2"/>
          <p:cNvSpPr>
            <a:spLocks noGrp="1"/>
          </p:cNvSpPr>
          <p:nvPr>
            <p:ph idx="1"/>
          </p:nvPr>
        </p:nvSpPr>
        <p:spPr/>
        <p:txBody>
          <a:bodyPr/>
          <a:lstStyle/>
          <a:p>
            <a:pPr marL="0" indent="0">
              <a:buNone/>
            </a:pPr>
            <a:r>
              <a:rPr lang="en-US" dirty="0" smtClean="0"/>
              <a:t>Defined by a set of </a:t>
            </a:r>
          </a:p>
          <a:p>
            <a:pPr lvl="1"/>
            <a:r>
              <a:rPr lang="en-US" b="1" dirty="0"/>
              <a:t>V</a:t>
            </a:r>
            <a:r>
              <a:rPr lang="en-US" b="1" dirty="0" smtClean="0"/>
              <a:t>ariables</a:t>
            </a:r>
            <a:r>
              <a:rPr lang="en-US" dirty="0" smtClean="0"/>
              <a:t> X</a:t>
            </a:r>
            <a:r>
              <a:rPr lang="en-US" baseline="-25000" dirty="0" smtClean="0"/>
              <a:t>1</a:t>
            </a:r>
            <a:r>
              <a:rPr lang="en-US" dirty="0" smtClean="0"/>
              <a:t>,X</a:t>
            </a:r>
            <a:r>
              <a:rPr lang="en-US" baseline="-25000" dirty="0" smtClean="0"/>
              <a:t>2</a:t>
            </a:r>
            <a:r>
              <a:rPr lang="en-US" dirty="0" smtClean="0"/>
              <a:t>,</a:t>
            </a:r>
            <a:r>
              <a:rPr lang="mr-IN" dirty="0" smtClean="0"/>
              <a:t>…</a:t>
            </a:r>
            <a:r>
              <a:rPr lang="en-US" dirty="0" smtClean="0"/>
              <a:t>,</a:t>
            </a:r>
            <a:r>
              <a:rPr lang="en-US" dirty="0" err="1" smtClean="0"/>
              <a:t>X</a:t>
            </a:r>
            <a:r>
              <a:rPr lang="en-US" baseline="-25000" dirty="0" err="1" smtClean="0"/>
              <a:t>n</a:t>
            </a:r>
            <a:endParaRPr lang="en-US" baseline="-25000" dirty="0" smtClean="0"/>
          </a:p>
          <a:p>
            <a:pPr lvl="1"/>
            <a:r>
              <a:rPr lang="en-US" b="1" dirty="0" smtClean="0"/>
              <a:t>Constraints</a:t>
            </a:r>
            <a:r>
              <a:rPr lang="en-US" dirty="0" smtClean="0"/>
              <a:t> C</a:t>
            </a:r>
            <a:r>
              <a:rPr lang="en-US" baseline="-25000" dirty="0" smtClean="0"/>
              <a:t>1</a:t>
            </a:r>
            <a:r>
              <a:rPr lang="en-US" dirty="0" smtClean="0"/>
              <a:t>,</a:t>
            </a:r>
            <a:r>
              <a:rPr lang="en-US" dirty="0"/>
              <a:t> </a:t>
            </a:r>
            <a:r>
              <a:rPr lang="en-US" dirty="0" smtClean="0"/>
              <a:t>C</a:t>
            </a:r>
            <a:r>
              <a:rPr lang="en-US" baseline="-25000" dirty="0" smtClean="0"/>
              <a:t>2</a:t>
            </a:r>
            <a:r>
              <a:rPr lang="en-US" dirty="0" smtClean="0"/>
              <a:t>,</a:t>
            </a:r>
            <a:r>
              <a:rPr lang="mr-IN" dirty="0" smtClean="0"/>
              <a:t>…</a:t>
            </a:r>
            <a:r>
              <a:rPr lang="en-US" dirty="0" smtClean="0"/>
              <a:t>,C</a:t>
            </a:r>
            <a:r>
              <a:rPr lang="en-US" baseline="-25000" dirty="0" smtClean="0"/>
              <a:t>m</a:t>
            </a:r>
          </a:p>
          <a:p>
            <a:pPr lvl="1"/>
            <a:r>
              <a:rPr lang="en-US" b="1" dirty="0" smtClean="0"/>
              <a:t>Assignment </a:t>
            </a:r>
            <a:r>
              <a:rPr lang="en-US" dirty="0" smtClean="0"/>
              <a:t>{X</a:t>
            </a:r>
            <a:r>
              <a:rPr lang="en-US" baseline="-25000" dirty="0" smtClean="0"/>
              <a:t>i</a:t>
            </a:r>
            <a:r>
              <a:rPr lang="en-US" dirty="0" smtClean="0"/>
              <a:t>=v</a:t>
            </a:r>
            <a:r>
              <a:rPr lang="en-US" baseline="-25000" dirty="0" smtClean="0"/>
              <a:t>i</a:t>
            </a:r>
            <a:r>
              <a:rPr lang="en-US" dirty="0" smtClean="0"/>
              <a:t>, </a:t>
            </a:r>
            <a:r>
              <a:rPr lang="en-US" dirty="0" err="1" smtClean="0"/>
              <a:t>X</a:t>
            </a:r>
            <a:r>
              <a:rPr lang="en-US" baseline="-25000" dirty="0" err="1" smtClean="0"/>
              <a:t>j</a:t>
            </a:r>
            <a:r>
              <a:rPr lang="en-US" dirty="0" smtClean="0"/>
              <a:t>=</a:t>
            </a:r>
            <a:r>
              <a:rPr lang="en-US" dirty="0" err="1" smtClean="0"/>
              <a:t>v</a:t>
            </a:r>
            <a:r>
              <a:rPr lang="en-US" baseline="-25000" dirty="0" err="1" smtClean="0"/>
              <a:t>j</a:t>
            </a:r>
            <a:r>
              <a:rPr lang="en-US" dirty="0" smtClean="0"/>
              <a:t>,</a:t>
            </a:r>
            <a:r>
              <a:rPr lang="mr-IN" dirty="0" smtClean="0"/>
              <a:t>…</a:t>
            </a:r>
            <a:r>
              <a:rPr lang="en-US" dirty="0" smtClean="0"/>
              <a:t>}</a:t>
            </a:r>
          </a:p>
          <a:p>
            <a:pPr lvl="1"/>
            <a:endParaRPr lang="en-US" dirty="0" smtClean="0"/>
          </a:p>
          <a:p>
            <a:pPr marL="0" indent="0">
              <a:buNone/>
            </a:pPr>
            <a:r>
              <a:rPr lang="en-US" dirty="0" smtClean="0"/>
              <a:t>A </a:t>
            </a:r>
            <a:r>
              <a:rPr lang="en-US" b="1" dirty="0" smtClean="0"/>
              <a:t>Solution</a:t>
            </a:r>
            <a:r>
              <a:rPr lang="en-US" dirty="0" smtClean="0"/>
              <a:t> to a CSP is a complete assignment that satisfies all constraints</a:t>
            </a:r>
            <a:endParaRPr lang="en-US" b="1" dirty="0" smtClean="0"/>
          </a:p>
          <a:p>
            <a:endParaRPr lang="en-US" baseline="-25000" dirty="0" smtClean="0"/>
          </a:p>
          <a:p>
            <a:endParaRPr lang="en-US" baseline="-25000" dirty="0"/>
          </a:p>
        </p:txBody>
      </p:sp>
    </p:spTree>
    <p:extLst>
      <p:ext uri="{BB962C8B-B14F-4D97-AF65-F5344CB8AC3E}">
        <p14:creationId xmlns:p14="http://schemas.microsoft.com/office/powerpoint/2010/main" val="189625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a CSP</a:t>
            </a:r>
            <a:endParaRPr lang="en-US" dirty="0"/>
          </a:p>
        </p:txBody>
      </p:sp>
      <p:sp>
        <p:nvSpPr>
          <p:cNvPr id="3" name="Content Placeholder 2"/>
          <p:cNvSpPr>
            <a:spLocks noGrp="1"/>
          </p:cNvSpPr>
          <p:nvPr>
            <p:ph idx="1"/>
          </p:nvPr>
        </p:nvSpPr>
        <p:spPr/>
        <p:txBody>
          <a:bodyPr>
            <a:normAutofit/>
          </a:bodyPr>
          <a:lstStyle/>
          <a:p>
            <a:r>
              <a:rPr lang="en-US" sz="2400" dirty="0" smtClean="0"/>
              <a:t>Before we saw how representation of a problem as a graph helped us to formulate search over routes</a:t>
            </a:r>
          </a:p>
          <a:p>
            <a:r>
              <a:rPr lang="en-US" sz="2400" dirty="0" smtClean="0"/>
              <a:t>Now we will use graphs to help us formulate constraints</a:t>
            </a:r>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Pairwise constraints between variables are denoted as an edge</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32" y="3216868"/>
            <a:ext cx="2423160" cy="203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67" y="3218962"/>
            <a:ext cx="2423160" cy="2108200"/>
          </a:xfrm>
          <a:prstGeom prst="rect">
            <a:avLst/>
          </a:prstGeom>
        </p:spPr>
      </p:pic>
    </p:spTree>
    <p:extLst>
      <p:ext uri="{BB962C8B-B14F-4D97-AF65-F5344CB8AC3E}">
        <p14:creationId xmlns:p14="http://schemas.microsoft.com/office/powerpoint/2010/main" val="806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CSP: Comparison to What We’ve Seen</a:t>
            </a:r>
            <a:endParaRPr lang="en-US" sz="3600" dirty="0"/>
          </a:p>
        </p:txBody>
      </p:sp>
      <p:sp>
        <p:nvSpPr>
          <p:cNvPr id="3" name="Content Placeholder 2"/>
          <p:cNvSpPr>
            <a:spLocks noGrp="1"/>
          </p:cNvSpPr>
          <p:nvPr>
            <p:ph idx="1"/>
          </p:nvPr>
        </p:nvSpPr>
        <p:spPr/>
        <p:txBody>
          <a:bodyPr>
            <a:normAutofit lnSpcReduction="10000"/>
          </a:bodyPr>
          <a:lstStyle/>
          <a:p>
            <a:r>
              <a:rPr lang="en-US" b="1" dirty="0" smtClean="0"/>
              <a:t>Initial state: </a:t>
            </a:r>
            <a:r>
              <a:rPr lang="en-US" dirty="0" smtClean="0"/>
              <a:t>the empty assignment { }, in which all variables are unassigned</a:t>
            </a:r>
          </a:p>
          <a:p>
            <a:endParaRPr lang="en-US" dirty="0" smtClean="0"/>
          </a:p>
          <a:p>
            <a:r>
              <a:rPr lang="en-US" b="1" dirty="0" smtClean="0"/>
              <a:t>Successor function: </a:t>
            </a:r>
            <a:r>
              <a:rPr lang="en-US" dirty="0" smtClean="0"/>
              <a:t>a value can be assigned to any unassigned variable, provided that it does not conflict with previously assigned variables</a:t>
            </a:r>
          </a:p>
          <a:p>
            <a:endParaRPr lang="en-US" dirty="0" smtClean="0"/>
          </a:p>
          <a:p>
            <a:r>
              <a:rPr lang="en-US" b="1" dirty="0" smtClean="0"/>
              <a:t>Goal test: </a:t>
            </a:r>
            <a:r>
              <a:rPr lang="en-US" dirty="0" smtClean="0"/>
              <a:t>the current assignment is complete</a:t>
            </a:r>
          </a:p>
          <a:p>
            <a:endParaRPr lang="en-US" dirty="0" smtClean="0"/>
          </a:p>
          <a:p>
            <a:r>
              <a:rPr lang="en-US" b="1" dirty="0" smtClean="0"/>
              <a:t>Path cost: </a:t>
            </a:r>
            <a:r>
              <a:rPr lang="en-US" dirty="0" smtClean="0"/>
              <a:t>a constant cost (e.g. 1) for every step</a:t>
            </a:r>
            <a:endParaRPr lang="en-US" dirty="0"/>
          </a:p>
        </p:txBody>
      </p:sp>
    </p:spTree>
    <p:extLst>
      <p:ext uri="{BB962C8B-B14F-4D97-AF65-F5344CB8AC3E}">
        <p14:creationId xmlns:p14="http://schemas.microsoft.com/office/powerpoint/2010/main" val="63732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Graph Coloring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15660" y="1825625"/>
                <a:ext cx="8591910" cy="4351338"/>
              </a:xfrm>
            </p:spPr>
            <p:txBody>
              <a:bodyPr/>
              <a:lstStyle/>
              <a:p>
                <a:pPr marL="0" indent="0">
                  <a:buNone/>
                </a:pPr>
                <a:r>
                  <a:rPr lang="en-US" dirty="0" smtClean="0"/>
                  <a:t>Ways to describe constraints:</a:t>
                </a:r>
              </a:p>
              <a:p>
                <a:r>
                  <a:rPr lang="en-US" u="sng" dirty="0" smtClean="0"/>
                  <a:t>Constraint </a:t>
                </a:r>
                <a:r>
                  <a:rPr lang="en-US" dirty="0" smtClean="0"/>
                  <a:t>(English description): Adjacent regions must have different colors</a:t>
                </a:r>
              </a:p>
              <a:p>
                <a:r>
                  <a:rPr lang="en-US" u="sng" dirty="0" smtClean="0"/>
                  <a:t>Implicit constraints</a:t>
                </a:r>
                <a:r>
                  <a:rPr lang="en-US" dirty="0" smtClean="0"/>
                  <a:t>: WA </a:t>
                </a:r>
                <a14:m>
                  <m:oMath xmlns:m="http://schemas.openxmlformats.org/officeDocument/2006/math">
                    <m:r>
                      <a:rPr lang="en-US" b="0" i="1" smtClean="0">
                        <a:latin typeface="Cambria Math" charset="0"/>
                      </a:rPr>
                      <m:t>≠</m:t>
                    </m:r>
                  </m:oMath>
                </a14:m>
                <a:r>
                  <a:rPr lang="en-US" dirty="0" smtClean="0"/>
                  <a:t>NT</a:t>
                </a:r>
              </a:p>
              <a:p>
                <a:r>
                  <a:rPr lang="en-US" u="sng" dirty="0" smtClean="0"/>
                  <a:t>Explicit constraints</a:t>
                </a:r>
                <a:r>
                  <a:rPr lang="en-US" dirty="0" smtClean="0"/>
                  <a:t>: (WA,NT) </a:t>
                </a:r>
                <a14:m>
                  <m:oMath xmlns:m="http://schemas.openxmlformats.org/officeDocument/2006/math">
                    <m:r>
                      <a:rPr lang="en-US" b="0" i="1" smtClean="0">
                        <a:latin typeface="Cambria Math" charset="0"/>
                      </a:rPr>
                      <m:t>∈</m:t>
                    </m:r>
                  </m:oMath>
                </a14:m>
                <a:r>
                  <a:rPr lang="en-US" dirty="0" smtClean="0"/>
                  <a:t>{ (</a:t>
                </a:r>
                <a:r>
                  <a:rPr lang="en-US" dirty="0" err="1" smtClean="0"/>
                  <a:t>red,green</a:t>
                </a:r>
                <a:r>
                  <a:rPr lang="en-US" dirty="0" smtClean="0"/>
                  <a:t>),(</a:t>
                </a:r>
                <a:r>
                  <a:rPr lang="en-US" dirty="0" err="1" smtClean="0"/>
                  <a:t>red,blue</a:t>
                </a:r>
                <a:r>
                  <a:rPr lang="en-US" dirty="0" smtClean="0"/>
                  <a:t>),</a:t>
                </a:r>
                <a:r>
                  <a:rPr lang="mr-IN" dirty="0" smtClean="0"/>
                  <a:t>…</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15660" y="1825625"/>
                <a:ext cx="8591910" cy="4351338"/>
              </a:xfrm>
              <a:blipFill rotWithShape="0">
                <a:blip r:embed="rId2"/>
                <a:stretch>
                  <a:fillRect l="-1418" t="-2241" r="-78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051" y="4461166"/>
            <a:ext cx="2423160" cy="2108200"/>
          </a:xfrm>
          <a:prstGeom prst="rect">
            <a:avLst/>
          </a:prstGeom>
        </p:spPr>
      </p:pic>
    </p:spTree>
    <p:extLst>
      <p:ext uri="{BB962C8B-B14F-4D97-AF65-F5344CB8AC3E}">
        <p14:creationId xmlns:p14="http://schemas.microsoft.com/office/powerpoint/2010/main" val="154096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495"/>
            <a:ext cx="7886700" cy="1325563"/>
          </a:xfrm>
        </p:spPr>
        <p:txBody>
          <a:bodyPr/>
          <a:lstStyle/>
          <a:p>
            <a:r>
              <a:rPr lang="en-US" dirty="0" smtClean="0"/>
              <a:t>Another Example: N Queens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19025" y="1511166"/>
                <a:ext cx="7886700" cy="5188018"/>
              </a:xfrm>
            </p:spPr>
            <p:txBody>
              <a:bodyPr>
                <a:normAutofit fontScale="77500" lnSpcReduction="20000"/>
              </a:bodyPr>
              <a:lstStyle/>
              <a:p>
                <a:r>
                  <a:rPr lang="en-US" u="sng" dirty="0" smtClean="0"/>
                  <a:t>Variables</a:t>
                </a:r>
                <a:r>
                  <a:rPr lang="en-US" dirty="0" smtClean="0"/>
                  <a:t>: </a:t>
                </a:r>
                <a:r>
                  <a:rPr lang="en-US" dirty="0" err="1" smtClean="0"/>
                  <a:t>Xij</a:t>
                </a:r>
                <a:endParaRPr lang="en-US" dirty="0" smtClean="0"/>
              </a:p>
              <a:p>
                <a:endParaRPr lang="en-US" dirty="0" smtClean="0"/>
              </a:p>
              <a:p>
                <a:endParaRPr lang="en-US" dirty="0" smtClean="0"/>
              </a:p>
              <a:p>
                <a:r>
                  <a:rPr lang="en-US" u="sng" dirty="0" smtClean="0"/>
                  <a:t>Domains</a:t>
                </a:r>
                <a:r>
                  <a:rPr lang="en-US" dirty="0" smtClean="0"/>
                  <a:t>: {0,1}</a:t>
                </a:r>
              </a:p>
              <a:p>
                <a:endParaRPr lang="en-US" dirty="0" smtClean="0"/>
              </a:p>
              <a:p>
                <a:endParaRPr lang="en-US" dirty="0" smtClean="0"/>
              </a:p>
              <a:p>
                <a:r>
                  <a:rPr lang="en-US" u="sng" dirty="0" smtClean="0"/>
                  <a:t>Constraints</a:t>
                </a:r>
                <a:r>
                  <a:rPr lang="en-US" dirty="0" smtClean="0"/>
                  <a:t>: </a:t>
                </a:r>
              </a:p>
              <a:p>
                <a:pPr lvl="1"/>
                <a:r>
                  <a:rPr lang="en-US" dirty="0" smtClean="0"/>
                  <a:t>Explicit: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b="0" i="1" smtClean="0">
                          <a:latin typeface="Cambria Math" charset="0"/>
                        </a:rPr>
                        <m:t>𝑖</m:t>
                      </m:r>
                      <m:r>
                        <a:rPr lang="en-US" b="0" i="1" smtClean="0">
                          <a:latin typeface="Cambria Math" charset="0"/>
                        </a:rPr>
                        <m:t>,</m:t>
                      </m:r>
                      <m:r>
                        <a:rPr lang="en-US" b="0" i="1" smtClean="0">
                          <a:latin typeface="Cambria Math" charset="0"/>
                        </a:rPr>
                        <m:t>𝑗</m:t>
                      </m:r>
                      <m:r>
                        <a:rPr lang="en-US" b="0" i="1" smtClean="0">
                          <a:latin typeface="Cambria Math" charset="0"/>
                        </a:rPr>
                        <m:t>,</m:t>
                      </m:r>
                      <m:r>
                        <a:rPr lang="en-US" b="0" i="1" smtClean="0">
                          <a:latin typeface="Cambria Math" charset="0"/>
                        </a:rPr>
                        <m:t>𝑘</m:t>
                      </m:r>
                      <m:r>
                        <a:rPr lang="en-US" b="0" i="1" smtClean="0">
                          <a:latin typeface="Cambria Math" charset="0"/>
                        </a:rPr>
                        <m:t>          </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𝑖𝑘</m:t>
                              </m:r>
                            </m:sub>
                          </m:sSub>
                        </m:e>
                      </m:d>
                      <m:r>
                        <a:rPr lang="en-US" b="0" i="1" smtClean="0">
                          <a:latin typeface="Cambria Math" charset="0"/>
                        </a:rPr>
                        <m:t>∈</m:t>
                      </m:r>
                      <m:d>
                        <m:dPr>
                          <m:begChr m:val="{"/>
                          <m:endChr m:val="}"/>
                          <m:ctrlPr>
                            <a:rPr lang="en-US" b="0" i="1" smtClean="0">
                              <a:latin typeface="Cambria Math" charset="0"/>
                            </a:rPr>
                          </m:ctrlPr>
                        </m:dPr>
                        <m:e>
                          <m:d>
                            <m:dPr>
                              <m:ctrlPr>
                                <a:rPr lang="en-US" b="0" i="1" smtClean="0">
                                  <a:latin typeface="Cambria Math" charset="0"/>
                                </a:rPr>
                              </m:ctrlPr>
                            </m:dPr>
                            <m:e>
                              <m:r>
                                <a:rPr lang="en-US" b="0" i="1" smtClean="0">
                                  <a:latin typeface="Cambria Math" charset="0"/>
                                </a:rPr>
                                <m:t>0,0</m:t>
                              </m:r>
                            </m:e>
                          </m:d>
                          <m:r>
                            <a:rPr lang="en-US" b="0" i="1" smtClean="0">
                              <a:latin typeface="Cambria Math" charset="0"/>
                            </a:rPr>
                            <m:t>,</m:t>
                          </m:r>
                          <m:d>
                            <m:dPr>
                              <m:ctrlPr>
                                <a:rPr lang="en-US" b="0" i="1" smtClean="0">
                                  <a:latin typeface="Cambria Math" charset="0"/>
                                </a:rPr>
                              </m:ctrlPr>
                            </m:dPr>
                            <m:e>
                              <m:r>
                                <a:rPr lang="en-US" b="0" i="1" smtClean="0">
                                  <a:latin typeface="Cambria Math" charset="0"/>
                                </a:rPr>
                                <m:t>0,1</m:t>
                              </m:r>
                            </m:e>
                          </m:d>
                          <m:r>
                            <a:rPr lang="en-US" b="0" i="1" smtClean="0">
                              <a:latin typeface="Cambria Math" charset="0"/>
                            </a:rPr>
                            <m:t>,</m:t>
                          </m:r>
                          <m:d>
                            <m:dPr>
                              <m:ctrlPr>
                                <a:rPr lang="en-US" b="0" i="1" smtClean="0">
                                  <a:latin typeface="Cambria Math" charset="0"/>
                                </a:rPr>
                              </m:ctrlPr>
                            </m:dPr>
                            <m:e>
                              <m:r>
                                <a:rPr lang="en-US" b="0" i="1" smtClean="0">
                                  <a:latin typeface="Cambria Math" charset="0"/>
                                </a:rPr>
                                <m:t>1,0</m:t>
                              </m:r>
                            </m:e>
                          </m:d>
                        </m:e>
                      </m:d>
                      <m:r>
                        <a:rPr lang="en-US" b="0" i="0" smtClean="0">
                          <a:latin typeface="Cambria Math" charset="0"/>
                        </a:rPr>
                        <m:t> </m:t>
                      </m:r>
                    </m:oMath>
                  </m:oMathPara>
                </a14:m>
                <a:endParaRPr lang="en-US" b="0" i="0" dirty="0" smtClean="0">
                  <a:latin typeface="Cambria Math"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b="0" i="1" smtClean="0">
                          <a:latin typeface="Cambria Math" charset="0"/>
                        </a:rPr>
                        <m:t>𝑖</m:t>
                      </m:r>
                      <m:r>
                        <a:rPr lang="en-US" b="0" i="1" smtClean="0">
                          <a:latin typeface="Cambria Math" charset="0"/>
                        </a:rPr>
                        <m:t>,</m:t>
                      </m:r>
                      <m:r>
                        <a:rPr lang="en-US" b="0" i="1" smtClean="0">
                          <a:latin typeface="Cambria Math" charset="0"/>
                        </a:rPr>
                        <m:t>𝑗</m:t>
                      </m:r>
                      <m:r>
                        <a:rPr lang="en-US" b="0" i="1" smtClean="0">
                          <a:latin typeface="Cambria Math" charset="0"/>
                        </a:rPr>
                        <m:t>,</m:t>
                      </m:r>
                      <m:r>
                        <a:rPr lang="en-US" b="0" i="1" smtClean="0">
                          <a:latin typeface="Cambria Math" charset="0"/>
                        </a:rPr>
                        <m:t>𝑘</m:t>
                      </m:r>
                      <m:r>
                        <a:rPr lang="en-US" b="0" i="1" smtClean="0">
                          <a:latin typeface="Cambria Math" charset="0"/>
                        </a:rPr>
                        <m:t>           </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𝑘𝑗</m:t>
                              </m:r>
                            </m:sub>
                          </m:sSub>
                        </m:e>
                      </m:d>
                      <m:r>
                        <a:rPr lang="en-US" b="0" i="1" smtClean="0">
                          <a:latin typeface="Cambria Math" charset="0"/>
                        </a:rPr>
                        <m:t>∈</m:t>
                      </m:r>
                      <m:d>
                        <m:dPr>
                          <m:begChr m:val="{"/>
                          <m:endChr m:val="}"/>
                          <m:ctrlPr>
                            <a:rPr lang="en-US" b="0" i="1" smtClean="0">
                              <a:latin typeface="Cambria Math" charset="0"/>
                            </a:rPr>
                          </m:ctrlPr>
                        </m:dPr>
                        <m:e>
                          <m:d>
                            <m:dPr>
                              <m:ctrlPr>
                                <a:rPr lang="en-US" b="0" i="1" smtClean="0">
                                  <a:latin typeface="Cambria Math" charset="0"/>
                                </a:rPr>
                              </m:ctrlPr>
                            </m:dPr>
                            <m:e>
                              <m:r>
                                <a:rPr lang="en-US" b="0" i="1" smtClean="0">
                                  <a:latin typeface="Cambria Math" charset="0"/>
                                </a:rPr>
                                <m:t>0,0</m:t>
                              </m:r>
                            </m:e>
                          </m:d>
                          <m:r>
                            <a:rPr lang="en-US" b="0" i="1" smtClean="0">
                              <a:latin typeface="Cambria Math" charset="0"/>
                            </a:rPr>
                            <m:t>, </m:t>
                          </m:r>
                          <m:d>
                            <m:dPr>
                              <m:ctrlPr>
                                <a:rPr lang="en-US" b="0" i="1" smtClean="0">
                                  <a:latin typeface="Cambria Math" charset="0"/>
                                </a:rPr>
                              </m:ctrlPr>
                            </m:dPr>
                            <m:e>
                              <m:r>
                                <a:rPr lang="en-US" b="0" i="1" smtClean="0">
                                  <a:latin typeface="Cambria Math" charset="0"/>
                                </a:rPr>
                                <m:t>0,1</m:t>
                              </m:r>
                            </m:e>
                          </m:d>
                          <m:r>
                            <a:rPr lang="en-US" b="0" i="1" smtClean="0">
                              <a:latin typeface="Cambria Math" charset="0"/>
                            </a:rPr>
                            <m:t>, </m:t>
                          </m:r>
                          <m:d>
                            <m:dPr>
                              <m:ctrlPr>
                                <a:rPr lang="en-US" b="0" i="1" smtClean="0">
                                  <a:latin typeface="Cambria Math" charset="0"/>
                                </a:rPr>
                              </m:ctrlPr>
                            </m:dPr>
                            <m:e>
                              <m:r>
                                <a:rPr lang="en-US" b="0" i="1" smtClean="0">
                                  <a:latin typeface="Cambria Math" charset="0"/>
                                </a:rPr>
                                <m:t>1,0</m:t>
                              </m:r>
                            </m:e>
                          </m:d>
                        </m:e>
                      </m:d>
                    </m:oMath>
                  </m:oMathPara>
                </a14:m>
                <a:endParaRPr lang="en-US" b="0" i="1" dirty="0" smtClean="0">
                  <a:latin typeface="Cambria Math"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b="0" i="1" smtClean="0">
                          <a:latin typeface="Cambria Math" charset="0"/>
                        </a:rPr>
                        <m:t>𝑖</m:t>
                      </m:r>
                      <m:r>
                        <a:rPr lang="en-US" b="0" i="1" smtClean="0">
                          <a:latin typeface="Cambria Math" charset="0"/>
                        </a:rPr>
                        <m:t>,</m:t>
                      </m:r>
                      <m:r>
                        <a:rPr lang="en-US" b="0" i="1" smtClean="0">
                          <a:latin typeface="Cambria Math" charset="0"/>
                        </a:rPr>
                        <m:t>𝑗</m:t>
                      </m:r>
                      <m:r>
                        <a:rPr lang="en-US" b="0" i="1" smtClean="0">
                          <a:latin typeface="Cambria Math" charset="0"/>
                        </a:rPr>
                        <m:t>,</m:t>
                      </m:r>
                      <m:r>
                        <a:rPr lang="en-US" b="0" i="1" smtClean="0">
                          <a:latin typeface="Cambria Math" charset="0"/>
                        </a:rPr>
                        <m:t>𝑘</m:t>
                      </m:r>
                      <m:r>
                        <a:rPr lang="en-US" b="0" i="1" smtClean="0">
                          <a:latin typeface="Cambria Math" charset="0"/>
                        </a:rPr>
                        <m:t> </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𝑖</m:t>
                              </m:r>
                              <m:r>
                                <a:rPr lang="en-US" b="0" i="1" smtClean="0">
                                  <a:latin typeface="Cambria Math" charset="0"/>
                                </a:rPr>
                                <m:t>+</m:t>
                              </m:r>
                              <m:r>
                                <a:rPr lang="en-US" b="0" i="1" smtClean="0">
                                  <a:latin typeface="Cambria Math" charset="0"/>
                                </a:rPr>
                                <m:t>𝑘</m:t>
                              </m:r>
                              <m:r>
                                <a:rPr lang="en-US" b="0" i="1" smtClean="0">
                                  <a:latin typeface="Cambria Math" charset="0"/>
                                </a:rPr>
                                <m:t>,</m:t>
                              </m:r>
                              <m:r>
                                <a:rPr lang="en-US" b="0" i="1" smtClean="0">
                                  <a:latin typeface="Cambria Math" charset="0"/>
                                </a:rPr>
                                <m:t>𝑗</m:t>
                              </m:r>
                              <m:r>
                                <a:rPr lang="en-US" b="0" i="1" smtClean="0">
                                  <a:latin typeface="Cambria Math" charset="0"/>
                                </a:rPr>
                                <m:t>+</m:t>
                              </m:r>
                              <m:r>
                                <a:rPr lang="en-US" b="0" i="1" smtClean="0">
                                  <a:latin typeface="Cambria Math" charset="0"/>
                                </a:rPr>
                                <m:t>𝑘</m:t>
                              </m:r>
                            </m:sub>
                          </m:sSub>
                        </m:e>
                      </m:d>
                      <m:r>
                        <a:rPr lang="en-US" b="0" i="1" smtClean="0">
                          <a:latin typeface="Cambria Math" charset="0"/>
                        </a:rPr>
                        <m:t>∈</m:t>
                      </m:r>
                      <m:d>
                        <m:dPr>
                          <m:begChr m:val="{"/>
                          <m:endChr m:val="}"/>
                          <m:ctrlPr>
                            <a:rPr lang="en-US" b="0" i="1" smtClean="0">
                              <a:latin typeface="Cambria Math" charset="0"/>
                            </a:rPr>
                          </m:ctrlPr>
                        </m:dPr>
                        <m:e>
                          <m:d>
                            <m:dPr>
                              <m:ctrlPr>
                                <a:rPr lang="en-US" b="0" i="1" smtClean="0">
                                  <a:latin typeface="Cambria Math" charset="0"/>
                                </a:rPr>
                              </m:ctrlPr>
                            </m:dPr>
                            <m:e>
                              <m:r>
                                <a:rPr lang="en-US" b="0" i="1" smtClean="0">
                                  <a:latin typeface="Cambria Math" charset="0"/>
                                </a:rPr>
                                <m:t>0,0</m:t>
                              </m:r>
                            </m:e>
                          </m:d>
                          <m:r>
                            <a:rPr lang="en-US" b="0" i="1" smtClean="0">
                              <a:latin typeface="Cambria Math" charset="0"/>
                            </a:rPr>
                            <m:t>,</m:t>
                          </m:r>
                          <m:d>
                            <m:dPr>
                              <m:ctrlPr>
                                <a:rPr lang="en-US" b="0" i="1" smtClean="0">
                                  <a:latin typeface="Cambria Math" charset="0"/>
                                </a:rPr>
                              </m:ctrlPr>
                            </m:dPr>
                            <m:e>
                              <m:r>
                                <a:rPr lang="en-US" b="0" i="1" smtClean="0">
                                  <a:latin typeface="Cambria Math" charset="0"/>
                                </a:rPr>
                                <m:t>0,1</m:t>
                              </m:r>
                            </m:e>
                          </m:d>
                          <m:r>
                            <a:rPr lang="en-US" b="0" i="1" smtClean="0">
                              <a:latin typeface="Cambria Math" charset="0"/>
                            </a:rPr>
                            <m:t>,</m:t>
                          </m:r>
                          <m:d>
                            <m:dPr>
                              <m:ctrlPr>
                                <a:rPr lang="en-US" b="0" i="1" smtClean="0">
                                  <a:latin typeface="Cambria Math" charset="0"/>
                                </a:rPr>
                              </m:ctrlPr>
                            </m:dPr>
                            <m:e>
                              <m:r>
                                <a:rPr lang="en-US" b="0" i="1" smtClean="0">
                                  <a:latin typeface="Cambria Math" charset="0"/>
                                </a:rPr>
                                <m:t>1,0</m:t>
                              </m:r>
                            </m:e>
                          </m:d>
                        </m:e>
                      </m:d>
                    </m:oMath>
                  </m:oMathPara>
                </a14:m>
                <a:endParaRPr lang="en-US" b="0" i="1" dirty="0" smtClean="0">
                  <a:latin typeface="Cambria Math"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b="0" i="1" smtClean="0">
                          <a:latin typeface="Cambria Math" charset="0"/>
                        </a:rPr>
                        <m:t>𝑖</m:t>
                      </m:r>
                      <m:r>
                        <a:rPr lang="en-US" b="0" i="1" smtClean="0">
                          <a:latin typeface="Cambria Math" charset="0"/>
                        </a:rPr>
                        <m:t>,</m:t>
                      </m:r>
                      <m:r>
                        <a:rPr lang="en-US" b="0" i="1" smtClean="0">
                          <a:latin typeface="Cambria Math" charset="0"/>
                        </a:rPr>
                        <m:t>𝑗</m:t>
                      </m:r>
                      <m:r>
                        <a:rPr lang="en-US" b="0" i="1" smtClean="0">
                          <a:latin typeface="Cambria Math" charset="0"/>
                        </a:rPr>
                        <m:t>,</m:t>
                      </m:r>
                      <m:r>
                        <a:rPr lang="en-US" b="0" i="1" smtClean="0">
                          <a:latin typeface="Cambria Math" charset="0"/>
                        </a:rPr>
                        <m:t>𝑘</m:t>
                      </m:r>
                      <m:r>
                        <a:rPr lang="en-US" b="0" i="1" smtClean="0">
                          <a:latin typeface="Cambria Math" charset="0"/>
                        </a:rPr>
                        <m:t> </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𝑖𝑗</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𝑖</m:t>
                              </m:r>
                              <m:r>
                                <a:rPr lang="en-US" b="0" i="1" smtClean="0">
                                  <a:latin typeface="Cambria Math" charset="0"/>
                                </a:rPr>
                                <m:t>+</m:t>
                              </m:r>
                              <m:r>
                                <a:rPr lang="en-US" b="0" i="1" smtClean="0">
                                  <a:latin typeface="Cambria Math" charset="0"/>
                                </a:rPr>
                                <m:t>𝑘</m:t>
                              </m:r>
                              <m:r>
                                <a:rPr lang="en-US" b="0" i="1" smtClean="0">
                                  <a:latin typeface="Cambria Math" charset="0"/>
                                </a:rPr>
                                <m:t>,</m:t>
                              </m:r>
                              <m:r>
                                <a:rPr lang="en-US" b="0" i="1" smtClean="0">
                                  <a:latin typeface="Cambria Math" charset="0"/>
                                </a:rPr>
                                <m:t>𝑗</m:t>
                              </m:r>
                              <m:r>
                                <a:rPr lang="en-US" b="0" i="1" smtClean="0">
                                  <a:latin typeface="Cambria Math" charset="0"/>
                                </a:rPr>
                                <m:t>−</m:t>
                              </m:r>
                              <m:r>
                                <a:rPr lang="en-US" b="0" i="1" smtClean="0">
                                  <a:latin typeface="Cambria Math" charset="0"/>
                                </a:rPr>
                                <m:t>𝑘</m:t>
                              </m:r>
                            </m:sub>
                          </m:sSub>
                        </m:e>
                      </m:d>
                      <m:r>
                        <a:rPr lang="en-US" b="0" i="1" smtClean="0">
                          <a:latin typeface="Cambria Math" charset="0"/>
                        </a:rPr>
                        <m:t>∈{</m:t>
                      </m:r>
                      <m:d>
                        <m:dPr>
                          <m:ctrlPr>
                            <a:rPr lang="en-US" b="0" i="1" smtClean="0">
                              <a:latin typeface="Cambria Math" charset="0"/>
                            </a:rPr>
                          </m:ctrlPr>
                        </m:dPr>
                        <m:e>
                          <m:r>
                            <a:rPr lang="en-US" b="0" i="1" smtClean="0">
                              <a:latin typeface="Cambria Math" charset="0"/>
                            </a:rPr>
                            <m:t>0,0</m:t>
                          </m:r>
                        </m:e>
                      </m:d>
                      <m:r>
                        <a:rPr lang="en-US" b="0" i="1" smtClean="0">
                          <a:latin typeface="Cambria Math" charset="0"/>
                        </a:rPr>
                        <m:t>,</m:t>
                      </m:r>
                      <m:d>
                        <m:dPr>
                          <m:ctrlPr>
                            <a:rPr lang="en-US" b="0" i="1" smtClean="0">
                              <a:latin typeface="Cambria Math" charset="0"/>
                            </a:rPr>
                          </m:ctrlPr>
                        </m:dPr>
                        <m:e>
                          <m:r>
                            <a:rPr lang="en-US" b="0" i="1" smtClean="0">
                              <a:latin typeface="Cambria Math" charset="0"/>
                            </a:rPr>
                            <m:t>0,1</m:t>
                          </m:r>
                        </m:e>
                      </m:d>
                      <m:r>
                        <a:rPr lang="en-US" b="0" i="1" smtClean="0">
                          <a:latin typeface="Cambria Math" charset="0"/>
                        </a:rPr>
                        <m:t>,</m:t>
                      </m:r>
                      <m:d>
                        <m:dPr>
                          <m:ctrlPr>
                            <a:rPr lang="en-US" b="0" i="1" smtClean="0">
                              <a:latin typeface="Cambria Math" charset="0"/>
                            </a:rPr>
                          </m:ctrlPr>
                        </m:dPr>
                        <m:e>
                          <m:r>
                            <a:rPr lang="en-US" b="0" i="1" smtClean="0">
                              <a:latin typeface="Cambria Math" charset="0"/>
                            </a:rPr>
                            <m:t>1,0</m:t>
                          </m:r>
                        </m:e>
                      </m:d>
                      <m:r>
                        <a:rPr lang="en-US" b="0" i="1" smtClean="0">
                          <a:latin typeface="Cambria Math" charset="0"/>
                        </a:rPr>
                        <m:t>} </m:t>
                      </m:r>
                    </m:oMath>
                  </m:oMathPara>
                </a14:m>
                <a:endParaRPr lang="en-US" b="0" dirty="0" smtClean="0"/>
              </a:p>
              <a:p>
                <a:pPr marL="457200" lvl="1" indent="0">
                  <a:buNone/>
                </a:pPr>
                <a:endParaRPr lang="en-US" dirty="0" smtClean="0"/>
              </a:p>
              <a:p>
                <a:pPr lvl="1"/>
                <a:r>
                  <a:rPr lang="en-US" dirty="0" smtClean="0"/>
                  <a:t>Implicit constraint: </a:t>
                </a:r>
              </a:p>
              <a:p>
                <a:pPr marL="457200" lvl="1"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charset="0"/>
                            </a:rPr>
                          </m:ctrlPr>
                        </m:naryPr>
                        <m:sub>
                          <m:r>
                            <a:rPr lang="en-US" b="0" i="1" smtClean="0">
                              <a:latin typeface="Cambria Math" charset="0"/>
                            </a:rPr>
                            <m:t>𝑖𝑗</m:t>
                          </m:r>
                        </m:sub>
                        <m:sup/>
                        <m:e>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𝑖𝑗</m:t>
                              </m:r>
                            </m:sub>
                          </m:sSub>
                          <m:r>
                            <a:rPr lang="en-US" b="0" i="1" smtClean="0">
                              <a:latin typeface="Cambria Math" charset="0"/>
                            </a:rPr>
                            <m:t>=</m:t>
                          </m:r>
                          <m:r>
                            <a:rPr lang="en-US" b="0" i="1" smtClean="0">
                              <a:latin typeface="Cambria Math" charset="0"/>
                            </a:rPr>
                            <m:t>𝑁</m:t>
                          </m:r>
                        </m:e>
                      </m:nary>
                    </m:oMath>
                  </m:oMathPara>
                </a14:m>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19025" y="1511166"/>
                <a:ext cx="7886700" cy="5188018"/>
              </a:xfrm>
              <a:blipFill rotWithShape="0">
                <a:blip r:embed="rId2"/>
                <a:stretch>
                  <a:fillRect l="-928" t="-2468"/>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58" y="1466218"/>
            <a:ext cx="2286000" cy="2286000"/>
          </a:xfrm>
          <a:prstGeom prst="rect">
            <a:avLst/>
          </a:prstGeom>
        </p:spPr>
      </p:pic>
      <p:sp>
        <p:nvSpPr>
          <p:cNvPr id="5" name="TextBox 4"/>
          <p:cNvSpPr txBox="1"/>
          <p:nvPr/>
        </p:nvSpPr>
        <p:spPr>
          <a:xfrm>
            <a:off x="2733575" y="1463040"/>
            <a:ext cx="2512194" cy="369332"/>
          </a:xfrm>
          <a:prstGeom prst="rect">
            <a:avLst/>
          </a:prstGeom>
          <a:noFill/>
        </p:spPr>
        <p:txBody>
          <a:bodyPr wrap="square" rtlCol="0">
            <a:spAutoFit/>
          </a:bodyPr>
          <a:lstStyle/>
          <a:p>
            <a:r>
              <a:rPr lang="en-US" smtClean="0">
                <a:solidFill>
                  <a:srgbClr val="FF0000"/>
                </a:solidFill>
              </a:rPr>
              <a:t>The state of each </a:t>
            </a:r>
            <a:r>
              <a:rPr lang="en-US" dirty="0" smtClean="0">
                <a:solidFill>
                  <a:srgbClr val="FF0000"/>
                </a:solidFill>
              </a:rPr>
              <a:t>square</a:t>
            </a:r>
            <a:endParaRPr lang="en-US" dirty="0">
              <a:solidFill>
                <a:srgbClr val="FF0000"/>
              </a:solidFill>
            </a:endParaRPr>
          </a:p>
        </p:txBody>
      </p:sp>
      <p:sp>
        <p:nvSpPr>
          <p:cNvPr id="6" name="TextBox 5"/>
          <p:cNvSpPr txBox="1"/>
          <p:nvPr/>
        </p:nvSpPr>
        <p:spPr>
          <a:xfrm>
            <a:off x="2731971" y="2385460"/>
            <a:ext cx="3168316" cy="646331"/>
          </a:xfrm>
          <a:prstGeom prst="rect">
            <a:avLst/>
          </a:prstGeom>
          <a:noFill/>
        </p:spPr>
        <p:txBody>
          <a:bodyPr wrap="square" rtlCol="0">
            <a:spAutoFit/>
          </a:bodyPr>
          <a:lstStyle/>
          <a:p>
            <a:r>
              <a:rPr lang="en-US" dirty="0" smtClean="0">
                <a:solidFill>
                  <a:srgbClr val="FF0000"/>
                </a:solidFill>
              </a:rPr>
              <a:t>What is happening on the square? Queen or no queen?</a:t>
            </a:r>
            <a:endParaRPr lang="en-US" dirty="0">
              <a:solidFill>
                <a:srgbClr val="FF0000"/>
              </a:solidFill>
            </a:endParaRPr>
          </a:p>
        </p:txBody>
      </p:sp>
      <p:sp>
        <p:nvSpPr>
          <p:cNvPr id="7" name="TextBox 6"/>
          <p:cNvSpPr txBox="1"/>
          <p:nvPr/>
        </p:nvSpPr>
        <p:spPr>
          <a:xfrm>
            <a:off x="2560319" y="3550117"/>
            <a:ext cx="3696101" cy="646331"/>
          </a:xfrm>
          <a:prstGeom prst="rect">
            <a:avLst/>
          </a:prstGeom>
          <a:noFill/>
        </p:spPr>
        <p:txBody>
          <a:bodyPr wrap="square" rtlCol="0">
            <a:spAutoFit/>
          </a:bodyPr>
          <a:lstStyle/>
          <a:p>
            <a:r>
              <a:rPr lang="en-US" dirty="0" smtClean="0">
                <a:solidFill>
                  <a:srgbClr val="FF0000"/>
                </a:solidFill>
              </a:rPr>
              <a:t>How to encode that queens cannot be on the same row </a:t>
            </a:r>
            <a:r>
              <a:rPr lang="en-US" smtClean="0">
                <a:solidFill>
                  <a:srgbClr val="FF0000"/>
                </a:solidFill>
              </a:rPr>
              <a:t>or diagonal?</a:t>
            </a:r>
            <a:endParaRPr lang="en-US" dirty="0">
              <a:solidFill>
                <a:srgbClr val="FF0000"/>
              </a:solidFill>
            </a:endParaRPr>
          </a:p>
        </p:txBody>
      </p:sp>
      <p:sp>
        <p:nvSpPr>
          <p:cNvPr id="8" name="TextBox 7"/>
          <p:cNvSpPr txBox="1"/>
          <p:nvPr/>
        </p:nvSpPr>
        <p:spPr>
          <a:xfrm>
            <a:off x="460407" y="4376284"/>
            <a:ext cx="1503146" cy="923330"/>
          </a:xfrm>
          <a:prstGeom prst="rect">
            <a:avLst/>
          </a:prstGeom>
          <a:noFill/>
        </p:spPr>
        <p:txBody>
          <a:bodyPr wrap="square" rtlCol="0">
            <a:spAutoFit/>
          </a:bodyPr>
          <a:lstStyle/>
          <a:p>
            <a:r>
              <a:rPr lang="en-US" smtClean="0">
                <a:solidFill>
                  <a:srgbClr val="FF0000"/>
                </a:solidFill>
              </a:rPr>
              <a:t>Constraints on queen placement</a:t>
            </a:r>
            <a:endParaRPr lang="en-US" dirty="0">
              <a:solidFill>
                <a:srgbClr val="FF0000"/>
              </a:solidFill>
            </a:endParaRPr>
          </a:p>
        </p:txBody>
      </p:sp>
      <p:sp>
        <p:nvSpPr>
          <p:cNvPr id="9" name="TextBox 8"/>
          <p:cNvSpPr txBox="1"/>
          <p:nvPr/>
        </p:nvSpPr>
        <p:spPr>
          <a:xfrm>
            <a:off x="5155932" y="5625965"/>
            <a:ext cx="3872565" cy="1200329"/>
          </a:xfrm>
          <a:prstGeom prst="rect">
            <a:avLst/>
          </a:prstGeom>
          <a:noFill/>
        </p:spPr>
        <p:txBody>
          <a:bodyPr wrap="square" rtlCol="0">
            <a:spAutoFit/>
          </a:bodyPr>
          <a:lstStyle/>
          <a:p>
            <a:r>
              <a:rPr lang="en-US" dirty="0" smtClean="0">
                <a:solidFill>
                  <a:srgbClr val="FF0000"/>
                </a:solidFill>
              </a:rPr>
              <a:t>There must be N queens on the board!</a:t>
            </a:r>
          </a:p>
          <a:p>
            <a:endParaRPr lang="en-US" dirty="0">
              <a:solidFill>
                <a:srgbClr val="FF0000"/>
              </a:solidFill>
            </a:endParaRPr>
          </a:p>
          <a:p>
            <a:pPr marL="285750" indent="-285750">
              <a:buFont typeface="Wingdings" charset="2"/>
              <a:buChar char="Ø"/>
            </a:pPr>
            <a:r>
              <a:rPr lang="en-US" dirty="0" smtClean="0">
                <a:solidFill>
                  <a:srgbClr val="FF0000"/>
                </a:solidFill>
                <a:sym typeface="Wingdings"/>
              </a:rPr>
              <a:t>This constraint prevents the trivial solution of no queens on the board</a:t>
            </a:r>
            <a:endParaRPr lang="en-US" dirty="0">
              <a:solidFill>
                <a:srgbClr val="FF0000"/>
              </a:solidFill>
            </a:endParaRPr>
          </a:p>
        </p:txBody>
      </p:sp>
      <p:sp>
        <p:nvSpPr>
          <p:cNvPr id="10" name="TextBox 9"/>
          <p:cNvSpPr txBox="1"/>
          <p:nvPr/>
        </p:nvSpPr>
        <p:spPr>
          <a:xfrm>
            <a:off x="6256421" y="1068404"/>
            <a:ext cx="2329314" cy="369332"/>
          </a:xfrm>
          <a:prstGeom prst="rect">
            <a:avLst/>
          </a:prstGeom>
          <a:noFill/>
        </p:spPr>
        <p:txBody>
          <a:bodyPr wrap="square" rtlCol="0">
            <a:spAutoFit/>
          </a:bodyPr>
          <a:lstStyle/>
          <a:p>
            <a:r>
              <a:rPr lang="en-US" dirty="0" smtClean="0">
                <a:solidFill>
                  <a:srgbClr val="0070C0"/>
                </a:solidFill>
              </a:rPr>
              <a:t>Is this a valid solution?</a:t>
            </a:r>
            <a:endParaRPr lang="en-US" dirty="0">
              <a:solidFill>
                <a:srgbClr val="0070C0"/>
              </a:solidFill>
            </a:endParaRPr>
          </a:p>
        </p:txBody>
      </p:sp>
      <p:sp>
        <p:nvSpPr>
          <p:cNvPr id="11" name="TextBox 10"/>
          <p:cNvSpPr txBox="1"/>
          <p:nvPr/>
        </p:nvSpPr>
        <p:spPr>
          <a:xfrm>
            <a:off x="6554804" y="4203031"/>
            <a:ext cx="2964581" cy="338554"/>
          </a:xfrm>
          <a:prstGeom prst="rect">
            <a:avLst/>
          </a:prstGeom>
          <a:noFill/>
        </p:spPr>
        <p:txBody>
          <a:bodyPr wrap="square" rtlCol="0">
            <a:spAutoFit/>
          </a:bodyPr>
          <a:lstStyle/>
          <a:p>
            <a:r>
              <a:rPr lang="en-US" sz="1600" dirty="0" smtClean="0">
                <a:solidFill>
                  <a:srgbClr val="FF0000"/>
                </a:solidFill>
              </a:rPr>
              <a:t>No two queens in same row</a:t>
            </a:r>
            <a:endParaRPr lang="en-US" sz="1600" dirty="0">
              <a:solidFill>
                <a:srgbClr val="FF0000"/>
              </a:solidFill>
            </a:endParaRPr>
          </a:p>
        </p:txBody>
      </p:sp>
      <p:sp>
        <p:nvSpPr>
          <p:cNvPr id="12" name="TextBox 11"/>
          <p:cNvSpPr txBox="1"/>
          <p:nvPr/>
        </p:nvSpPr>
        <p:spPr>
          <a:xfrm>
            <a:off x="6562825" y="4528685"/>
            <a:ext cx="2964581" cy="338554"/>
          </a:xfrm>
          <a:prstGeom prst="rect">
            <a:avLst/>
          </a:prstGeom>
          <a:noFill/>
        </p:spPr>
        <p:txBody>
          <a:bodyPr wrap="square" rtlCol="0">
            <a:spAutoFit/>
          </a:bodyPr>
          <a:lstStyle/>
          <a:p>
            <a:r>
              <a:rPr lang="en-US" sz="1600" dirty="0" smtClean="0">
                <a:solidFill>
                  <a:srgbClr val="FF0000"/>
                </a:solidFill>
              </a:rPr>
              <a:t>No two queens in </a:t>
            </a:r>
            <a:r>
              <a:rPr lang="en-US" sz="1600" smtClean="0">
                <a:solidFill>
                  <a:srgbClr val="FF0000"/>
                </a:solidFill>
              </a:rPr>
              <a:t>same col</a:t>
            </a:r>
            <a:endParaRPr lang="en-US" sz="1600" dirty="0">
              <a:solidFill>
                <a:srgbClr val="FF0000"/>
              </a:solidFill>
            </a:endParaRPr>
          </a:p>
        </p:txBody>
      </p:sp>
      <p:sp>
        <p:nvSpPr>
          <p:cNvPr id="13" name="TextBox 12"/>
          <p:cNvSpPr txBox="1"/>
          <p:nvPr/>
        </p:nvSpPr>
        <p:spPr>
          <a:xfrm>
            <a:off x="6551596" y="4979468"/>
            <a:ext cx="2964581" cy="338554"/>
          </a:xfrm>
          <a:prstGeom prst="rect">
            <a:avLst/>
          </a:prstGeom>
          <a:noFill/>
        </p:spPr>
        <p:txBody>
          <a:bodyPr wrap="square" rtlCol="0">
            <a:spAutoFit/>
          </a:bodyPr>
          <a:lstStyle/>
          <a:p>
            <a:r>
              <a:rPr lang="en-US" sz="1600" dirty="0" smtClean="0">
                <a:solidFill>
                  <a:srgbClr val="FF0000"/>
                </a:solidFill>
              </a:rPr>
              <a:t>No two queens in same </a:t>
            </a:r>
            <a:r>
              <a:rPr lang="en-US" sz="1600" dirty="0" err="1" smtClean="0">
                <a:solidFill>
                  <a:srgbClr val="FF0000"/>
                </a:solidFill>
              </a:rPr>
              <a:t>diag</a:t>
            </a:r>
            <a:endParaRPr lang="en-US" sz="1600" dirty="0">
              <a:solidFill>
                <a:srgbClr val="FF0000"/>
              </a:solidFill>
            </a:endParaRPr>
          </a:p>
        </p:txBody>
      </p:sp>
    </p:spTree>
    <p:extLst>
      <p:ext uri="{BB962C8B-B14F-4D97-AF65-F5344CB8AC3E}">
        <p14:creationId xmlns:p14="http://schemas.microsoft.com/office/powerpoint/2010/main" val="79416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9"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9"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dissolv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par>
                                <p:cTn id="48" presetID="9"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dissolv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par>
                                <p:cTn id="57" presetID="9"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dissolve">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dissolve">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dissolve">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774" y="384377"/>
            <a:ext cx="8072588" cy="1325563"/>
          </a:xfrm>
        </p:spPr>
        <p:txBody>
          <a:bodyPr/>
          <a:lstStyle/>
          <a:p>
            <a:r>
              <a:rPr lang="en-US" dirty="0" smtClean="0"/>
              <a:t>N Queens: </a:t>
            </a:r>
            <a:r>
              <a:rPr lang="en-US" smtClean="0"/>
              <a:t>Different Formulation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Variables: </a:t>
                </a:r>
                <a:r>
                  <a:rPr lang="en-US" dirty="0" err="1" smtClean="0"/>
                  <a:t>Q</a:t>
                </a:r>
                <a:r>
                  <a:rPr lang="en-US" baseline="-25000" dirty="0" err="1" smtClean="0"/>
                  <a:t>k</a:t>
                </a:r>
                <a:endParaRPr lang="en-US" baseline="-25000" dirty="0" smtClean="0"/>
              </a:p>
              <a:p>
                <a:endParaRPr lang="en-US" baseline="-25000" dirty="0" smtClean="0"/>
              </a:p>
              <a:p>
                <a:r>
                  <a:rPr lang="en-US" dirty="0" smtClean="0"/>
                  <a:t>Domains: {1,2,3,</a:t>
                </a:r>
                <a:r>
                  <a:rPr lang="mr-IN" dirty="0" smtClean="0"/>
                  <a:t>…</a:t>
                </a:r>
                <a:r>
                  <a:rPr lang="en-US" dirty="0" smtClean="0"/>
                  <a:t>,N}</a:t>
                </a:r>
              </a:p>
              <a:p>
                <a:endParaRPr lang="en-US" dirty="0" smtClean="0"/>
              </a:p>
              <a:p>
                <a:r>
                  <a:rPr lang="en-US" dirty="0" smtClean="0"/>
                  <a:t>Constraints</a:t>
                </a:r>
              </a:p>
              <a:p>
                <a:pPr lvl="1"/>
                <a:r>
                  <a:rPr lang="en-US" dirty="0" smtClean="0"/>
                  <a:t>Explicit: </a:t>
                </a:r>
                <a14:m>
                  <m:oMath xmlns:m="http://schemas.openxmlformats.org/officeDocument/2006/math">
                    <m:sSub>
                      <m:sSubPr>
                        <m:ctrlPr>
                          <a:rPr lang="en-US" b="0" i="1" smtClean="0">
                            <a:latin typeface="Cambria Math" charset="0"/>
                          </a:rPr>
                        </m:ctrlPr>
                      </m:sSubPr>
                      <m:e>
                        <m:r>
                          <a:rPr lang="en-US" b="0" i="1" smtClean="0">
                            <a:latin typeface="Cambria Math" charset="0"/>
                          </a:rPr>
                          <m:t>(</m:t>
                        </m:r>
                        <m:r>
                          <a:rPr lang="en-US" b="0" i="1" smtClean="0">
                            <a:latin typeface="Cambria Math" charset="0"/>
                          </a:rPr>
                          <m:t>𝑄</m:t>
                        </m:r>
                      </m:e>
                      <m:sub>
                        <m:r>
                          <a:rPr lang="en-US" b="0" i="1" smtClean="0">
                            <a:latin typeface="Cambria Math" charset="0"/>
                          </a:rPr>
                          <m:t>1,</m:t>
                        </m:r>
                      </m:sub>
                    </m:sSub>
                    <m:sSub>
                      <m:sSubPr>
                        <m:ctrlPr>
                          <a:rPr lang="en-US" b="0" i="1" smtClean="0">
                            <a:latin typeface="Cambria Math" charset="0"/>
                          </a:rPr>
                        </m:ctrlPr>
                      </m:sSubPr>
                      <m:e>
                        <m:r>
                          <a:rPr lang="en-US" b="0" i="1" smtClean="0">
                            <a:latin typeface="Cambria Math" charset="0"/>
                          </a:rPr>
                          <m:t>𝑄</m:t>
                        </m:r>
                      </m:e>
                      <m:sub>
                        <m:r>
                          <a:rPr lang="en-US" b="0" i="1" smtClean="0">
                            <a:latin typeface="Cambria Math" charset="0"/>
                          </a:rPr>
                          <m:t>2</m:t>
                        </m:r>
                      </m:sub>
                    </m:sSub>
                    <m:r>
                      <a:rPr lang="en-US" b="0" i="0" smtClean="0">
                        <a:latin typeface="Cambria Math" charset="0"/>
                      </a:rPr>
                      <m:t>)</m:t>
                    </m:r>
                    <m:r>
                      <a:rPr lang="en-US" b="0" i="1" smtClean="0">
                        <a:latin typeface="Cambria Math" charset="0"/>
                      </a:rPr>
                      <m:t>∈</m:t>
                    </m:r>
                    <m:d>
                      <m:dPr>
                        <m:begChr m:val="{"/>
                        <m:endChr m:val="}"/>
                        <m:ctrlPr>
                          <a:rPr lang="en-US" b="0" i="1" smtClean="0">
                            <a:latin typeface="Cambria Math" charset="0"/>
                          </a:rPr>
                        </m:ctrlPr>
                      </m:dPr>
                      <m:e>
                        <m:d>
                          <m:dPr>
                            <m:ctrlPr>
                              <a:rPr lang="en-US" b="0" i="1" smtClean="0">
                                <a:latin typeface="Cambria Math" charset="0"/>
                              </a:rPr>
                            </m:ctrlPr>
                          </m:dPr>
                          <m:e>
                            <m:r>
                              <a:rPr lang="en-US" b="0" i="1" smtClean="0">
                                <a:latin typeface="Cambria Math" charset="0"/>
                              </a:rPr>
                              <m:t>1,3</m:t>
                            </m:r>
                          </m:e>
                        </m:d>
                        <m:r>
                          <a:rPr lang="en-US" b="0" i="1" smtClean="0">
                            <a:latin typeface="Cambria Math" charset="0"/>
                          </a:rPr>
                          <m:t>,</m:t>
                        </m:r>
                        <m:d>
                          <m:dPr>
                            <m:ctrlPr>
                              <a:rPr lang="en-US" b="0" i="1" smtClean="0">
                                <a:latin typeface="Cambria Math" charset="0"/>
                              </a:rPr>
                            </m:ctrlPr>
                          </m:dPr>
                          <m:e>
                            <m:r>
                              <a:rPr lang="en-US" b="0" i="1" smtClean="0">
                                <a:latin typeface="Cambria Math" charset="0"/>
                              </a:rPr>
                              <m:t>1,4</m:t>
                            </m:r>
                          </m:e>
                        </m:d>
                        <m:r>
                          <a:rPr lang="en-US" b="0" i="1" smtClean="0">
                            <a:latin typeface="Cambria Math" charset="0"/>
                          </a:rPr>
                          <m:t>,…</m:t>
                        </m:r>
                      </m:e>
                    </m:d>
                  </m:oMath>
                </a14:m>
                <a:endParaRPr lang="en-US" b="0" dirty="0" smtClean="0"/>
              </a:p>
              <a:p>
                <a:pPr lvl="1"/>
                <a:endParaRPr lang="en-US" dirty="0"/>
              </a:p>
              <a:p>
                <a:pPr lvl="1"/>
                <a:endParaRPr lang="en-US" b="0" dirty="0" smtClean="0"/>
              </a:p>
              <a:p>
                <a:r>
                  <a:rPr lang="en-US" dirty="0" smtClean="0"/>
                  <a:t>Draw a constraint graph for N queens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24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83532910"/>
              </p:ext>
            </p:extLst>
          </p:nvPr>
        </p:nvGraphicFramePr>
        <p:xfrm>
          <a:off x="5787991" y="1809545"/>
          <a:ext cx="2508988" cy="1973180"/>
        </p:xfrm>
        <a:graphic>
          <a:graphicData uri="http://schemas.openxmlformats.org/drawingml/2006/table">
            <a:tbl>
              <a:tblPr firstRow="1" bandRow="1">
                <a:tableStyleId>{5940675A-B579-460E-94D1-54222C63F5DA}</a:tableStyleId>
              </a:tblPr>
              <a:tblGrid>
                <a:gridCol w="627247"/>
                <a:gridCol w="627247"/>
                <a:gridCol w="627247"/>
                <a:gridCol w="627247"/>
              </a:tblGrid>
              <a:tr h="49329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932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932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932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5313146" y="1848048"/>
            <a:ext cx="519764"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6" name="TextBox 5"/>
          <p:cNvSpPr txBox="1"/>
          <p:nvPr/>
        </p:nvSpPr>
        <p:spPr>
          <a:xfrm>
            <a:off x="5330791" y="2346957"/>
            <a:ext cx="519764" cy="369332"/>
          </a:xfrm>
          <a:prstGeom prst="rect">
            <a:avLst/>
          </a:prstGeom>
          <a:noFill/>
        </p:spPr>
        <p:txBody>
          <a:bodyPr wrap="square" rtlCol="0">
            <a:spAutoFit/>
          </a:bodyPr>
          <a:lstStyle/>
          <a:p>
            <a:r>
              <a:rPr lang="en-US" smtClean="0"/>
              <a:t>Q</a:t>
            </a:r>
            <a:r>
              <a:rPr lang="en-US" baseline="-25000"/>
              <a:t>2</a:t>
            </a:r>
            <a:endParaRPr lang="en-US" baseline="-25000" dirty="0"/>
          </a:p>
        </p:txBody>
      </p:sp>
      <p:sp>
        <p:nvSpPr>
          <p:cNvPr id="7" name="TextBox 6"/>
          <p:cNvSpPr txBox="1"/>
          <p:nvPr/>
        </p:nvSpPr>
        <p:spPr>
          <a:xfrm>
            <a:off x="5338812" y="2874742"/>
            <a:ext cx="519764" cy="369332"/>
          </a:xfrm>
          <a:prstGeom prst="rect">
            <a:avLst/>
          </a:prstGeom>
          <a:noFill/>
        </p:spPr>
        <p:txBody>
          <a:bodyPr wrap="square" rtlCol="0">
            <a:spAutoFit/>
          </a:bodyPr>
          <a:lstStyle/>
          <a:p>
            <a:r>
              <a:rPr lang="en-US" dirty="0" smtClean="0"/>
              <a:t>Q</a:t>
            </a:r>
            <a:r>
              <a:rPr lang="en-US" baseline="-25000" dirty="0" smtClean="0"/>
              <a:t>3</a:t>
            </a:r>
            <a:endParaRPr lang="en-US" baseline="-25000" dirty="0"/>
          </a:p>
        </p:txBody>
      </p:sp>
      <p:sp>
        <p:nvSpPr>
          <p:cNvPr id="8" name="TextBox 7"/>
          <p:cNvSpPr txBox="1"/>
          <p:nvPr/>
        </p:nvSpPr>
        <p:spPr>
          <a:xfrm>
            <a:off x="5356458" y="3364026"/>
            <a:ext cx="519764" cy="369332"/>
          </a:xfrm>
          <a:prstGeom prst="rect">
            <a:avLst/>
          </a:prstGeom>
          <a:noFill/>
        </p:spPr>
        <p:txBody>
          <a:bodyPr wrap="square" rtlCol="0">
            <a:spAutoFit/>
          </a:bodyPr>
          <a:lstStyle/>
          <a:p>
            <a:r>
              <a:rPr lang="en-US" dirty="0" smtClean="0"/>
              <a:t>Q</a:t>
            </a:r>
            <a:r>
              <a:rPr lang="en-US" baseline="-25000" dirty="0"/>
              <a:t>4</a:t>
            </a:r>
          </a:p>
        </p:txBody>
      </p:sp>
      <p:sp>
        <p:nvSpPr>
          <p:cNvPr id="9" name="TextBox 8"/>
          <p:cNvSpPr txBox="1"/>
          <p:nvPr/>
        </p:nvSpPr>
        <p:spPr>
          <a:xfrm>
            <a:off x="5850557" y="1336305"/>
            <a:ext cx="2446420" cy="369332"/>
          </a:xfrm>
          <a:prstGeom prst="rect">
            <a:avLst/>
          </a:prstGeom>
          <a:noFill/>
        </p:spPr>
        <p:txBody>
          <a:bodyPr wrap="square" rtlCol="0">
            <a:spAutoFit/>
          </a:bodyPr>
          <a:lstStyle/>
          <a:p>
            <a:r>
              <a:rPr lang="en-US" dirty="0" smtClean="0"/>
              <a:t>1           2          3         4</a:t>
            </a:r>
            <a:endParaRPr lang="en-US" baseline="-25000" dirty="0"/>
          </a:p>
        </p:txBody>
      </p:sp>
    </p:spTree>
    <p:extLst>
      <p:ext uri="{BB962C8B-B14F-4D97-AF65-F5344CB8AC3E}">
        <p14:creationId xmlns:p14="http://schemas.microsoft.com/office/powerpoint/2010/main" val="122800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dissolv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13124</TotalTime>
  <Words>1527</Words>
  <Application>Microsoft Macintosh PowerPoint</Application>
  <PresentationFormat>On-screen Show (4:3)</PresentationFormat>
  <Paragraphs>242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Calibri Light</vt:lpstr>
      <vt:lpstr>Cambria Math</vt:lpstr>
      <vt:lpstr>Mangal</vt:lpstr>
      <vt:lpstr>Wingdings</vt:lpstr>
      <vt:lpstr>Arial</vt:lpstr>
      <vt:lpstr>Office Theme</vt:lpstr>
      <vt:lpstr>CSE 574 Lecture 5:  Constraint Satisfaction Problems</vt:lpstr>
      <vt:lpstr>Last Time:</vt:lpstr>
      <vt:lpstr>Planning and Identification</vt:lpstr>
      <vt:lpstr>Constraint Satisfaction Problems (CSP)</vt:lpstr>
      <vt:lpstr>Representation of a CSP</vt:lpstr>
      <vt:lpstr>CSP: Comparison to What We’ve Seen</vt:lpstr>
      <vt:lpstr>Example: Graph Coloring</vt:lpstr>
      <vt:lpstr>Another Example: N Queens</vt:lpstr>
      <vt:lpstr>N Queens: Different Formulation</vt:lpstr>
      <vt:lpstr>Types of CSPs and Solution Time</vt:lpstr>
      <vt:lpstr>Some Real World CSPs</vt:lpstr>
      <vt:lpstr>Standard Search Formulation</vt:lpstr>
      <vt:lpstr>Solving CSPs: What Affects Efficiency?</vt:lpstr>
      <vt:lpstr>Solving CSPs: Backtracking</vt:lpstr>
      <vt:lpstr>Revisit Ideas for Efficiency</vt:lpstr>
      <vt:lpstr>Forward Checking</vt:lpstr>
      <vt:lpstr>Name of the Game: Fail Fast</vt:lpstr>
      <vt:lpstr>Arc Consistency</vt:lpstr>
      <vt:lpstr>Limitations of Arc Consistency</vt:lpstr>
      <vt:lpstr>Minimum Remaining Values (MRV)</vt:lpstr>
      <vt:lpstr>Local Search</vt:lpstr>
      <vt:lpstr>When to Choose Local Search?</vt:lpstr>
      <vt:lpstr>The Role of Structure</vt:lpstr>
      <vt:lpstr>Next Time…  </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574 Lecture 1: Introduction </dc:title>
  <dc:creator>Microsoft Office User</dc:creator>
  <cp:lastModifiedBy>Microsoft Office User</cp:lastModifiedBy>
  <cp:revision>450</cp:revision>
  <dcterms:created xsi:type="dcterms:W3CDTF">2018-08-19T23:58:14Z</dcterms:created>
  <dcterms:modified xsi:type="dcterms:W3CDTF">2018-09-05T17:06:03Z</dcterms:modified>
</cp:coreProperties>
</file>