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442" r:id="rId3"/>
    <p:sldId id="453" r:id="rId4"/>
    <p:sldId id="45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FF"/>
    <a:srgbClr val="FF2900"/>
    <a:srgbClr val="FF0000"/>
    <a:srgbClr val="4472C4"/>
    <a:srgbClr val="00C300"/>
    <a:srgbClr val="FF1800"/>
    <a:srgbClr val="FF4232"/>
    <a:srgbClr val="CF3023"/>
    <a:srgbClr val="00B050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2"/>
  </p:normalViewPr>
  <p:slideViewPr>
    <p:cSldViewPr snapToGrid="0" snapToObjects="1">
      <p:cViewPr>
        <p:scale>
          <a:sx n="135" d="100"/>
          <a:sy n="135" d="100"/>
        </p:scale>
        <p:origin x="18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F80EF-30D3-F644-A0D8-F1E5655B86F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89AA5-E2CB-1848-A0F9-36A33A4B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A7D3-5C79-C241-BB08-E33DA176DFE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bhatt55@asu.edu" TargetMode="External"/><Relationship Id="rId4" Type="http://schemas.openxmlformats.org/officeDocument/2006/relationships/hyperlink" Target="mailto:wwang239@a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gil@a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CSE 574 Lecture 11: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Recitation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631" y="3925313"/>
            <a:ext cx="7618739" cy="12418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/>
              <a:t>Professor: </a:t>
            </a:r>
            <a:r>
              <a:rPr lang="en-US" dirty="0" smtClean="0"/>
              <a:t>Stephanie Gil</a:t>
            </a:r>
          </a:p>
          <a:p>
            <a:pPr algn="l"/>
            <a:r>
              <a:rPr lang="en-US" b="1" dirty="0" smtClean="0"/>
              <a:t>Email: </a:t>
            </a:r>
            <a:r>
              <a:rPr lang="en-US" dirty="0" smtClean="0">
                <a:hlinkClick r:id="rId2"/>
              </a:rPr>
              <a:t>sgil@asu.edu</a:t>
            </a:r>
            <a:r>
              <a:rPr lang="en-US" dirty="0" smtClean="0"/>
              <a:t> (Office hours </a:t>
            </a:r>
            <a:r>
              <a:rPr lang="en-US" dirty="0" smtClean="0"/>
              <a:t>M 12-1p BYENG </a:t>
            </a:r>
            <a:r>
              <a:rPr lang="en-US" dirty="0" smtClean="0"/>
              <a:t>386)</a:t>
            </a:r>
          </a:p>
          <a:p>
            <a:pPr algn="l"/>
            <a:r>
              <a:rPr lang="en-US" b="1" dirty="0" smtClean="0"/>
              <a:t>TAs: </a:t>
            </a:r>
            <a:r>
              <a:rPr lang="en-US" dirty="0" err="1" smtClean="0"/>
              <a:t>Sushmita</a:t>
            </a:r>
            <a:r>
              <a:rPr lang="en-US" dirty="0" smtClean="0"/>
              <a:t> Bhattacharya </a:t>
            </a:r>
            <a:r>
              <a:rPr lang="en-US" dirty="0" smtClean="0">
                <a:hlinkClick r:id="rId3"/>
              </a:rPr>
              <a:t>sbhatt55@asu.edu</a:t>
            </a:r>
            <a:r>
              <a:rPr lang="en-US" dirty="0" smtClean="0"/>
              <a:t> (Office hours M 5-6 BYENG 392)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Weiying</a:t>
            </a:r>
            <a:r>
              <a:rPr lang="en-US" dirty="0" smtClean="0"/>
              <a:t> Wang </a:t>
            </a:r>
            <a:r>
              <a:rPr lang="en-US" dirty="0" smtClean="0">
                <a:hlinkClick r:id="rId4"/>
              </a:rPr>
              <a:t>wwang239@asu.edu</a:t>
            </a:r>
            <a:r>
              <a:rPr lang="en-US" dirty="0" smtClean="0"/>
              <a:t> (Office hours </a:t>
            </a:r>
            <a:r>
              <a:rPr lang="en-US" dirty="0" err="1"/>
              <a:t>Th</a:t>
            </a:r>
            <a:r>
              <a:rPr lang="en-US" dirty="0"/>
              <a:t> 2:30-3:30 </a:t>
            </a:r>
            <a:r>
              <a:rPr lang="en-US" dirty="0" smtClean="0"/>
              <a:t> BYENG 392)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772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HW 3 due this Friday at 5pm</a:t>
            </a:r>
          </a:p>
          <a:p>
            <a:endParaRPr lang="en-US" dirty="0"/>
          </a:p>
          <a:p>
            <a:r>
              <a:rPr lang="en-US" dirty="0" err="1" smtClean="0"/>
              <a:t>Weiying</a:t>
            </a:r>
            <a:r>
              <a:rPr lang="en-US" dirty="0" smtClean="0"/>
              <a:t> office hours tomorrow (Thursday) 2:30-3:30pm</a:t>
            </a:r>
          </a:p>
          <a:p>
            <a:endParaRPr lang="en-US" dirty="0" smtClean="0"/>
          </a:p>
          <a:p>
            <a:r>
              <a:rPr lang="en-US" dirty="0" smtClean="0"/>
              <a:t>Midterm next week!  Wednesday Oct 3 in class</a:t>
            </a:r>
          </a:p>
          <a:p>
            <a:endParaRPr lang="en-US" dirty="0" smtClean="0"/>
          </a:p>
          <a:p>
            <a:r>
              <a:rPr lang="en-US" dirty="0" smtClean="0"/>
              <a:t>Practice midterm out this week, review session for midterm next Monday Oct 1 in class</a:t>
            </a:r>
          </a:p>
          <a:p>
            <a:endParaRPr lang="en-US" dirty="0" smtClean="0"/>
          </a:p>
          <a:p>
            <a:r>
              <a:rPr lang="en-US" dirty="0" smtClean="0"/>
              <a:t>Final project proposal due next Friday Oct 5 by 5pm</a:t>
            </a:r>
          </a:p>
          <a:p>
            <a:endParaRPr lang="en-US" dirty="0" smtClean="0"/>
          </a:p>
          <a:p>
            <a:r>
              <a:rPr lang="en-US" dirty="0" smtClean="0"/>
              <a:t>Changes to next week’s office hours due to midterm</a:t>
            </a:r>
          </a:p>
          <a:p>
            <a:pPr lvl="1"/>
            <a:r>
              <a:rPr lang="en-US" dirty="0" smtClean="0"/>
              <a:t>Myself and </a:t>
            </a:r>
            <a:r>
              <a:rPr lang="en-US" dirty="0" err="1" smtClean="0"/>
              <a:t>Sushmita</a:t>
            </a:r>
            <a:r>
              <a:rPr lang="en-US" dirty="0" smtClean="0"/>
              <a:t> office hours Monday regular time</a:t>
            </a:r>
          </a:p>
          <a:p>
            <a:pPr lvl="1"/>
            <a:r>
              <a:rPr lang="en-US" dirty="0" err="1" smtClean="0"/>
              <a:t>Weiying</a:t>
            </a:r>
            <a:r>
              <a:rPr lang="en-US" dirty="0" smtClean="0"/>
              <a:t> office hours will move to Tuesday</a:t>
            </a:r>
          </a:p>
          <a:p>
            <a:pPr lvl="1"/>
            <a:r>
              <a:rPr lang="en-US" dirty="0" smtClean="0"/>
              <a:t>I will hold additional office hours next week on Thursday to discuss final project proposals (this is in lieu of my office hours during the following week Monday Oct 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3" y="-122551"/>
            <a:ext cx="7886700" cy="1325563"/>
          </a:xfrm>
        </p:spPr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0431" y="1065229"/>
                <a:ext cx="7886700" cy="57220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/>
                  <a:t>Mathematical induction</a:t>
                </a:r>
              </a:p>
              <a:p>
                <a:pPr lvl="1"/>
                <a:r>
                  <a:rPr lang="en-US" sz="1800" dirty="0" smtClean="0"/>
                  <a:t>Used often in Dynamic Programming to prove optimality because of its recursive nature</a:t>
                </a:r>
              </a:p>
              <a:p>
                <a:pPr lvl="1"/>
                <a:r>
                  <a:rPr lang="en-US" sz="1800" dirty="0" smtClean="0"/>
                  <a:t>Framework:</a:t>
                </a:r>
              </a:p>
              <a:p>
                <a:pPr lvl="2"/>
                <a:r>
                  <a:rPr lang="en-US" sz="1600" b="1" dirty="0" smtClean="0"/>
                  <a:t>“WTS”: </a:t>
                </a:r>
                <a:r>
                  <a:rPr lang="en-US" sz="1600" dirty="0" smtClean="0"/>
                  <a:t>Want to show.  What are we trying to show</a:t>
                </a:r>
              </a:p>
              <a:p>
                <a:pPr lvl="2"/>
                <a:r>
                  <a:rPr lang="en-US" sz="1600" b="1" dirty="0" smtClean="0"/>
                  <a:t>Base case: </a:t>
                </a:r>
                <a:r>
                  <a:rPr lang="en-US" sz="1600" dirty="0" smtClean="0"/>
                  <a:t>show that what you are trying to show is true for the first iteration</a:t>
                </a:r>
              </a:p>
              <a:p>
                <a:pPr lvl="2"/>
                <a:r>
                  <a:rPr lang="en-US" sz="1600" b="1" dirty="0" smtClean="0"/>
                  <a:t>Inductive hypothesis: </a:t>
                </a:r>
                <a:r>
                  <a:rPr lang="en-US" sz="1600" dirty="0" smtClean="0"/>
                  <a:t>assume that what you are trying to show is true for the n+1 iteration</a:t>
                </a:r>
              </a:p>
              <a:p>
                <a:pPr lvl="2"/>
                <a:r>
                  <a:rPr lang="en-US" sz="1600" b="1" dirty="0" smtClean="0"/>
                  <a:t>The nth case: </a:t>
                </a:r>
                <a:r>
                  <a:rPr lang="en-US" sz="1600" dirty="0" smtClean="0"/>
                  <a:t>show that if what you want to show is true for the n+1</a:t>
                </a:r>
                <a:r>
                  <a:rPr lang="en-US" sz="1600" baseline="30000" dirty="0" smtClean="0"/>
                  <a:t>st</a:t>
                </a:r>
                <a:r>
                  <a:rPr lang="en-US" sz="1600" dirty="0" smtClean="0"/>
                  <a:t> iteration then it is also true for the nth iteration</a:t>
                </a:r>
              </a:p>
              <a:p>
                <a:r>
                  <a:rPr lang="en-US" sz="2000" u="sng" dirty="0" smtClean="0"/>
                  <a:t>Example: Quiz 1</a:t>
                </a:r>
                <a:r>
                  <a:rPr lang="en-US" sz="2000" dirty="0" smtClean="0"/>
                  <a:t>)  A </a:t>
                </a:r>
                <a:r>
                  <a:rPr lang="en-US" sz="2000" dirty="0"/>
                  <a:t>heuristic function is consistent if for every node n and </a:t>
                </a:r>
                <a:r>
                  <a:rPr lang="en-US" sz="2000" dirty="0" smtClean="0"/>
                  <a:t>every successor </a:t>
                </a:r>
                <a:r>
                  <a:rPr lang="en-US" sz="2000" dirty="0"/>
                  <a:t>n’ of n generated by some allowable action a, the estimated cost of </a:t>
                </a:r>
                <a:r>
                  <a:rPr lang="en-US" sz="2000" dirty="0" smtClean="0"/>
                  <a:t>reaching the </a:t>
                </a:r>
                <a:r>
                  <a:rPr lang="en-US" sz="2000" dirty="0"/>
                  <a:t>goal from n is no greater than the step cost of getting to n’ plus the estimated </a:t>
                </a:r>
                <a:r>
                  <a:rPr lang="en-US" sz="2000" dirty="0" smtClean="0"/>
                  <a:t>cost of </a:t>
                </a:r>
                <a:r>
                  <a:rPr lang="en-US" sz="2000" dirty="0"/>
                  <a:t>reaching the goal from n’ such </a:t>
                </a:r>
                <a:r>
                  <a:rPr lang="en-US" sz="2000" dirty="0" smtClean="0"/>
                  <a:t>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</a:rPr>
                      <m:t>h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Prove </a:t>
                </a:r>
                <a:r>
                  <a:rPr lang="en-US" sz="2000" dirty="0"/>
                  <a:t>that if a heuristic is consistent it must be admissible.</a:t>
                </a:r>
              </a:p>
              <a:p>
                <a:pPr lvl="1"/>
                <a:r>
                  <a:rPr lang="en-US" sz="1600" b="1" dirty="0" smtClean="0"/>
                  <a:t>WTS: </a:t>
                </a:r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≤</m:t>
                    </m:r>
                    <m:r>
                      <a:rPr lang="en-US" sz="16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𝑎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charset="0"/>
                      </a:rPr>
                      <m:t>+</m:t>
                    </m:r>
                    <m:r>
                      <a:rPr lang="en-US" sz="1600" i="1">
                        <a:latin typeface="Cambria Math" charset="0"/>
                      </a:rPr>
                      <m:t>h</m:t>
                    </m:r>
                    <m:r>
                      <a:rPr lang="en-US" sz="16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𝒉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where T(n) is the true cost of getting to the goal from n</a:t>
                </a:r>
              </a:p>
              <a:p>
                <a:pPr lvl="1"/>
                <a:r>
                  <a:rPr lang="en-US" sz="1600" b="1" dirty="0" smtClean="0"/>
                  <a:t>Base case: </a:t>
                </a:r>
                <a:r>
                  <a:rPr lang="en-US" sz="1600" dirty="0" smtClean="0"/>
                  <a:t>Let n* be the goal node.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=0≤</m:t>
                    </m:r>
                    <m:r>
                      <a:rPr lang="en-US" sz="1600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lvl="1"/>
                <a:r>
                  <a:rPr lang="en-US" sz="1600" b="1" dirty="0" smtClean="0"/>
                  <a:t>Inductive hypothesis: </a:t>
                </a:r>
                <a:r>
                  <a:rPr lang="en-US" sz="1600" dirty="0" smtClean="0"/>
                  <a:t>Let n* be the goal node and n’ is a node on the path from n to n*.  Then assume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sz="1600" i="1" dirty="0" smtClean="0">
                            <a:latin typeface="Cambria Math" charset="0"/>
                          </a:rPr>
                          <m:t>’</m:t>
                        </m:r>
                      </m:e>
                    </m:d>
                    <m:r>
                      <a:rPr lang="en-US" sz="1600" b="0" i="1" dirty="0" smtClean="0">
                        <a:latin typeface="Cambria Math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charset="0"/>
                      </a:rPr>
                      <m:t>𝑇</m:t>
                    </m:r>
                    <m:r>
                      <a:rPr lang="en-US" sz="1600" b="0" i="1" dirty="0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16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b="1" dirty="0" smtClean="0"/>
                  <a:t>The nth case: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charset="0"/>
                      </a:rPr>
                      <m:t>≤</m:t>
                    </m:r>
                    <m:r>
                      <a:rPr lang="en-US" sz="1600" i="1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𝑎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charset="0"/>
                      </a:rPr>
                      <m:t>+</m:t>
                    </m:r>
                    <m:r>
                      <a:rPr lang="en-US" sz="16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≤</m:t>
                    </m:r>
                    <m:r>
                      <a:rPr lang="en-US" sz="1600" b="0" i="1" smtClean="0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+</m:t>
                    </m:r>
                    <m:r>
                      <a:rPr lang="en-US" sz="1600" b="0" i="1" smtClean="0">
                        <a:latin typeface="Cambria Math" charset="0"/>
                      </a:rPr>
                      <m:t>𝑇</m:t>
                    </m:r>
                    <m:r>
                      <a:rPr lang="en-US" sz="1600" b="0" i="1" smtClean="0">
                        <a:latin typeface="Cambria Math" charset="0"/>
                      </a:rPr>
                      <m:t>(</m:t>
                    </m:r>
                    <m:r>
                      <a:rPr lang="en-US" sz="1600" b="0" i="1" smtClean="0">
                        <a:latin typeface="Cambria Math" charset="0"/>
                      </a:rPr>
                      <m:t>𝑛</m:t>
                    </m:r>
                    <m:r>
                      <a:rPr lang="en-US" sz="1600" b="0" i="1" smtClean="0">
                        <a:latin typeface="Cambria Math" charset="0"/>
                      </a:rPr>
                      <m:t>′)</m:t>
                    </m:r>
                  </m:oMath>
                </a14:m>
                <a:r>
                  <a:rPr lang="en-US" sz="1600" dirty="0" smtClean="0"/>
                  <a:t> by inductive hypothesis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431" y="1065229"/>
                <a:ext cx="7886700" cy="5722069"/>
              </a:xfrm>
              <a:blipFill rotWithShape="0">
                <a:blip r:embed="rId2"/>
                <a:stretch>
                  <a:fillRect l="-696" t="-138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9201" y="6642556"/>
                <a:ext cx="4045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6642556"/>
                <a:ext cx="404598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0606" t="-2857" r="-1666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5161174" y="5896467"/>
            <a:ext cx="141404" cy="1414021"/>
          </a:xfrm>
          <a:prstGeom prst="rightBrace">
            <a:avLst>
              <a:gd name="adj1" fmla="val 2371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310" y="1062052"/>
                <a:ext cx="4263861" cy="5574417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 smtClean="0"/>
                  <a:t>Step 1: </a:t>
                </a:r>
                <a:r>
                  <a:rPr lang="en-US" dirty="0" smtClean="0"/>
                  <a:t>Formulate the problem (N horizon, infinite horizon?)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States</a:t>
                </a:r>
                <a:r>
                  <a:rPr lang="en-US" dirty="0" smtClean="0"/>
                  <a:t>={R(running), B(broken)}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Available actions based on your state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Actions(running)={maintenance, no maintenance}</a:t>
                </a:r>
              </a:p>
              <a:p>
                <a:pPr marL="0" indent="0">
                  <a:buNone/>
                </a:pPr>
                <a:r>
                  <a:rPr lang="en-US" dirty="0" smtClean="0"/>
                  <a:t>Actions(broken)={repair, replace}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Costs/rewards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Rewards(R)=$100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Rewards(B)=$0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Rewards(</a:t>
                </a:r>
                <a:r>
                  <a:rPr lang="en-US" dirty="0" err="1" smtClean="0"/>
                  <a:t>R,maintenance</a:t>
                </a:r>
                <a:r>
                  <a:rPr lang="en-US" dirty="0" smtClean="0"/>
                  <a:t>)=-$20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Rewards(</a:t>
                </a:r>
                <a:r>
                  <a:rPr lang="en-US" dirty="0" err="1" smtClean="0"/>
                  <a:t>B,repair</a:t>
                </a:r>
                <a:r>
                  <a:rPr lang="en-US" dirty="0" smtClean="0"/>
                  <a:t>)=-$40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Rewards(</a:t>
                </a:r>
                <a:r>
                  <a:rPr lang="en-US" dirty="0" err="1" smtClean="0"/>
                  <a:t>B,replace</a:t>
                </a:r>
                <a:r>
                  <a:rPr lang="en-US" dirty="0" smtClean="0"/>
                  <a:t>)=-$150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Probabilities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</a:t>
                </a:r>
                <a:r>
                  <a:rPr lang="en-US" dirty="0" err="1" smtClean="0"/>
                  <a:t>B|R,maintenance</a:t>
                </a:r>
                <a:r>
                  <a:rPr lang="en-US" dirty="0" smtClean="0"/>
                  <a:t>)=0.4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P(R|R, maintenance)=0.6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</a:t>
                </a:r>
                <a:r>
                  <a:rPr lang="en-US" dirty="0" err="1" smtClean="0"/>
                  <a:t>B|R,no</a:t>
                </a:r>
                <a:r>
                  <a:rPr lang="en-US" dirty="0" smtClean="0"/>
                  <a:t> maintenance)=0.7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P(R|R, no maintenance)=0.3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</a:t>
                </a:r>
                <a:r>
                  <a:rPr lang="en-US" dirty="0" err="1" smtClean="0"/>
                  <a:t>R|B,replace</a:t>
                </a:r>
                <a:r>
                  <a:rPr lang="en-US" dirty="0" smtClean="0"/>
                  <a:t>)=1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</a:t>
                </a:r>
                <a:r>
                  <a:rPr lang="en-US" dirty="0" err="1" smtClean="0"/>
                  <a:t>R|B,repair</a:t>
                </a:r>
                <a:r>
                  <a:rPr lang="en-US" dirty="0" smtClean="0"/>
                  <a:t>)=0.4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/>
                  <a:t>Step 2: </a:t>
                </a:r>
                <a:r>
                  <a:rPr lang="en-US" dirty="0" smtClean="0"/>
                  <a:t>Write the DP recursion (over states and actions)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/>
                              </m:d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 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Step 3: </a:t>
                </a:r>
                <a:r>
                  <a:rPr lang="en-US" dirty="0" smtClean="0"/>
                  <a:t>Start solving from the last stage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Plug in your problem parameters to the DP recursion starting at the last week, week 3 (for this problem)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0" y="1062052"/>
                <a:ext cx="4263861" cy="5574417"/>
              </a:xfrm>
              <a:blipFill rotWithShape="0"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163" y="-122551"/>
            <a:ext cx="8345668" cy="1325563"/>
          </a:xfrm>
        </p:spPr>
        <p:txBody>
          <a:bodyPr/>
          <a:lstStyle/>
          <a:p>
            <a:r>
              <a:rPr lang="en-US" dirty="0" smtClean="0"/>
              <a:t>Dynamic Programming Formulation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24" y="1966758"/>
            <a:ext cx="5052765" cy="2057411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2828041" y="2705493"/>
            <a:ext cx="838985" cy="4053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27711</TotalTime>
  <Words>508</Words>
  <Application>Microsoft Macintosh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CSE 574 Lecture 11:  Recitation </vt:lpstr>
      <vt:lpstr>Announcements</vt:lpstr>
      <vt:lpstr>Mathematical Induction</vt:lpstr>
      <vt:lpstr>Dynamic Programming Formulation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574 Lecture 1: Introduction </dc:title>
  <dc:creator>Microsoft Office User</dc:creator>
  <cp:lastModifiedBy>Microsoft Office User</cp:lastModifiedBy>
  <cp:revision>859</cp:revision>
  <cp:lastPrinted>2018-09-11T20:48:11Z</cp:lastPrinted>
  <dcterms:created xsi:type="dcterms:W3CDTF">2018-08-19T23:58:14Z</dcterms:created>
  <dcterms:modified xsi:type="dcterms:W3CDTF">2018-09-26T17:38:29Z</dcterms:modified>
</cp:coreProperties>
</file>