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CDD2"/>
          </a:solidFill>
        </a:fill>
      </a:tcStyle>
    </a:wholeTbl>
    <a:band2H>
      <a:tcTxStyle/>
      <a:tcStyle>
        <a:tcBdr/>
        <a:fill>
          <a:solidFill>
            <a:srgbClr val="F3E8EA"/>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D3CC"/>
          </a:solidFill>
        </a:fill>
      </a:tcStyle>
    </a:wholeTbl>
    <a:band2H>
      <a:tcTxStyle/>
      <a:tcStyle>
        <a:tcBdr/>
        <a:fill>
          <a:solidFill>
            <a:srgbClr val="F9EA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ACD"/>
          </a:solidFill>
        </a:fill>
      </a:tcStyle>
    </a:wholeTbl>
    <a:band2H>
      <a:tcTxStyle/>
      <a:tcStyle>
        <a:tcBdr/>
        <a:fill>
          <a:solidFill>
            <a:srgbClr val="FEED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335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9221688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endParaRPr/>
          </a:p>
        </p:txBody>
      </p:sp>
      <p:sp>
        <p:nvSpPr>
          <p:cNvPr id="121" name="Shape 121"/>
          <p:cNvSpPr>
            <a:spLocks noGrp="1"/>
          </p:cNvSpPr>
          <p:nvPr>
            <p:ph type="body" sz="quarter" idx="1"/>
          </p:nvPr>
        </p:nvSpPr>
        <p:spPr>
          <a:prstGeom prst="rect">
            <a:avLst/>
          </a:prstGeom>
        </p:spPr>
        <p:txBody>
          <a:bodyPr/>
          <a:lstStyle/>
          <a:p>
            <a:r>
              <a:t>Bu doğrultuda, Ankara için hem kentin tarihini göz önünde tutan, hem de düşük yoğunluklu bahçeli evlerin ve geniş yeşil alanların bulunduğu, gösterişli yatırımlardan kaçınan bir plan önerilmiştir. Plan 1932’de onaylanarak yürürlüğe kondu. Jansen binlerce yıllık tarih ve kültürün izlerini yok etmemiş, Eski şehrin üstüne değil, onu koruyarak hemen yanına bir "yeni şehir" kurulmasını planlamıştı. Toplumsal boyut ve insan ölçeği dikkate alınarak hazırlanan bu planda eski kent merkez niteliğinde bırakılıyor, Çankaya’ya kadar devam eden alan ızgara plan dokusunda</a:t>
            </a:r>
          </a:p>
          <a:p>
            <a:r>
              <a:t/>
            </a:r>
            <a:br/>
            <a:r>
              <a:t>düşük yoğunluklu konut alanlarından oluşuyordu. Ticaret merkezi Ulus, yönetim merkezi ise “Yenişehir”di.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eaLnBrk="1" latinLnBrk="0" hangingPunct="1"/>
            <a:fld id="{F8CFA630-13BB-46C4-BD44-B2C5F9B66074}" type="datetimeFigureOut">
              <a:rPr lang="en-US" smtClean="0"/>
              <a:pPr eaLnBrk="1" latinLnBrk="0" hangingPunct="1"/>
              <a:t>17-May-19</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6CB4B4D-7CA3-9044-876B-883B54F8677D}"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eaLnBrk="1" latinLnBrk="0" hangingPunct="1"/>
            <a:fld id="{F8CFA630-13BB-46C4-BD44-B2C5F9B66074}" type="datetimeFigureOut">
              <a:rPr lang="en-US" smtClean="0"/>
              <a:pPr eaLnBrk="1" latinLnBrk="0" hangingPunct="1"/>
              <a:t>17-May-19</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6CB4B4D-7CA3-9044-876B-883B54F8677D}"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eaLnBrk="1" latinLnBrk="0" hangingPunct="1"/>
            <a:fld id="{F8CFA630-13BB-46C4-BD44-B2C5F9B66074}" type="datetimeFigureOut">
              <a:rPr lang="en-US" smtClean="0"/>
              <a:pPr eaLnBrk="1" latinLnBrk="0" hangingPunct="1"/>
              <a:t>17-May-19</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6CB4B4D-7CA3-9044-876B-883B54F8677D}"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eaLnBrk="1" latinLnBrk="0" hangingPunct="1"/>
            <a:fld id="{F8CFA630-13BB-46C4-BD44-B2C5F9B66074}" type="datetimeFigureOut">
              <a:rPr lang="en-US" smtClean="0"/>
              <a:pPr eaLnBrk="1" latinLnBrk="0" hangingPunct="1"/>
              <a:t>17-May-19</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86CB4B4D-7CA3-9044-876B-883B54F8677D}"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eaLnBrk="1" latinLnBrk="0" hangingPunct="1"/>
            <a:fld id="{F8CFA630-13BB-46C4-BD44-B2C5F9B66074}" type="datetimeFigureOut">
              <a:rPr lang="en-US" smtClean="0"/>
              <a:pPr eaLnBrk="1" latinLnBrk="0" hangingPunct="1"/>
              <a:t>17-May-19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86CB4B4D-7CA3-9044-876B-883B54F8677D}" type="slidenum">
              <a:rPr lang="tr-TR" smtClean="0"/>
              <a:t>‹#›</a:t>
            </a:fld>
            <a:endParaRPr lang="tr-T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eaLnBrk="1" latinLnBrk="0" hangingPunct="1"/>
            <a:fld id="{F8CFA630-13BB-46C4-BD44-B2C5F9B66074}" type="datetimeFigureOut">
              <a:rPr lang="en-US" smtClean="0"/>
              <a:pPr eaLnBrk="1" latinLnBrk="0" hangingPunct="1"/>
              <a:t>17-May-19</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6CB4B4D-7CA3-9044-876B-883B54F8677D}"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ubtitle 2"/>
          <p:cNvSpPr txBox="1">
            <a:spLocks noGrp="1"/>
          </p:cNvSpPr>
          <p:nvPr>
            <p:ph type="subTitle" idx="1"/>
          </p:nvPr>
        </p:nvSpPr>
        <p:spPr>
          <a:xfrm>
            <a:off x="3657600" y="4648200"/>
            <a:ext cx="4076700" cy="1752600"/>
          </a:xfrm>
          <a:prstGeom prst="rect">
            <a:avLst/>
          </a:prstGeom>
        </p:spPr>
        <p:txBody>
          <a:bodyPr/>
          <a:lstStyle/>
          <a:p>
            <a:r>
              <a:t>Hazırlayan</a:t>
            </a:r>
          </a:p>
          <a:p>
            <a:r>
              <a:t>Ad-Soyad : Okan ALAN</a:t>
            </a:r>
          </a:p>
          <a:p>
            <a:r>
              <a:t>Numara : 21526638</a:t>
            </a:r>
          </a:p>
        </p:txBody>
      </p:sp>
      <p:pic>
        <p:nvPicPr>
          <p:cNvPr id="99" name="Picture 3" descr="Picture 3"/>
          <p:cNvPicPr>
            <a:picLocks noChangeAspect="1"/>
          </p:cNvPicPr>
          <p:nvPr/>
        </p:nvPicPr>
        <p:blipFill>
          <a:blip r:embed="rId2">
            <a:extLst/>
          </a:blip>
          <a:stretch>
            <a:fillRect/>
          </a:stretch>
        </p:blipFill>
        <p:spPr>
          <a:xfrm>
            <a:off x="381000" y="152400"/>
            <a:ext cx="1905000" cy="2804049"/>
          </a:xfrm>
          <a:prstGeom prst="rect">
            <a:avLst/>
          </a:prstGeom>
          <a:ln w="12700">
            <a:miter lim="400000"/>
          </a:ln>
        </p:spPr>
      </p:pic>
      <p:sp>
        <p:nvSpPr>
          <p:cNvPr id="100" name="Subtitle 2"/>
          <p:cNvSpPr txBox="1"/>
          <p:nvPr/>
        </p:nvSpPr>
        <p:spPr>
          <a:xfrm>
            <a:off x="2743200" y="187036"/>
            <a:ext cx="6400800" cy="1219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a:spcBef>
                <a:spcPts val="700"/>
              </a:spcBef>
              <a:defRPr sz="3200" b="1"/>
            </a:pPr>
            <a:r>
              <a:t>HACETTEPE ÜNİVERSİTESİ</a:t>
            </a:r>
            <a:endParaRPr>
              <a:solidFill>
                <a:srgbClr val="888888"/>
              </a:solidFill>
            </a:endParaRPr>
          </a:p>
          <a:p>
            <a:pPr algn="ctr">
              <a:spcBef>
                <a:spcPts val="700"/>
              </a:spcBef>
              <a:defRPr sz="3200" b="1"/>
            </a:pPr>
            <a:r>
              <a:t>GEÇMİŞTEN GÜNÜMÜZE ANKARA</a:t>
            </a:r>
          </a:p>
        </p:txBody>
      </p:sp>
      <p:sp>
        <p:nvSpPr>
          <p:cNvPr id="101" name="Subtitle 2"/>
          <p:cNvSpPr txBox="1"/>
          <p:nvPr/>
        </p:nvSpPr>
        <p:spPr>
          <a:xfrm>
            <a:off x="2743200" y="2209800"/>
            <a:ext cx="6248400" cy="175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gn="ctr">
              <a:spcBef>
                <a:spcPts val="600"/>
              </a:spcBef>
              <a:defRPr sz="2400">
                <a:solidFill>
                  <a:srgbClr val="FDE2B0"/>
                </a:solidFill>
              </a:defRPr>
            </a:lvl1pPr>
          </a:lstStyle>
          <a:p>
            <a:r>
              <a:rPr dirty="0" err="1"/>
              <a:t>Ankara’nın</a:t>
            </a:r>
            <a:r>
              <a:rPr dirty="0"/>
              <a:t> </a:t>
            </a:r>
            <a:r>
              <a:rPr dirty="0" err="1"/>
              <a:t>şehircilik</a:t>
            </a:r>
            <a:r>
              <a:rPr dirty="0"/>
              <a:t> </a:t>
            </a:r>
            <a:r>
              <a:rPr dirty="0" err="1"/>
              <a:t>bakımından</a:t>
            </a:r>
            <a:r>
              <a:rPr dirty="0"/>
              <a:t> </a:t>
            </a:r>
            <a:r>
              <a:rPr dirty="0" err="1"/>
              <a:t>gelişimi</a:t>
            </a:r>
            <a:r>
              <a:rPr dirty="0"/>
              <a:t>: </a:t>
            </a:r>
            <a:r>
              <a:rPr dirty="0" err="1"/>
              <a:t>Kentsel</a:t>
            </a:r>
            <a:r>
              <a:rPr dirty="0"/>
              <a:t> </a:t>
            </a:r>
            <a:r>
              <a:rPr dirty="0" err="1"/>
              <a:t>dönüşüm</a:t>
            </a:r>
            <a:r>
              <a:rPr dirty="0"/>
              <a:t>, </a:t>
            </a:r>
            <a:r>
              <a:rPr dirty="0" err="1"/>
              <a:t>yeni</a:t>
            </a:r>
            <a:r>
              <a:rPr dirty="0"/>
              <a:t> </a:t>
            </a:r>
            <a:r>
              <a:rPr dirty="0" err="1"/>
              <a:t>semtlerin</a:t>
            </a:r>
            <a:r>
              <a:rPr dirty="0"/>
              <a:t> </a:t>
            </a:r>
            <a:r>
              <a:rPr dirty="0" err="1"/>
              <a:t>kuruluşu</a:t>
            </a:r>
            <a:r>
              <a:rPr dirty="0"/>
              <a:t>, </a:t>
            </a:r>
            <a:r>
              <a:rPr dirty="0" err="1"/>
              <a:t>dışarıdan</a:t>
            </a:r>
            <a:r>
              <a:rPr dirty="0"/>
              <a:t> </a:t>
            </a:r>
            <a:r>
              <a:rPr dirty="0" err="1"/>
              <a:t>alınan</a:t>
            </a:r>
            <a:r>
              <a:rPr dirty="0"/>
              <a:t> </a:t>
            </a:r>
            <a:r>
              <a:rPr dirty="0" err="1"/>
              <a:t>göçler</a:t>
            </a:r>
            <a:r>
              <a:rPr dirty="0"/>
              <a:t> </a:t>
            </a:r>
            <a:r>
              <a:rPr dirty="0" err="1"/>
              <a:t>ve</a:t>
            </a:r>
            <a:r>
              <a:rPr dirty="0"/>
              <a:t> </a:t>
            </a:r>
            <a:r>
              <a:rPr dirty="0" err="1"/>
              <a:t>şehrin</a:t>
            </a:r>
            <a:r>
              <a:rPr dirty="0"/>
              <a:t> </a:t>
            </a:r>
            <a:r>
              <a:rPr dirty="0" err="1"/>
              <a:t>sosyal</a:t>
            </a:r>
            <a:r>
              <a:rPr dirty="0"/>
              <a:t> </a:t>
            </a:r>
            <a:r>
              <a:rPr dirty="0" err="1"/>
              <a:t>yapısına</a:t>
            </a:r>
            <a:r>
              <a:rPr dirty="0"/>
              <a:t> </a:t>
            </a:r>
            <a:r>
              <a:rPr dirty="0" err="1"/>
              <a:t>tesirleri</a:t>
            </a:r>
            <a:r>
              <a:rPr dirty="0"/>
              <a:t> (1923-2018)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ontent Placeholder 2"/>
          <p:cNvSpPr txBox="1">
            <a:spLocks noGrp="1"/>
          </p:cNvSpPr>
          <p:nvPr>
            <p:ph idx="1"/>
          </p:nvPr>
        </p:nvSpPr>
        <p:spPr>
          <a:xfrm>
            <a:off x="457200" y="1066799"/>
            <a:ext cx="7239000" cy="5388938"/>
          </a:xfrm>
          <a:prstGeom prst="rect">
            <a:avLst/>
          </a:prstGeom>
        </p:spPr>
        <p:txBody>
          <a:bodyPr/>
          <a:lstStyle>
            <a:lvl1pPr marL="0" indent="0">
              <a:buSzTx/>
              <a:buFont typeface="Wingdings 2"/>
              <a:buNone/>
            </a:lvl1pPr>
          </a:lstStyle>
          <a:p>
            <a:r>
              <a:rPr dirty="0"/>
              <a:t>- 1930-1950 </a:t>
            </a:r>
            <a:r>
              <a:rPr dirty="0" err="1"/>
              <a:t>yılları</a:t>
            </a:r>
            <a:r>
              <a:rPr dirty="0"/>
              <a:t> </a:t>
            </a:r>
            <a:r>
              <a:rPr dirty="0" err="1"/>
              <a:t>arasında</a:t>
            </a:r>
            <a:r>
              <a:rPr dirty="0"/>
              <a:t> </a:t>
            </a:r>
            <a:r>
              <a:rPr dirty="0" err="1"/>
              <a:t>üretilen</a:t>
            </a:r>
            <a:r>
              <a:rPr dirty="0"/>
              <a:t> </a:t>
            </a:r>
            <a:r>
              <a:rPr dirty="0" err="1"/>
              <a:t>konutlarda</a:t>
            </a:r>
            <a:r>
              <a:rPr dirty="0"/>
              <a:t> </a:t>
            </a:r>
            <a:r>
              <a:rPr dirty="0" err="1"/>
              <a:t>sosyo-ekonomik</a:t>
            </a:r>
            <a:r>
              <a:rPr dirty="0"/>
              <a:t> </a:t>
            </a:r>
            <a:r>
              <a:rPr dirty="0" err="1"/>
              <a:t>düzeye</a:t>
            </a:r>
            <a:r>
              <a:rPr dirty="0"/>
              <a:t> </a:t>
            </a:r>
            <a:r>
              <a:rPr dirty="0" err="1"/>
              <a:t>göre</a:t>
            </a:r>
            <a:r>
              <a:rPr dirty="0"/>
              <a:t> </a:t>
            </a:r>
            <a:r>
              <a:rPr dirty="0" err="1"/>
              <a:t>bölgeleme</a:t>
            </a:r>
            <a:r>
              <a:rPr dirty="0"/>
              <a:t> </a:t>
            </a:r>
            <a:r>
              <a:rPr dirty="0" err="1"/>
              <a:t>yapılmış</a:t>
            </a:r>
            <a:r>
              <a:rPr dirty="0"/>
              <a:t> alt-</a:t>
            </a:r>
            <a:r>
              <a:rPr dirty="0" err="1"/>
              <a:t>orta</a:t>
            </a:r>
            <a:r>
              <a:rPr dirty="0"/>
              <a:t> </a:t>
            </a:r>
            <a:r>
              <a:rPr dirty="0" err="1"/>
              <a:t>ve</a:t>
            </a:r>
            <a:r>
              <a:rPr dirty="0"/>
              <a:t> </a:t>
            </a:r>
            <a:r>
              <a:rPr dirty="0" err="1"/>
              <a:t>orta</a:t>
            </a:r>
            <a:r>
              <a:rPr dirty="0"/>
              <a:t> </a:t>
            </a:r>
            <a:r>
              <a:rPr dirty="0" err="1"/>
              <a:t>gelir</a:t>
            </a:r>
            <a:r>
              <a:rPr dirty="0"/>
              <a:t> </a:t>
            </a:r>
            <a:r>
              <a:rPr dirty="0" err="1"/>
              <a:t>grupları</a:t>
            </a:r>
            <a:r>
              <a:rPr dirty="0"/>
              <a:t> </a:t>
            </a:r>
            <a:r>
              <a:rPr dirty="0" err="1"/>
              <a:t>için</a:t>
            </a:r>
            <a:r>
              <a:rPr dirty="0"/>
              <a:t> </a:t>
            </a:r>
            <a:r>
              <a:rPr dirty="0" err="1"/>
              <a:t>eski</a:t>
            </a:r>
            <a:r>
              <a:rPr dirty="0"/>
              <a:t> </a:t>
            </a:r>
            <a:r>
              <a:rPr dirty="0" err="1"/>
              <a:t>kent</a:t>
            </a:r>
            <a:r>
              <a:rPr dirty="0"/>
              <a:t>, </a:t>
            </a:r>
            <a:r>
              <a:rPr dirty="0" err="1"/>
              <a:t>Sıhhiye</a:t>
            </a:r>
            <a:r>
              <a:rPr dirty="0"/>
              <a:t> </a:t>
            </a:r>
            <a:r>
              <a:rPr dirty="0" err="1"/>
              <a:t>ve</a:t>
            </a:r>
            <a:r>
              <a:rPr dirty="0"/>
              <a:t> </a:t>
            </a:r>
            <a:r>
              <a:rPr dirty="0" err="1"/>
              <a:t>Cebeci</a:t>
            </a:r>
            <a:r>
              <a:rPr dirty="0"/>
              <a:t>; </a:t>
            </a:r>
            <a:r>
              <a:rPr dirty="0" err="1"/>
              <a:t>üst</a:t>
            </a:r>
            <a:r>
              <a:rPr dirty="0"/>
              <a:t> </a:t>
            </a:r>
            <a:r>
              <a:rPr dirty="0" err="1"/>
              <a:t>ve</a:t>
            </a:r>
            <a:r>
              <a:rPr dirty="0"/>
              <a:t> </a:t>
            </a:r>
            <a:r>
              <a:rPr dirty="0" err="1"/>
              <a:t>üst-orta</a:t>
            </a:r>
            <a:r>
              <a:rPr dirty="0"/>
              <a:t> </a:t>
            </a:r>
            <a:r>
              <a:rPr dirty="0" err="1"/>
              <a:t>gelir</a:t>
            </a:r>
            <a:r>
              <a:rPr dirty="0"/>
              <a:t> </a:t>
            </a:r>
            <a:r>
              <a:rPr dirty="0" err="1"/>
              <a:t>grupları</a:t>
            </a:r>
            <a:r>
              <a:rPr dirty="0"/>
              <a:t> </a:t>
            </a:r>
            <a:r>
              <a:rPr dirty="0" err="1"/>
              <a:t>için</a:t>
            </a:r>
            <a:r>
              <a:rPr dirty="0"/>
              <a:t> </a:t>
            </a:r>
            <a:r>
              <a:rPr dirty="0" err="1"/>
              <a:t>ise</a:t>
            </a:r>
            <a:r>
              <a:rPr dirty="0"/>
              <a:t>, </a:t>
            </a:r>
            <a:r>
              <a:rPr dirty="0" err="1"/>
              <a:t>Yenişehir</a:t>
            </a:r>
            <a:r>
              <a:rPr dirty="0"/>
              <a:t>, </a:t>
            </a:r>
            <a:r>
              <a:rPr dirty="0" err="1"/>
              <a:t>Bahçelievler</a:t>
            </a:r>
            <a:r>
              <a:rPr dirty="0"/>
              <a:t> </a:t>
            </a:r>
            <a:r>
              <a:rPr dirty="0" err="1"/>
              <a:t>ve</a:t>
            </a:r>
            <a:r>
              <a:rPr dirty="0"/>
              <a:t> </a:t>
            </a:r>
            <a:r>
              <a:rPr dirty="0" err="1"/>
              <a:t>Gaziosmanpaşa</a:t>
            </a:r>
            <a:r>
              <a:rPr dirty="0"/>
              <a:t>, </a:t>
            </a:r>
            <a:r>
              <a:rPr dirty="0" err="1"/>
              <a:t>Kavaklıdere</a:t>
            </a:r>
            <a:r>
              <a:rPr dirty="0"/>
              <a:t> </a:t>
            </a:r>
            <a:r>
              <a:rPr dirty="0" err="1"/>
              <a:t>gibi</a:t>
            </a:r>
            <a:r>
              <a:rPr dirty="0"/>
              <a:t> </a:t>
            </a:r>
            <a:r>
              <a:rPr dirty="0" err="1"/>
              <a:t>semtler</a:t>
            </a:r>
            <a:r>
              <a:rPr dirty="0"/>
              <a:t> </a:t>
            </a:r>
            <a:r>
              <a:rPr dirty="0" err="1" smtClean="0"/>
              <a:t>kullanılmıştır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ontent Placeholder 2"/>
          <p:cNvSpPr txBox="1">
            <a:spLocks noGrp="1"/>
          </p:cNvSpPr>
          <p:nvPr>
            <p:ph idx="1"/>
          </p:nvPr>
        </p:nvSpPr>
        <p:spPr>
          <a:xfrm>
            <a:off x="457200" y="685799"/>
            <a:ext cx="7239000" cy="5379722"/>
          </a:xfrm>
          <a:prstGeom prst="rect">
            <a:avLst/>
          </a:prstGeom>
        </p:spPr>
        <p:txBody>
          <a:bodyPr/>
          <a:lstStyle/>
          <a:p>
            <a:pPr marL="0" indent="0">
              <a:lnSpc>
                <a:spcPct val="90000"/>
              </a:lnSpc>
              <a:buNone/>
            </a:pPr>
            <a:r>
              <a:rPr lang="tr-TR" dirty="0" smtClean="0"/>
              <a:t>- </a:t>
            </a:r>
            <a:r>
              <a:rPr dirty="0" err="1" smtClean="0"/>
              <a:t>Ülkemizde</a:t>
            </a:r>
            <a:r>
              <a:rPr dirty="0" smtClean="0"/>
              <a:t> </a:t>
            </a:r>
            <a:r>
              <a:rPr dirty="0" err="1"/>
              <a:t>Cumhuriyetin</a:t>
            </a:r>
            <a:r>
              <a:rPr dirty="0"/>
              <a:t> </a:t>
            </a:r>
            <a:r>
              <a:rPr dirty="0" err="1"/>
              <a:t>kuruluşundan</a:t>
            </a:r>
            <a:r>
              <a:rPr dirty="0"/>
              <a:t> II. </a:t>
            </a:r>
            <a:r>
              <a:rPr dirty="0" err="1"/>
              <a:t>Dünya</a:t>
            </a:r>
            <a:r>
              <a:rPr dirty="0"/>
              <a:t> </a:t>
            </a:r>
            <a:r>
              <a:rPr dirty="0" err="1"/>
              <a:t>Savaşı’nın</a:t>
            </a:r>
            <a:r>
              <a:rPr dirty="0"/>
              <a:t> </a:t>
            </a:r>
            <a:r>
              <a:rPr dirty="0" err="1"/>
              <a:t>sonuna</a:t>
            </a:r>
            <a:r>
              <a:rPr dirty="0"/>
              <a:t> </a:t>
            </a:r>
            <a:r>
              <a:rPr dirty="0" err="1"/>
              <a:t>kadar</a:t>
            </a:r>
            <a:r>
              <a:rPr dirty="0"/>
              <a:t> </a:t>
            </a:r>
            <a:r>
              <a:rPr dirty="0" err="1"/>
              <a:t>nüfusu</a:t>
            </a:r>
            <a:r>
              <a:rPr dirty="0"/>
              <a:t> </a:t>
            </a:r>
            <a:r>
              <a:rPr dirty="0" err="1"/>
              <a:t>artan</a:t>
            </a:r>
            <a:r>
              <a:rPr dirty="0"/>
              <a:t>, </a:t>
            </a:r>
            <a:r>
              <a:rPr dirty="0" err="1"/>
              <a:t>imar</a:t>
            </a:r>
            <a:r>
              <a:rPr dirty="0"/>
              <a:t> </a:t>
            </a:r>
            <a:r>
              <a:rPr dirty="0" err="1"/>
              <a:t>gören</a:t>
            </a:r>
            <a:r>
              <a:rPr dirty="0"/>
              <a:t> </a:t>
            </a:r>
            <a:r>
              <a:rPr dirty="0" err="1"/>
              <a:t>tek</a:t>
            </a:r>
            <a:r>
              <a:rPr dirty="0"/>
              <a:t> </a:t>
            </a:r>
            <a:r>
              <a:rPr dirty="0" err="1"/>
              <a:t>kent</a:t>
            </a:r>
            <a:r>
              <a:rPr dirty="0"/>
              <a:t> </a:t>
            </a:r>
            <a:r>
              <a:rPr dirty="0" err="1"/>
              <a:t>Ankara’dır</a:t>
            </a:r>
            <a:r>
              <a:rPr dirty="0"/>
              <a:t>. Ankara, </a:t>
            </a:r>
            <a:r>
              <a:rPr dirty="0" err="1"/>
              <a:t>başkent</a:t>
            </a:r>
            <a:r>
              <a:rPr dirty="0"/>
              <a:t> </a:t>
            </a:r>
            <a:r>
              <a:rPr dirty="0" err="1"/>
              <a:t>olmasının</a:t>
            </a:r>
            <a:r>
              <a:rPr dirty="0"/>
              <a:t> </a:t>
            </a:r>
            <a:r>
              <a:rPr dirty="0" err="1"/>
              <a:t>sonucu</a:t>
            </a:r>
            <a:r>
              <a:rPr dirty="0"/>
              <a:t> </a:t>
            </a:r>
            <a:r>
              <a:rPr dirty="0" err="1"/>
              <a:t>olarak</a:t>
            </a:r>
            <a:r>
              <a:rPr dirty="0"/>
              <a:t>, </a:t>
            </a:r>
            <a:r>
              <a:rPr dirty="0" err="1"/>
              <a:t>Orta</a:t>
            </a:r>
            <a:r>
              <a:rPr dirty="0"/>
              <a:t> </a:t>
            </a:r>
            <a:r>
              <a:rPr dirty="0" err="1"/>
              <a:t>Anadolu</a:t>
            </a:r>
            <a:r>
              <a:rPr dirty="0"/>
              <a:t> </a:t>
            </a:r>
            <a:r>
              <a:rPr dirty="0" err="1"/>
              <a:t>illerinden</a:t>
            </a:r>
            <a:r>
              <a:rPr dirty="0"/>
              <a:t> </a:t>
            </a:r>
            <a:r>
              <a:rPr dirty="0" err="1"/>
              <a:t>ve</a:t>
            </a:r>
            <a:r>
              <a:rPr dirty="0"/>
              <a:t> </a:t>
            </a:r>
            <a:r>
              <a:rPr dirty="0" err="1"/>
              <a:t>bütün</a:t>
            </a:r>
            <a:r>
              <a:rPr dirty="0"/>
              <a:t> </a:t>
            </a:r>
            <a:r>
              <a:rPr dirty="0" err="1"/>
              <a:t>Türkiye’den</a:t>
            </a:r>
            <a:r>
              <a:rPr dirty="0"/>
              <a:t> </a:t>
            </a:r>
            <a:r>
              <a:rPr dirty="0" err="1"/>
              <a:t>yoğun</a:t>
            </a:r>
            <a:r>
              <a:rPr dirty="0"/>
              <a:t> </a:t>
            </a:r>
            <a:r>
              <a:rPr dirty="0" err="1"/>
              <a:t>göç</a:t>
            </a:r>
            <a:r>
              <a:rPr dirty="0"/>
              <a:t> </a:t>
            </a:r>
            <a:r>
              <a:rPr dirty="0" err="1"/>
              <a:t>almış</a:t>
            </a:r>
            <a:r>
              <a:rPr dirty="0"/>
              <a:t>, </a:t>
            </a:r>
            <a:r>
              <a:rPr dirty="0" err="1"/>
              <a:t>sürekli</a:t>
            </a:r>
            <a:r>
              <a:rPr dirty="0"/>
              <a:t> </a:t>
            </a:r>
            <a:r>
              <a:rPr dirty="0" err="1"/>
              <a:t>bir</a:t>
            </a:r>
            <a:r>
              <a:rPr dirty="0"/>
              <a:t> </a:t>
            </a:r>
            <a:r>
              <a:rPr dirty="0" err="1"/>
              <a:t>büyüme</a:t>
            </a:r>
            <a:r>
              <a:rPr dirty="0"/>
              <a:t> </a:t>
            </a:r>
            <a:r>
              <a:rPr dirty="0" err="1"/>
              <a:t>göstermiştir</a:t>
            </a:r>
            <a:endParaRPr dirty="0"/>
          </a:p>
          <a:p>
            <a:pPr>
              <a:lnSpc>
                <a:spcPct val="90000"/>
              </a:lnSpc>
              <a:buChar char="-"/>
            </a:pPr>
            <a:endParaRPr dirty="0"/>
          </a:p>
          <a:p>
            <a:pPr marL="0" indent="0">
              <a:lnSpc>
                <a:spcPct val="90000"/>
              </a:lnSpc>
              <a:buNone/>
            </a:pPr>
            <a:r>
              <a:rPr lang="tr-TR" dirty="0" smtClean="0"/>
              <a:t>- </a:t>
            </a:r>
            <a:r>
              <a:rPr dirty="0" err="1" smtClean="0"/>
              <a:t>Ankara’nın</a:t>
            </a:r>
            <a:r>
              <a:rPr dirty="0" smtClean="0"/>
              <a:t> </a:t>
            </a:r>
            <a:r>
              <a:rPr dirty="0" err="1"/>
              <a:t>büyümesi</a:t>
            </a:r>
            <a:r>
              <a:rPr dirty="0"/>
              <a:t> 1950’ye </a:t>
            </a:r>
            <a:r>
              <a:rPr dirty="0" err="1"/>
              <a:t>değin</a:t>
            </a:r>
            <a:r>
              <a:rPr dirty="0"/>
              <a:t>, </a:t>
            </a:r>
            <a:r>
              <a:rPr dirty="0" err="1"/>
              <a:t>Türkiye’nin</a:t>
            </a:r>
            <a:r>
              <a:rPr dirty="0"/>
              <a:t> </a:t>
            </a:r>
            <a:r>
              <a:rPr dirty="0" err="1"/>
              <a:t>kentleşme</a:t>
            </a:r>
            <a:r>
              <a:rPr dirty="0"/>
              <a:t> </a:t>
            </a:r>
            <a:r>
              <a:rPr dirty="0" err="1"/>
              <a:t>hızının</a:t>
            </a:r>
            <a:r>
              <a:rPr dirty="0"/>
              <a:t> </a:t>
            </a:r>
            <a:r>
              <a:rPr dirty="0" err="1"/>
              <a:t>iki</a:t>
            </a:r>
            <a:r>
              <a:rPr dirty="0"/>
              <a:t> </a:t>
            </a:r>
            <a:r>
              <a:rPr dirty="0" err="1"/>
              <a:t>katıydı</a:t>
            </a:r>
            <a:r>
              <a:rPr dirty="0"/>
              <a:t>. 1975’e </a:t>
            </a:r>
            <a:r>
              <a:rPr dirty="0" err="1"/>
              <a:t>kadar</a:t>
            </a:r>
            <a:r>
              <a:rPr dirty="0"/>
              <a:t> %6 </a:t>
            </a:r>
            <a:r>
              <a:rPr dirty="0" err="1"/>
              <a:t>düzeyindeydi</a:t>
            </a:r>
            <a:r>
              <a:rPr dirty="0"/>
              <a:t>. 1950’li </a:t>
            </a:r>
            <a:r>
              <a:rPr dirty="0" err="1"/>
              <a:t>yıllardan</a:t>
            </a:r>
            <a:r>
              <a:rPr dirty="0"/>
              <a:t> </a:t>
            </a:r>
            <a:r>
              <a:rPr dirty="0" err="1"/>
              <a:t>itibaren</a:t>
            </a:r>
            <a:r>
              <a:rPr dirty="0"/>
              <a:t> 1975 </a:t>
            </a:r>
            <a:r>
              <a:rPr dirty="0" err="1"/>
              <a:t>yılına</a:t>
            </a:r>
            <a:r>
              <a:rPr dirty="0"/>
              <a:t> </a:t>
            </a:r>
            <a:r>
              <a:rPr dirty="0" err="1"/>
              <a:t>kadar</a:t>
            </a:r>
            <a:r>
              <a:rPr dirty="0"/>
              <a:t> </a:t>
            </a:r>
            <a:r>
              <a:rPr dirty="0" err="1"/>
              <a:t>kentleşme</a:t>
            </a:r>
            <a:r>
              <a:rPr dirty="0"/>
              <a:t>, </a:t>
            </a:r>
            <a:r>
              <a:rPr dirty="0" err="1"/>
              <a:t>göç</a:t>
            </a:r>
            <a:r>
              <a:rPr dirty="0"/>
              <a:t> </a:t>
            </a:r>
            <a:r>
              <a:rPr dirty="0" err="1"/>
              <a:t>ve</a:t>
            </a:r>
            <a:r>
              <a:rPr dirty="0"/>
              <a:t> </a:t>
            </a:r>
            <a:r>
              <a:rPr dirty="0" err="1"/>
              <a:t>sanayileşmeyle</a:t>
            </a:r>
            <a:r>
              <a:rPr dirty="0"/>
              <a:t> </a:t>
            </a:r>
            <a:r>
              <a:rPr dirty="0" err="1"/>
              <a:t>hızlanmıştır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ontent Placeholder 2"/>
          <p:cNvSpPr txBox="1">
            <a:spLocks noGrp="1"/>
          </p:cNvSpPr>
          <p:nvPr>
            <p:ph idx="1"/>
          </p:nvPr>
        </p:nvSpPr>
        <p:spPr>
          <a:xfrm>
            <a:off x="457200" y="1447799"/>
            <a:ext cx="7239000" cy="5007938"/>
          </a:xfrm>
          <a:prstGeom prst="rect">
            <a:avLst/>
          </a:prstGeom>
        </p:spPr>
        <p:txBody>
          <a:bodyPr/>
          <a:lstStyle>
            <a:lvl1pPr marL="0" indent="0">
              <a:buSzTx/>
              <a:buFont typeface="Wingdings 2"/>
              <a:buNone/>
            </a:lvl1pPr>
          </a:lstStyle>
          <a:p>
            <a:r>
              <a:t>- Ankara, ilk modern kent planına, ilk kamu konutlarına tanıklık ederken, ilk düzensiz kentleşmeye, ilk gecekonduya ilk arsa vurgunculuğuna da ev sahipliği yapmıştır. Bu açıdan Ankara Türkiye Kentleşme yazınına da kaynaklık etmiştir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prstGeom prst="rect">
            <a:avLst/>
          </a:prstGeom>
        </p:spPr>
        <p:txBody>
          <a:bodyPr/>
          <a:lstStyle/>
          <a:p>
            <a:r>
              <a:t>KENTSEL DÖNÜŞÜM</a:t>
            </a:r>
          </a:p>
        </p:txBody>
      </p:sp>
      <p:sp>
        <p:nvSpPr>
          <p:cNvPr id="129" name="Content Placeholder 2"/>
          <p:cNvSpPr txBox="1">
            <a:spLocks noGrp="1"/>
          </p:cNvSpPr>
          <p:nvPr>
            <p:ph idx="1"/>
          </p:nvPr>
        </p:nvSpPr>
        <p:spPr>
          <a:prstGeom prst="rect">
            <a:avLst/>
          </a:prstGeom>
        </p:spPr>
        <p:txBody>
          <a:bodyPr/>
          <a:lstStyle/>
          <a:p>
            <a:pPr marL="0" indent="0">
              <a:buNone/>
            </a:pPr>
            <a:r>
              <a:rPr dirty="0"/>
              <a:t>- </a:t>
            </a:r>
            <a:r>
              <a:rPr dirty="0" err="1"/>
              <a:t>Kentsel</a:t>
            </a:r>
            <a:r>
              <a:rPr dirty="0"/>
              <a:t> </a:t>
            </a:r>
            <a:r>
              <a:rPr dirty="0" err="1"/>
              <a:t>dönüşüm</a:t>
            </a:r>
            <a:r>
              <a:rPr dirty="0"/>
              <a:t>, “</a:t>
            </a:r>
            <a:r>
              <a:rPr dirty="0" err="1"/>
              <a:t>çeşitli</a:t>
            </a:r>
            <a:r>
              <a:rPr dirty="0"/>
              <a:t> </a:t>
            </a:r>
            <a:r>
              <a:rPr dirty="0" err="1"/>
              <a:t>nedenlerle</a:t>
            </a:r>
            <a:r>
              <a:rPr dirty="0"/>
              <a:t> </a:t>
            </a:r>
            <a:r>
              <a:rPr dirty="0" err="1"/>
              <a:t>eskimiş</a:t>
            </a:r>
            <a:r>
              <a:rPr dirty="0"/>
              <a:t>, </a:t>
            </a:r>
            <a:r>
              <a:rPr dirty="0" err="1"/>
              <a:t>yıpranmış</a:t>
            </a:r>
            <a:r>
              <a:rPr dirty="0"/>
              <a:t>, </a:t>
            </a:r>
            <a:r>
              <a:rPr dirty="0" err="1"/>
              <a:t>çöküntüye</a:t>
            </a:r>
            <a:r>
              <a:rPr dirty="0"/>
              <a:t> </a:t>
            </a:r>
            <a:r>
              <a:rPr dirty="0" err="1"/>
              <a:t>uğramış</a:t>
            </a:r>
            <a:r>
              <a:rPr dirty="0"/>
              <a:t> </a:t>
            </a:r>
            <a:r>
              <a:rPr spc="-32" dirty="0" err="1"/>
              <a:t>ya</a:t>
            </a:r>
            <a:r>
              <a:rPr spc="-32" dirty="0"/>
              <a:t> </a:t>
            </a:r>
            <a:r>
              <a:rPr dirty="0"/>
              <a:t>da </a:t>
            </a:r>
            <a:r>
              <a:rPr dirty="0" err="1"/>
              <a:t>bozulma</a:t>
            </a:r>
            <a:r>
              <a:rPr dirty="0"/>
              <a:t> </a:t>
            </a:r>
            <a:r>
              <a:rPr dirty="0" err="1"/>
              <a:t>süreci</a:t>
            </a:r>
            <a:r>
              <a:rPr dirty="0"/>
              <a:t> </a:t>
            </a:r>
            <a:r>
              <a:rPr dirty="0" err="1"/>
              <a:t>yaşamakta</a:t>
            </a:r>
            <a:r>
              <a:rPr dirty="0"/>
              <a:t> </a:t>
            </a:r>
            <a:r>
              <a:rPr dirty="0" err="1"/>
              <a:t>olan</a:t>
            </a:r>
            <a:r>
              <a:rPr dirty="0"/>
              <a:t> </a:t>
            </a:r>
            <a:r>
              <a:rPr dirty="0" err="1"/>
              <a:t>kentin</a:t>
            </a:r>
            <a:r>
              <a:rPr dirty="0"/>
              <a:t>, </a:t>
            </a:r>
            <a:r>
              <a:rPr dirty="0" err="1"/>
              <a:t>bir</a:t>
            </a:r>
            <a:r>
              <a:rPr dirty="0"/>
              <a:t> </a:t>
            </a:r>
            <a:r>
              <a:rPr dirty="0" err="1"/>
              <a:t>bölgesinin</a:t>
            </a:r>
            <a:r>
              <a:rPr dirty="0"/>
              <a:t> </a:t>
            </a:r>
            <a:r>
              <a:rPr dirty="0" err="1"/>
              <a:t>yeniden</a:t>
            </a:r>
            <a:r>
              <a:rPr dirty="0"/>
              <a:t> </a:t>
            </a:r>
            <a:r>
              <a:rPr dirty="0" err="1"/>
              <a:t>yaşama</a:t>
            </a:r>
            <a:r>
              <a:rPr dirty="0"/>
              <a:t> </a:t>
            </a:r>
            <a:r>
              <a:rPr dirty="0" err="1"/>
              <a:t>kazandırılması</a:t>
            </a:r>
            <a:r>
              <a:rPr dirty="0"/>
              <a:t> </a:t>
            </a:r>
            <a:r>
              <a:rPr dirty="0" err="1"/>
              <a:t>sürecidir</a:t>
            </a:r>
            <a:endParaRPr dirty="0"/>
          </a:p>
          <a:p>
            <a:endParaRPr dirty="0"/>
          </a:p>
          <a:p>
            <a:pPr marL="0" indent="0">
              <a:buNone/>
            </a:pPr>
            <a:r>
              <a:rPr dirty="0"/>
              <a:t>- </a:t>
            </a:r>
            <a:r>
              <a:rPr dirty="0" err="1"/>
              <a:t>Kentsel</a:t>
            </a:r>
            <a:r>
              <a:rPr dirty="0"/>
              <a:t> </a:t>
            </a:r>
            <a:r>
              <a:rPr dirty="0" err="1"/>
              <a:t>dönüşüm</a:t>
            </a:r>
            <a:r>
              <a:rPr dirty="0"/>
              <a:t>, </a:t>
            </a:r>
            <a:r>
              <a:rPr dirty="0" err="1"/>
              <a:t>sadece</a:t>
            </a:r>
            <a:r>
              <a:rPr dirty="0"/>
              <a:t> </a:t>
            </a:r>
            <a:r>
              <a:rPr dirty="0" err="1"/>
              <a:t>basit</a:t>
            </a:r>
            <a:r>
              <a:rPr dirty="0"/>
              <a:t> </a:t>
            </a:r>
            <a:r>
              <a:rPr dirty="0" err="1"/>
              <a:t>bir</a:t>
            </a:r>
            <a:r>
              <a:rPr dirty="0"/>
              <a:t> </a:t>
            </a:r>
            <a:r>
              <a:rPr dirty="0" err="1"/>
              <a:t>arazi</a:t>
            </a:r>
            <a:r>
              <a:rPr dirty="0"/>
              <a:t> </a:t>
            </a:r>
            <a:r>
              <a:rPr dirty="0" err="1"/>
              <a:t>kullanımı</a:t>
            </a:r>
            <a:r>
              <a:rPr dirty="0"/>
              <a:t> </a:t>
            </a:r>
            <a:r>
              <a:rPr dirty="0" err="1"/>
              <a:t>sorunu</a:t>
            </a:r>
            <a:r>
              <a:rPr dirty="0"/>
              <a:t> </a:t>
            </a:r>
            <a:r>
              <a:rPr dirty="0" err="1"/>
              <a:t>değildir</a:t>
            </a:r>
            <a:r>
              <a:rPr dirty="0"/>
              <a:t>. </a:t>
            </a:r>
            <a:r>
              <a:rPr dirty="0" err="1"/>
              <a:t>Aynı</a:t>
            </a:r>
            <a:r>
              <a:rPr dirty="0"/>
              <a:t> </a:t>
            </a:r>
            <a:r>
              <a:rPr dirty="0" err="1"/>
              <a:t>zamanda</a:t>
            </a:r>
            <a:r>
              <a:rPr dirty="0"/>
              <a:t> </a:t>
            </a:r>
            <a:r>
              <a:rPr dirty="0" err="1"/>
              <a:t>sosyal</a:t>
            </a:r>
            <a:r>
              <a:rPr dirty="0"/>
              <a:t>, </a:t>
            </a:r>
            <a:r>
              <a:rPr dirty="0" err="1"/>
              <a:t>kültürel</a:t>
            </a:r>
            <a:r>
              <a:rPr dirty="0"/>
              <a:t> </a:t>
            </a:r>
            <a:r>
              <a:rPr dirty="0" err="1"/>
              <a:t>aktiviteleri</a:t>
            </a:r>
            <a:r>
              <a:rPr dirty="0"/>
              <a:t>, </a:t>
            </a:r>
            <a:r>
              <a:rPr dirty="0" err="1"/>
              <a:t>tüm</a:t>
            </a:r>
            <a:r>
              <a:rPr dirty="0"/>
              <a:t> </a:t>
            </a:r>
            <a:r>
              <a:rPr dirty="0" err="1"/>
              <a:t>şehri</a:t>
            </a:r>
            <a:r>
              <a:rPr dirty="0"/>
              <a:t> </a:t>
            </a:r>
            <a:r>
              <a:rPr dirty="0" err="1"/>
              <a:t>ve</a:t>
            </a:r>
            <a:r>
              <a:rPr dirty="0"/>
              <a:t> </a:t>
            </a:r>
            <a:r>
              <a:rPr dirty="0" err="1"/>
              <a:t>bölgeyi</a:t>
            </a:r>
            <a:r>
              <a:rPr dirty="0"/>
              <a:t> </a:t>
            </a:r>
            <a:r>
              <a:rPr dirty="0" err="1"/>
              <a:t>etkileyen</a:t>
            </a:r>
            <a:r>
              <a:rPr dirty="0"/>
              <a:t> </a:t>
            </a:r>
            <a:r>
              <a:rPr dirty="0" err="1"/>
              <a:t>sorunları</a:t>
            </a:r>
            <a:r>
              <a:rPr dirty="0"/>
              <a:t> da </a:t>
            </a:r>
            <a:r>
              <a:rPr dirty="0" err="1"/>
              <a:t>ele</a:t>
            </a:r>
            <a:r>
              <a:rPr dirty="0"/>
              <a:t> </a:t>
            </a:r>
            <a:r>
              <a:rPr dirty="0" err="1"/>
              <a:t>almaktadır</a:t>
            </a:r>
            <a:r>
              <a:rPr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ontent Placeholder 2"/>
          <p:cNvSpPr txBox="1">
            <a:spLocks noGrp="1"/>
          </p:cNvSpPr>
          <p:nvPr>
            <p:ph idx="1"/>
          </p:nvPr>
        </p:nvSpPr>
        <p:spPr>
          <a:prstGeom prst="rect">
            <a:avLst/>
          </a:prstGeom>
        </p:spPr>
        <p:txBody>
          <a:bodyPr/>
          <a:lstStyle/>
          <a:p>
            <a:pPr marL="0" indent="0">
              <a:buNone/>
            </a:pPr>
            <a:r>
              <a:rPr dirty="0"/>
              <a:t>- </a:t>
            </a:r>
            <a:r>
              <a:rPr dirty="0" err="1"/>
              <a:t>Türkiye’de</a:t>
            </a:r>
            <a:r>
              <a:rPr dirty="0"/>
              <a:t> 1950’lerle </a:t>
            </a:r>
            <a:r>
              <a:rPr dirty="0" err="1"/>
              <a:t>birlikte</a:t>
            </a:r>
            <a:r>
              <a:rPr dirty="0"/>
              <a:t> </a:t>
            </a:r>
            <a:r>
              <a:rPr dirty="0" err="1"/>
              <a:t>kentsel</a:t>
            </a:r>
            <a:r>
              <a:rPr dirty="0"/>
              <a:t> </a:t>
            </a:r>
            <a:r>
              <a:rPr dirty="0" err="1"/>
              <a:t>nüfusun</a:t>
            </a:r>
            <a:r>
              <a:rPr dirty="0"/>
              <a:t> </a:t>
            </a:r>
            <a:r>
              <a:rPr dirty="0" err="1"/>
              <a:t>artışı</a:t>
            </a:r>
            <a:r>
              <a:rPr dirty="0"/>
              <a:t> </a:t>
            </a:r>
            <a:r>
              <a:rPr dirty="0" err="1"/>
              <a:t>hızlanmış</a:t>
            </a:r>
            <a:r>
              <a:rPr dirty="0"/>
              <a:t> </a:t>
            </a:r>
            <a:r>
              <a:rPr dirty="0" err="1"/>
              <a:t>ve</a:t>
            </a:r>
            <a:r>
              <a:rPr dirty="0"/>
              <a:t> </a:t>
            </a:r>
            <a:r>
              <a:rPr dirty="0" err="1"/>
              <a:t>bununla</a:t>
            </a:r>
            <a:r>
              <a:rPr dirty="0"/>
              <a:t> </a:t>
            </a:r>
            <a:r>
              <a:rPr dirty="0" err="1"/>
              <a:t>beraber</a:t>
            </a:r>
            <a:r>
              <a:rPr dirty="0"/>
              <a:t> </a:t>
            </a:r>
            <a:r>
              <a:rPr dirty="0" err="1"/>
              <a:t>gelişen</a:t>
            </a:r>
            <a:r>
              <a:rPr dirty="0"/>
              <a:t> </a:t>
            </a:r>
            <a:r>
              <a:rPr dirty="0" err="1"/>
              <a:t>hızlı</a:t>
            </a:r>
            <a:r>
              <a:rPr dirty="0"/>
              <a:t> </a:t>
            </a:r>
            <a:r>
              <a:rPr dirty="0" err="1"/>
              <a:t>kentleşme</a:t>
            </a:r>
            <a:r>
              <a:rPr dirty="0"/>
              <a:t> </a:t>
            </a:r>
            <a:r>
              <a:rPr dirty="0" err="1"/>
              <a:t>süreci</a:t>
            </a:r>
            <a:r>
              <a:rPr dirty="0"/>
              <a:t> </a:t>
            </a:r>
            <a:r>
              <a:rPr dirty="0" err="1"/>
              <a:t>kentsel</a:t>
            </a:r>
            <a:r>
              <a:rPr dirty="0"/>
              <a:t> </a:t>
            </a:r>
            <a:r>
              <a:rPr dirty="0" err="1"/>
              <a:t>alanların</a:t>
            </a:r>
            <a:r>
              <a:rPr dirty="0"/>
              <a:t> </a:t>
            </a:r>
            <a:r>
              <a:rPr dirty="0" err="1"/>
              <a:t>yeniden</a:t>
            </a:r>
            <a:r>
              <a:rPr dirty="0"/>
              <a:t> </a:t>
            </a:r>
            <a:r>
              <a:rPr dirty="0" err="1"/>
              <a:t>oluşturulmasını</a:t>
            </a:r>
            <a:r>
              <a:rPr dirty="0"/>
              <a:t> </a:t>
            </a:r>
            <a:r>
              <a:rPr dirty="0" err="1"/>
              <a:t>gerektirmiştir</a:t>
            </a:r>
            <a:endParaRPr dirty="0"/>
          </a:p>
          <a:p>
            <a:endParaRPr dirty="0"/>
          </a:p>
          <a:p>
            <a:pPr marL="0" indent="0">
              <a:buNone/>
            </a:pPr>
            <a:r>
              <a:rPr dirty="0"/>
              <a:t>- Bu </a:t>
            </a:r>
            <a:r>
              <a:rPr dirty="0" err="1"/>
              <a:t>süreçte</a:t>
            </a:r>
            <a:r>
              <a:rPr dirty="0"/>
              <a:t> </a:t>
            </a:r>
            <a:r>
              <a:rPr dirty="0" err="1"/>
              <a:t>kentler</a:t>
            </a:r>
            <a:r>
              <a:rPr dirty="0"/>
              <a:t>, </a:t>
            </a:r>
            <a:r>
              <a:rPr dirty="0" err="1"/>
              <a:t>plansız</a:t>
            </a:r>
            <a:r>
              <a:rPr dirty="0"/>
              <a:t> </a:t>
            </a:r>
            <a:r>
              <a:rPr dirty="0" err="1"/>
              <a:t>gelişmelerinin</a:t>
            </a:r>
            <a:r>
              <a:rPr dirty="0"/>
              <a:t> </a:t>
            </a:r>
            <a:r>
              <a:rPr dirty="0" err="1"/>
              <a:t>yanında</a:t>
            </a:r>
            <a:r>
              <a:rPr dirty="0"/>
              <a:t> hem </a:t>
            </a:r>
            <a:r>
              <a:rPr dirty="0" err="1"/>
              <a:t>tarihi</a:t>
            </a:r>
            <a:r>
              <a:rPr dirty="0"/>
              <a:t> </a:t>
            </a:r>
            <a:r>
              <a:rPr dirty="0" err="1"/>
              <a:t>ve</a:t>
            </a:r>
            <a:r>
              <a:rPr dirty="0"/>
              <a:t> </a:t>
            </a:r>
            <a:r>
              <a:rPr dirty="0" err="1"/>
              <a:t>doğal</a:t>
            </a:r>
            <a:r>
              <a:rPr dirty="0"/>
              <a:t> </a:t>
            </a:r>
            <a:r>
              <a:rPr dirty="0" err="1"/>
              <a:t>çevreyi</a:t>
            </a:r>
            <a:r>
              <a:rPr dirty="0"/>
              <a:t> hem de </a:t>
            </a:r>
            <a:r>
              <a:rPr dirty="0" err="1"/>
              <a:t>afet</a:t>
            </a:r>
            <a:r>
              <a:rPr dirty="0"/>
              <a:t> </a:t>
            </a:r>
            <a:r>
              <a:rPr dirty="0" err="1"/>
              <a:t>risklerini</a:t>
            </a:r>
            <a:r>
              <a:rPr dirty="0"/>
              <a:t> </a:t>
            </a:r>
            <a:r>
              <a:rPr dirty="0" err="1"/>
              <a:t>göz</a:t>
            </a:r>
            <a:r>
              <a:rPr dirty="0"/>
              <a:t> </a:t>
            </a:r>
            <a:r>
              <a:rPr dirty="0" err="1"/>
              <a:t>ardı</a:t>
            </a:r>
            <a:r>
              <a:rPr dirty="0"/>
              <a:t> </a:t>
            </a:r>
            <a:r>
              <a:rPr dirty="0" err="1"/>
              <a:t>ederek</a:t>
            </a:r>
            <a:r>
              <a:rPr dirty="0"/>
              <a:t> </a:t>
            </a:r>
            <a:r>
              <a:rPr dirty="0" err="1"/>
              <a:t>büyümüşlerdir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ontent Placeholder 2"/>
          <p:cNvSpPr txBox="1">
            <a:spLocks noGrp="1"/>
          </p:cNvSpPr>
          <p:nvPr>
            <p:ph idx="1"/>
          </p:nvPr>
        </p:nvSpPr>
        <p:spPr>
          <a:xfrm>
            <a:off x="404547" y="924932"/>
            <a:ext cx="7239001" cy="4846321"/>
          </a:xfrm>
          <a:prstGeom prst="rect">
            <a:avLst/>
          </a:prstGeom>
        </p:spPr>
        <p:txBody>
          <a:bodyPr/>
          <a:lstStyle/>
          <a:p>
            <a:pPr marL="0" indent="0">
              <a:buNone/>
            </a:pPr>
            <a:r>
              <a:rPr dirty="0"/>
              <a:t>- 1980’lerden </a:t>
            </a:r>
            <a:r>
              <a:rPr dirty="0" err="1"/>
              <a:t>sonra</a:t>
            </a:r>
            <a:r>
              <a:rPr dirty="0"/>
              <a:t> </a:t>
            </a:r>
            <a:r>
              <a:rPr dirty="0" err="1"/>
              <a:t>küreselleşmenin</a:t>
            </a:r>
            <a:r>
              <a:rPr dirty="0"/>
              <a:t> </a:t>
            </a:r>
            <a:r>
              <a:rPr dirty="0" err="1"/>
              <a:t>etkisiyle</a:t>
            </a:r>
            <a:r>
              <a:rPr dirty="0"/>
              <a:t> </a:t>
            </a:r>
            <a:r>
              <a:rPr dirty="0" err="1"/>
              <a:t>birikim</a:t>
            </a:r>
            <a:r>
              <a:rPr dirty="0"/>
              <a:t>, </a:t>
            </a:r>
            <a:r>
              <a:rPr dirty="0" err="1"/>
              <a:t>yatırım</a:t>
            </a:r>
            <a:r>
              <a:rPr dirty="0"/>
              <a:t> </a:t>
            </a:r>
            <a:r>
              <a:rPr dirty="0" err="1"/>
              <a:t>ile</a:t>
            </a:r>
            <a:r>
              <a:rPr dirty="0"/>
              <a:t> </a:t>
            </a:r>
            <a:r>
              <a:rPr dirty="0" err="1"/>
              <a:t>üretim</a:t>
            </a:r>
            <a:r>
              <a:rPr dirty="0"/>
              <a:t> </a:t>
            </a:r>
            <a:r>
              <a:rPr dirty="0" err="1"/>
              <a:t>biçimlerindeki</a:t>
            </a:r>
            <a:r>
              <a:rPr dirty="0"/>
              <a:t> </a:t>
            </a:r>
            <a:r>
              <a:rPr dirty="0" err="1"/>
              <a:t>değişme</a:t>
            </a:r>
            <a:r>
              <a:rPr dirty="0"/>
              <a:t> </a:t>
            </a:r>
            <a:r>
              <a:rPr dirty="0" err="1"/>
              <a:t>ve</a:t>
            </a:r>
            <a:r>
              <a:rPr dirty="0"/>
              <a:t> </a:t>
            </a:r>
            <a:r>
              <a:rPr dirty="0" err="1"/>
              <a:t>sanayisizleşme</a:t>
            </a:r>
            <a:r>
              <a:rPr dirty="0"/>
              <a:t>, </a:t>
            </a:r>
            <a:r>
              <a:rPr dirty="0" err="1"/>
              <a:t>kentlerin</a:t>
            </a:r>
            <a:r>
              <a:rPr dirty="0"/>
              <a:t> </a:t>
            </a:r>
            <a:r>
              <a:rPr dirty="0" err="1"/>
              <a:t>gerek</a:t>
            </a:r>
            <a:r>
              <a:rPr dirty="0"/>
              <a:t> </a:t>
            </a:r>
            <a:r>
              <a:rPr dirty="0" err="1"/>
              <a:t>sosyal</a:t>
            </a:r>
            <a:r>
              <a:rPr dirty="0"/>
              <a:t> </a:t>
            </a:r>
            <a:r>
              <a:rPr dirty="0" err="1"/>
              <a:t>gerekse</a:t>
            </a:r>
            <a:r>
              <a:rPr dirty="0"/>
              <a:t> </a:t>
            </a:r>
            <a:r>
              <a:rPr dirty="0" err="1"/>
              <a:t>mekânsal</a:t>
            </a:r>
            <a:r>
              <a:rPr dirty="0"/>
              <a:t> </a:t>
            </a:r>
            <a:r>
              <a:rPr dirty="0" err="1"/>
              <a:t>açıdan</a:t>
            </a:r>
            <a:r>
              <a:rPr dirty="0"/>
              <a:t>, </a:t>
            </a:r>
            <a:r>
              <a:rPr dirty="0" err="1"/>
              <a:t>önemli</a:t>
            </a:r>
            <a:r>
              <a:rPr dirty="0"/>
              <a:t> </a:t>
            </a:r>
            <a:r>
              <a:rPr dirty="0" err="1"/>
              <a:t>değişimler</a:t>
            </a:r>
            <a:r>
              <a:rPr dirty="0"/>
              <a:t> </a:t>
            </a:r>
            <a:r>
              <a:rPr dirty="0" err="1"/>
              <a:t>geçirmesine</a:t>
            </a:r>
            <a:r>
              <a:rPr dirty="0"/>
              <a:t> </a:t>
            </a:r>
            <a:r>
              <a:rPr dirty="0" err="1"/>
              <a:t>neden</a:t>
            </a:r>
            <a:r>
              <a:rPr dirty="0"/>
              <a:t> </a:t>
            </a:r>
            <a:r>
              <a:rPr dirty="0" err="1"/>
              <a:t>olmuştur</a:t>
            </a:r>
            <a:endParaRPr dirty="0"/>
          </a:p>
          <a:p>
            <a:endParaRPr dirty="0"/>
          </a:p>
          <a:p>
            <a:pPr marL="0" indent="0">
              <a:buNone/>
            </a:pPr>
            <a:r>
              <a:rPr dirty="0"/>
              <a:t>- 1950 </a:t>
            </a:r>
            <a:r>
              <a:rPr dirty="0" err="1"/>
              <a:t>ve</a:t>
            </a:r>
            <a:r>
              <a:rPr dirty="0"/>
              <a:t> 60’lı </a:t>
            </a:r>
            <a:r>
              <a:rPr dirty="0" err="1"/>
              <a:t>yıllardan</a:t>
            </a:r>
            <a:r>
              <a:rPr dirty="0"/>
              <a:t> </a:t>
            </a:r>
            <a:r>
              <a:rPr dirty="0" err="1"/>
              <a:t>itibaren</a:t>
            </a:r>
            <a:r>
              <a:rPr dirty="0"/>
              <a:t> İstanbul </a:t>
            </a:r>
            <a:r>
              <a:rPr dirty="0" err="1"/>
              <a:t>ve</a:t>
            </a:r>
            <a:r>
              <a:rPr dirty="0"/>
              <a:t> Ankara </a:t>
            </a:r>
            <a:r>
              <a:rPr dirty="0" err="1"/>
              <a:t>başta</a:t>
            </a:r>
            <a:r>
              <a:rPr dirty="0"/>
              <a:t> </a:t>
            </a:r>
            <a:r>
              <a:rPr dirty="0" err="1"/>
              <a:t>olmak</a:t>
            </a:r>
            <a:r>
              <a:rPr dirty="0"/>
              <a:t> </a:t>
            </a:r>
            <a:r>
              <a:rPr dirty="0" err="1"/>
              <a:t>üzere</a:t>
            </a:r>
            <a:r>
              <a:rPr spc="368" dirty="0"/>
              <a:t> </a:t>
            </a:r>
            <a:r>
              <a:rPr dirty="0" err="1"/>
              <a:t>büyük</a:t>
            </a:r>
            <a:r>
              <a:rPr spc="390" dirty="0"/>
              <a:t> </a:t>
            </a:r>
            <a:r>
              <a:rPr dirty="0" err="1"/>
              <a:t>kentler</a:t>
            </a:r>
            <a:r>
              <a:rPr dirty="0"/>
              <a:t>,</a:t>
            </a:r>
            <a:r>
              <a:rPr spc="411" dirty="0"/>
              <a:t> </a:t>
            </a:r>
            <a:r>
              <a:rPr dirty="0" err="1"/>
              <a:t>kentsel</a:t>
            </a:r>
            <a:r>
              <a:rPr dirty="0"/>
              <a:t> </a:t>
            </a:r>
            <a:r>
              <a:rPr dirty="0" err="1"/>
              <a:t>dönüşüm</a:t>
            </a:r>
            <a:r>
              <a:rPr dirty="0"/>
              <a:t> </a:t>
            </a:r>
            <a:r>
              <a:rPr dirty="0" err="1"/>
              <a:t>sürecinin</a:t>
            </a:r>
            <a:r>
              <a:rPr spc="400" dirty="0"/>
              <a:t> </a:t>
            </a:r>
            <a:r>
              <a:rPr dirty="0" err="1"/>
              <a:t>simgesi</a:t>
            </a:r>
            <a:r>
              <a:rPr spc="390" dirty="0"/>
              <a:t> </a:t>
            </a:r>
            <a:r>
              <a:rPr dirty="0" err="1"/>
              <a:t>haline</a:t>
            </a:r>
            <a:r>
              <a:rPr spc="400" dirty="0"/>
              <a:t> </a:t>
            </a:r>
            <a:r>
              <a:rPr dirty="0" err="1"/>
              <a:t>gelmiştir</a:t>
            </a:r>
            <a:r>
              <a:rPr spc="454"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239000" cy="4846320"/>
          </a:xfrm>
        </p:spPr>
        <p:txBody>
          <a:bodyPr>
            <a:normAutofit fontScale="85000" lnSpcReduction="20000"/>
          </a:bodyPr>
          <a:lstStyle/>
          <a:p>
            <a:pPr marL="0" indent="0">
              <a:buNone/>
            </a:pPr>
            <a:r>
              <a:rPr lang="tr-TR" dirty="0" smtClean="0"/>
              <a:t>- </a:t>
            </a:r>
            <a:r>
              <a:rPr lang="tr-TR" dirty="0"/>
              <a:t>Kentsel dönüşüm projeleri genel hatlarıyla aşağıdaki konuları içermektedir .</a:t>
            </a:r>
          </a:p>
          <a:p>
            <a:pPr marL="0" indent="0">
              <a:buNone/>
            </a:pPr>
            <a:endParaRPr lang="tr-TR" dirty="0"/>
          </a:p>
          <a:p>
            <a:pPr>
              <a:buFont typeface="Wingdings" panose="05000000000000000000" pitchFamily="2" charset="2"/>
              <a:buChar char="q"/>
            </a:pPr>
            <a:r>
              <a:rPr lang="tr-TR" dirty="0" smtClean="0"/>
              <a:t>Yaşanılabilir </a:t>
            </a:r>
            <a:r>
              <a:rPr lang="tr-TR" dirty="0"/>
              <a:t>planlı kentler oluşturulması,</a:t>
            </a:r>
          </a:p>
          <a:p>
            <a:pPr>
              <a:buFont typeface="Wingdings" panose="05000000000000000000" pitchFamily="2" charset="2"/>
              <a:buChar char="q"/>
            </a:pPr>
            <a:r>
              <a:rPr lang="tr-TR" dirty="0" smtClean="0"/>
              <a:t>Kaçak yapılaşmış alanların</a:t>
            </a:r>
            <a:r>
              <a:rPr lang="tr-TR" dirty="0"/>
              <a:t>	</a:t>
            </a:r>
            <a:r>
              <a:rPr lang="tr-TR" dirty="0" smtClean="0"/>
              <a:t>yasal ve kabul</a:t>
            </a:r>
            <a:r>
              <a:rPr lang="tr-TR" dirty="0"/>
              <a:t>	</a:t>
            </a:r>
            <a:r>
              <a:rPr lang="tr-TR" dirty="0" smtClean="0"/>
              <a:t>edilebilir standartlarda konutlara </a:t>
            </a:r>
            <a:r>
              <a:rPr lang="tr-TR" dirty="0"/>
              <a:t>dönüştürülmesi,</a:t>
            </a:r>
          </a:p>
          <a:p>
            <a:pPr>
              <a:buFont typeface="Wingdings" panose="05000000000000000000" pitchFamily="2" charset="2"/>
              <a:buChar char="q"/>
            </a:pPr>
            <a:r>
              <a:rPr lang="tr-TR" dirty="0" smtClean="0"/>
              <a:t>Doğal </a:t>
            </a:r>
            <a:r>
              <a:rPr lang="tr-TR" dirty="0"/>
              <a:t>afetlerden etkilenecek olan konut alanlarının başka kullanım alanlarına dönüştürülmesi,</a:t>
            </a:r>
          </a:p>
          <a:p>
            <a:pPr>
              <a:buFont typeface="Wingdings" panose="05000000000000000000" pitchFamily="2" charset="2"/>
              <a:buChar char="q"/>
            </a:pPr>
            <a:r>
              <a:rPr lang="tr-TR" dirty="0" smtClean="0"/>
              <a:t>Kent </a:t>
            </a:r>
            <a:r>
              <a:rPr lang="tr-TR" dirty="0"/>
              <a:t>içinde kalan fakat devam etmesi sakıncalı çalışma alanlarının dönüştürülmesi,</a:t>
            </a:r>
          </a:p>
          <a:p>
            <a:pPr>
              <a:buFont typeface="Wingdings" panose="05000000000000000000" pitchFamily="2" charset="2"/>
              <a:buChar char="q"/>
            </a:pPr>
            <a:r>
              <a:rPr lang="tr-TR" dirty="0" smtClean="0"/>
              <a:t>Kent </a:t>
            </a:r>
            <a:r>
              <a:rPr lang="tr-TR" dirty="0"/>
              <a:t>içindeki niteliksiz, sağlıksız ve standart dışı alanların dönüştürülmesi,</a:t>
            </a:r>
          </a:p>
          <a:p>
            <a:pPr>
              <a:buFont typeface="Wingdings" panose="05000000000000000000" pitchFamily="2" charset="2"/>
              <a:buChar char="q"/>
            </a:pPr>
            <a:r>
              <a:rPr lang="tr-TR" dirty="0" smtClean="0"/>
              <a:t>İşlevlerini </a:t>
            </a:r>
            <a:r>
              <a:rPr lang="tr-TR" dirty="0"/>
              <a:t>yitirmiş tarihi mekânlar ve koruma alanlarının dönüştürülmesidir</a:t>
            </a:r>
          </a:p>
          <a:p>
            <a:pPr marL="0" indent="0">
              <a:buNone/>
            </a:pPr>
            <a:endParaRPr lang="tr-T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239000" cy="4846320"/>
          </a:xfrm>
        </p:spPr>
        <p:txBody>
          <a:bodyPr>
            <a:normAutofit fontScale="77500" lnSpcReduction="20000"/>
          </a:bodyPr>
          <a:lstStyle/>
          <a:p>
            <a:pPr marL="0" indent="0">
              <a:buNone/>
            </a:pPr>
            <a:r>
              <a:rPr lang="tr-TR" dirty="0" smtClean="0"/>
              <a:t>- Kentsel </a:t>
            </a:r>
            <a:r>
              <a:rPr lang="tr-TR" dirty="0"/>
              <a:t>dönüşümün ortaya çıkmasındaki beş temel amaç </a:t>
            </a:r>
            <a:r>
              <a:rPr lang="tr-TR" dirty="0" smtClean="0"/>
              <a:t>vardır</a:t>
            </a:r>
            <a:endParaRPr lang="tr-TR" dirty="0"/>
          </a:p>
          <a:p>
            <a:pPr marL="0" indent="0">
              <a:buNone/>
            </a:pPr>
            <a:endParaRPr lang="tr-TR" dirty="0"/>
          </a:p>
          <a:p>
            <a:pPr>
              <a:buFont typeface="Wingdings" panose="05000000000000000000" pitchFamily="2" charset="2"/>
              <a:buChar char="q"/>
            </a:pPr>
            <a:r>
              <a:rPr lang="tr-TR" dirty="0"/>
              <a:t>Kentin fiziksel koşulları ile toplumsal problemleri arasında doğrudan bir ilişki kurulması ihtiyacını karşılamak,</a:t>
            </a:r>
          </a:p>
          <a:p>
            <a:pPr>
              <a:buFont typeface="Wingdings" panose="05000000000000000000" pitchFamily="2" charset="2"/>
              <a:buChar char="q"/>
            </a:pPr>
            <a:r>
              <a:rPr lang="tr-TR" dirty="0"/>
              <a:t>Kent dokusunu oluşturan birçok öğenin fiziksel olarak sürekli değişim ihtiyacına cevap vermek,</a:t>
            </a:r>
          </a:p>
          <a:p>
            <a:pPr>
              <a:buFont typeface="Wingdings" panose="05000000000000000000" pitchFamily="2" charset="2"/>
              <a:buChar char="q"/>
            </a:pPr>
            <a:r>
              <a:rPr lang="tr-TR" dirty="0"/>
              <a:t>Kentsel refah ve yaşam kalitesine bağlı ekonomik başarının elde edilebileceği bir yaklaşım ortaya koymak,</a:t>
            </a:r>
          </a:p>
          <a:p>
            <a:pPr>
              <a:buFont typeface="Wingdings" panose="05000000000000000000" pitchFamily="2" charset="2"/>
              <a:buChar char="q"/>
            </a:pPr>
            <a:r>
              <a:rPr lang="tr-TR" dirty="0"/>
              <a:t>Kentsel alanların en etkin biçimde kullanımına ve gereksiz kentsel yayılmadan kaçınmaya yönelik stratejileri belirlemek,</a:t>
            </a:r>
          </a:p>
          <a:p>
            <a:pPr>
              <a:buFont typeface="Wingdings" panose="05000000000000000000" pitchFamily="2" charset="2"/>
              <a:buChar char="q"/>
            </a:pPr>
            <a:r>
              <a:rPr lang="tr-TR" dirty="0"/>
              <a:t>Toplumsal koşullar ve politik güçlerin ürünü olarak kentsel politikaların şekillendirilme ihtiyacını karşılamaktır.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ontent Placeholder 2"/>
          <p:cNvSpPr txBox="1">
            <a:spLocks noGrp="1"/>
          </p:cNvSpPr>
          <p:nvPr>
            <p:ph idx="1"/>
          </p:nvPr>
        </p:nvSpPr>
        <p:spPr>
          <a:xfrm>
            <a:off x="465975" y="828402"/>
            <a:ext cx="7239001" cy="4846321"/>
          </a:xfrm>
          <a:prstGeom prst="rect">
            <a:avLst/>
          </a:prstGeom>
        </p:spPr>
        <p:txBody>
          <a:bodyPr/>
          <a:lstStyle>
            <a:lvl1pPr marL="124460" indent="0" defTabSz="457200">
              <a:spcBef>
                <a:spcPts val="400"/>
              </a:spcBef>
              <a:buClrTx/>
              <a:buSzTx/>
              <a:buNone/>
              <a:defRPr sz="1200">
                <a:uFill>
                  <a:solidFill>
                    <a:srgbClr val="000000"/>
                  </a:solidFill>
                </a:uFill>
                <a:latin typeface="Times New Roman"/>
                <a:ea typeface="Times New Roman"/>
                <a:cs typeface="Times New Roman"/>
                <a:sym typeface="Times New Roman"/>
              </a:defRPr>
            </a:lvl1pPr>
          </a:lstStyle>
          <a:p>
            <a:r>
              <a:t>Yenileme ve dönüşüm alanları (Yüksel, 2007)</a:t>
            </a:r>
          </a:p>
        </p:txBody>
      </p:sp>
      <p:pic>
        <p:nvPicPr>
          <p:cNvPr id="141" name="image2.jpeg" descr="image2.jpeg"/>
          <p:cNvPicPr>
            <a:picLocks noChangeAspect="1"/>
          </p:cNvPicPr>
          <p:nvPr/>
        </p:nvPicPr>
        <p:blipFill>
          <a:blip r:embed="rId2">
            <a:extLst/>
          </a:blip>
          <a:stretch>
            <a:fillRect/>
          </a:stretch>
        </p:blipFill>
        <p:spPr>
          <a:xfrm>
            <a:off x="1096099" y="1523680"/>
            <a:ext cx="5459979" cy="345576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normAutofit fontScale="90000"/>
          </a:bodyPr>
          <a:lstStyle/>
          <a:p>
            <a:r>
              <a:t>ANKARA’DA KENTSEL DÖNÜŞÜM VE YENİ SEMTLERİN KURULUŞU</a:t>
            </a:r>
          </a:p>
        </p:txBody>
      </p:sp>
      <p:sp>
        <p:nvSpPr>
          <p:cNvPr id="144" name="Content Placeholder 2"/>
          <p:cNvSpPr txBox="1">
            <a:spLocks noGrp="1"/>
          </p:cNvSpPr>
          <p:nvPr>
            <p:ph idx="1"/>
          </p:nvPr>
        </p:nvSpPr>
        <p:spPr>
          <a:prstGeom prst="rect">
            <a:avLst/>
          </a:prstGeom>
        </p:spPr>
        <p:txBody>
          <a:bodyPr>
            <a:normAutofit/>
          </a:bodyPr>
          <a:lstStyle/>
          <a:p>
            <a:pPr marL="0" indent="0">
              <a:buNone/>
            </a:pPr>
            <a:r>
              <a:rPr dirty="0"/>
              <a:t>- Ankara, </a:t>
            </a:r>
            <a:r>
              <a:rPr dirty="0" err="1"/>
              <a:t>başkent</a:t>
            </a:r>
            <a:r>
              <a:rPr dirty="0"/>
              <a:t> </a:t>
            </a:r>
            <a:r>
              <a:rPr dirty="0" err="1"/>
              <a:t>kimliği</a:t>
            </a:r>
            <a:r>
              <a:rPr dirty="0"/>
              <a:t> </a:t>
            </a:r>
            <a:r>
              <a:rPr dirty="0" err="1"/>
              <a:t>kazandıktan</a:t>
            </a:r>
            <a:r>
              <a:rPr dirty="0"/>
              <a:t> </a:t>
            </a:r>
            <a:r>
              <a:rPr dirty="0" err="1"/>
              <a:t>sonra</a:t>
            </a:r>
            <a:r>
              <a:rPr dirty="0"/>
              <a:t> </a:t>
            </a:r>
            <a:r>
              <a:rPr dirty="0" err="1"/>
              <a:t>büyük</a:t>
            </a:r>
            <a:r>
              <a:rPr dirty="0"/>
              <a:t> </a:t>
            </a:r>
            <a:r>
              <a:rPr dirty="0" err="1"/>
              <a:t>bir</a:t>
            </a:r>
            <a:r>
              <a:rPr dirty="0"/>
              <a:t> </a:t>
            </a:r>
            <a:r>
              <a:rPr dirty="0" err="1"/>
              <a:t>değişim</a:t>
            </a:r>
            <a:r>
              <a:rPr dirty="0"/>
              <a:t> </a:t>
            </a:r>
            <a:r>
              <a:rPr dirty="0" err="1"/>
              <a:t>sürecine</a:t>
            </a:r>
            <a:r>
              <a:rPr dirty="0"/>
              <a:t> </a:t>
            </a:r>
            <a:r>
              <a:rPr dirty="0" err="1"/>
              <a:t>girmiştir</a:t>
            </a:r>
            <a:endParaRPr dirty="0"/>
          </a:p>
          <a:p>
            <a:endParaRPr dirty="0"/>
          </a:p>
          <a:p>
            <a:pPr marL="0" indent="0">
              <a:buNone/>
            </a:pPr>
            <a:r>
              <a:rPr dirty="0"/>
              <a:t>- Jansen </a:t>
            </a:r>
            <a:r>
              <a:rPr dirty="0" err="1"/>
              <a:t>planı</a:t>
            </a:r>
            <a:r>
              <a:rPr dirty="0"/>
              <a:t> </a:t>
            </a:r>
            <a:r>
              <a:rPr dirty="0" err="1"/>
              <a:t>ile</a:t>
            </a:r>
            <a:r>
              <a:rPr dirty="0"/>
              <a:t> </a:t>
            </a:r>
            <a:r>
              <a:rPr dirty="0" err="1"/>
              <a:t>başlayan</a:t>
            </a:r>
            <a:r>
              <a:rPr dirty="0"/>
              <a:t> </a:t>
            </a:r>
            <a:r>
              <a:rPr dirty="0" err="1"/>
              <a:t>dönüşüm</a:t>
            </a:r>
            <a:r>
              <a:rPr dirty="0"/>
              <a:t>, 1950 </a:t>
            </a:r>
            <a:r>
              <a:rPr dirty="0" err="1"/>
              <a:t>sonrasında</a:t>
            </a:r>
            <a:r>
              <a:rPr dirty="0"/>
              <a:t> </a:t>
            </a:r>
            <a:r>
              <a:rPr dirty="0" err="1"/>
              <a:t>yaşanan</a:t>
            </a:r>
            <a:r>
              <a:rPr dirty="0"/>
              <a:t> </a:t>
            </a:r>
            <a:r>
              <a:rPr dirty="0" err="1"/>
              <a:t>yoğun</a:t>
            </a:r>
            <a:r>
              <a:rPr dirty="0"/>
              <a:t> </a:t>
            </a:r>
            <a:r>
              <a:rPr dirty="0" err="1"/>
              <a:t>göç</a:t>
            </a:r>
            <a:r>
              <a:rPr dirty="0"/>
              <a:t> </a:t>
            </a:r>
            <a:r>
              <a:rPr dirty="0" err="1"/>
              <a:t>ile</a:t>
            </a:r>
            <a:r>
              <a:rPr dirty="0"/>
              <a:t> </a:t>
            </a:r>
            <a:r>
              <a:rPr dirty="0" err="1"/>
              <a:t>devam</a:t>
            </a:r>
            <a:r>
              <a:rPr dirty="0"/>
              <a:t> </a:t>
            </a:r>
            <a:r>
              <a:rPr dirty="0" err="1"/>
              <a:t>etmiş</a:t>
            </a:r>
            <a:r>
              <a:rPr dirty="0"/>
              <a:t>; 1980 </a:t>
            </a:r>
            <a:r>
              <a:rPr dirty="0" err="1"/>
              <a:t>sonrasında</a:t>
            </a:r>
            <a:r>
              <a:rPr dirty="0"/>
              <a:t> </a:t>
            </a:r>
            <a:r>
              <a:rPr dirty="0" err="1"/>
              <a:t>ıslah</a:t>
            </a:r>
            <a:r>
              <a:rPr dirty="0"/>
              <a:t> </a:t>
            </a:r>
            <a:r>
              <a:rPr dirty="0" err="1"/>
              <a:t>imar</a:t>
            </a:r>
            <a:r>
              <a:rPr dirty="0"/>
              <a:t> </a:t>
            </a:r>
            <a:r>
              <a:rPr dirty="0" err="1"/>
              <a:t>planı</a:t>
            </a:r>
            <a:r>
              <a:rPr dirty="0"/>
              <a:t> </a:t>
            </a:r>
            <a:r>
              <a:rPr dirty="0" err="1"/>
              <a:t>alanlarının</a:t>
            </a:r>
            <a:r>
              <a:rPr dirty="0"/>
              <a:t> </a:t>
            </a:r>
            <a:r>
              <a:rPr dirty="0" err="1"/>
              <a:t>oluşması</a:t>
            </a:r>
            <a:r>
              <a:rPr dirty="0"/>
              <a:t> </a:t>
            </a:r>
            <a:r>
              <a:rPr dirty="0" err="1"/>
              <a:t>ve</a:t>
            </a:r>
            <a:r>
              <a:rPr dirty="0"/>
              <a:t> </a:t>
            </a:r>
            <a:r>
              <a:rPr dirty="0" err="1"/>
              <a:t>sonrasında</a:t>
            </a:r>
            <a:r>
              <a:rPr dirty="0"/>
              <a:t> </a:t>
            </a:r>
            <a:r>
              <a:rPr dirty="0" err="1"/>
              <a:t>oluşan</a:t>
            </a:r>
            <a:r>
              <a:rPr dirty="0"/>
              <a:t> </a:t>
            </a:r>
            <a:r>
              <a:rPr dirty="0" err="1"/>
              <a:t>kentsel</a:t>
            </a:r>
            <a:r>
              <a:rPr dirty="0"/>
              <a:t> </a:t>
            </a:r>
            <a:r>
              <a:rPr dirty="0" err="1"/>
              <a:t>ve</a:t>
            </a:r>
            <a:r>
              <a:rPr dirty="0"/>
              <a:t> </a:t>
            </a:r>
            <a:r>
              <a:rPr dirty="0" err="1"/>
              <a:t>sosyal</a:t>
            </a:r>
            <a:r>
              <a:rPr dirty="0"/>
              <a:t> </a:t>
            </a:r>
            <a:r>
              <a:rPr dirty="0" err="1"/>
              <a:t>ayrışmalar</a:t>
            </a:r>
            <a:r>
              <a:rPr dirty="0"/>
              <a:t>, </a:t>
            </a:r>
            <a:r>
              <a:rPr dirty="0" err="1"/>
              <a:t>başkent</a:t>
            </a:r>
            <a:r>
              <a:rPr dirty="0"/>
              <a:t> </a:t>
            </a:r>
            <a:r>
              <a:rPr dirty="0" err="1"/>
              <a:t>kimliğinin</a:t>
            </a:r>
            <a:r>
              <a:rPr dirty="0"/>
              <a:t> </a:t>
            </a:r>
            <a:r>
              <a:rPr dirty="0" err="1"/>
              <a:t>etkilenmemesi</a:t>
            </a:r>
            <a:r>
              <a:rPr dirty="0"/>
              <a:t>, </a:t>
            </a:r>
            <a:r>
              <a:rPr dirty="0" err="1"/>
              <a:t>başkentin</a:t>
            </a:r>
            <a:r>
              <a:rPr dirty="0"/>
              <a:t> </a:t>
            </a:r>
            <a:r>
              <a:rPr dirty="0" err="1"/>
              <a:t>yaşam</a:t>
            </a:r>
            <a:r>
              <a:rPr dirty="0"/>
              <a:t> </a:t>
            </a:r>
            <a:r>
              <a:rPr dirty="0" err="1"/>
              <a:t>kalitesi</a:t>
            </a:r>
            <a:r>
              <a:rPr dirty="0"/>
              <a:t> </a:t>
            </a:r>
            <a:r>
              <a:rPr dirty="0" err="1"/>
              <a:t>yüksek</a:t>
            </a:r>
            <a:r>
              <a:rPr dirty="0"/>
              <a:t> </a:t>
            </a:r>
            <a:r>
              <a:rPr dirty="0" err="1"/>
              <a:t>ve</a:t>
            </a:r>
            <a:r>
              <a:rPr dirty="0"/>
              <a:t> </a:t>
            </a:r>
            <a:r>
              <a:rPr dirty="0" err="1"/>
              <a:t>sürdürülebilir</a:t>
            </a:r>
            <a:r>
              <a:rPr dirty="0"/>
              <a:t> </a:t>
            </a:r>
            <a:r>
              <a:rPr dirty="0" err="1"/>
              <a:t>nitelikte</a:t>
            </a:r>
            <a:r>
              <a:rPr dirty="0"/>
              <a:t> </a:t>
            </a:r>
            <a:r>
              <a:rPr dirty="0" err="1"/>
              <a:t>gelişen</a:t>
            </a:r>
            <a:r>
              <a:rPr dirty="0"/>
              <a:t> </a:t>
            </a:r>
            <a:r>
              <a:rPr dirty="0" err="1"/>
              <a:t>bir</a:t>
            </a:r>
            <a:r>
              <a:rPr dirty="0"/>
              <a:t> </a:t>
            </a:r>
            <a:r>
              <a:rPr dirty="0" err="1"/>
              <a:t>kent</a:t>
            </a:r>
            <a:r>
              <a:rPr dirty="0"/>
              <a:t> </a:t>
            </a:r>
            <a:r>
              <a:rPr dirty="0" err="1"/>
              <a:t>olması</a:t>
            </a:r>
            <a:r>
              <a:rPr dirty="0"/>
              <a:t> </a:t>
            </a:r>
            <a:r>
              <a:rPr dirty="0" err="1"/>
              <a:t>için</a:t>
            </a:r>
            <a:r>
              <a:rPr dirty="0"/>
              <a:t> </a:t>
            </a:r>
            <a:r>
              <a:rPr dirty="0" err="1"/>
              <a:t>kentsel</a:t>
            </a:r>
            <a:r>
              <a:rPr dirty="0"/>
              <a:t> </a:t>
            </a:r>
            <a:r>
              <a:rPr dirty="0" err="1"/>
              <a:t>dönüşüm</a:t>
            </a:r>
            <a:r>
              <a:rPr dirty="0"/>
              <a:t> </a:t>
            </a:r>
            <a:r>
              <a:rPr dirty="0" err="1"/>
              <a:t>uygulamaları</a:t>
            </a:r>
            <a:r>
              <a:rPr dirty="0"/>
              <a:t> </a:t>
            </a:r>
            <a:r>
              <a:rPr dirty="0" err="1"/>
              <a:t>yapılmıştır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prstGeom prst="rect">
            <a:avLst/>
          </a:prstGeom>
        </p:spPr>
        <p:txBody>
          <a:bodyPr/>
          <a:lstStyle/>
          <a:p>
            <a:pPr>
              <a:defRPr sz="2800"/>
            </a:pPr>
            <a:r>
              <a:rPr dirty="0"/>
              <a:t>KENT VE KENTLEŞME</a:t>
            </a:r>
            <a:br>
              <a:rPr dirty="0"/>
            </a:br>
            <a:endParaRPr dirty="0"/>
          </a:p>
        </p:txBody>
      </p:sp>
      <p:sp>
        <p:nvSpPr>
          <p:cNvPr id="104" name="Content Placeholder 2"/>
          <p:cNvSpPr txBox="1">
            <a:spLocks noGrp="1"/>
          </p:cNvSpPr>
          <p:nvPr>
            <p:ph idx="1"/>
          </p:nvPr>
        </p:nvSpPr>
        <p:spPr>
          <a:prstGeom prst="rect">
            <a:avLst/>
          </a:prstGeom>
        </p:spPr>
        <p:txBody>
          <a:bodyPr/>
          <a:lstStyle>
            <a:lvl1pPr marL="0" indent="0">
              <a:buSzTx/>
              <a:buFont typeface="Wingdings 2"/>
              <a:buNone/>
            </a:lvl1pPr>
          </a:lstStyle>
          <a:p>
            <a:r>
              <a:rPr lang="tr-TR" dirty="0" smtClean="0"/>
              <a:t>- </a:t>
            </a:r>
            <a:r>
              <a:rPr dirty="0" smtClean="0"/>
              <a:t>Kent </a:t>
            </a:r>
            <a:r>
              <a:rPr dirty="0" err="1"/>
              <a:t>ve</a:t>
            </a:r>
            <a:r>
              <a:rPr dirty="0"/>
              <a:t> </a:t>
            </a:r>
            <a:r>
              <a:rPr dirty="0" err="1"/>
              <a:t>Kentleşme</a:t>
            </a:r>
            <a:r>
              <a:rPr dirty="0"/>
              <a:t>; “</a:t>
            </a:r>
            <a:r>
              <a:rPr dirty="0" err="1"/>
              <a:t>sürekli</a:t>
            </a:r>
            <a:r>
              <a:rPr dirty="0"/>
              <a:t> </a:t>
            </a:r>
            <a:r>
              <a:rPr dirty="0" err="1"/>
              <a:t>toplumsal</a:t>
            </a:r>
            <a:r>
              <a:rPr dirty="0"/>
              <a:t> </a:t>
            </a:r>
            <a:r>
              <a:rPr dirty="0" err="1"/>
              <a:t>gelişme</a:t>
            </a:r>
            <a:r>
              <a:rPr dirty="0"/>
              <a:t> </a:t>
            </a:r>
            <a:r>
              <a:rPr dirty="0" err="1"/>
              <a:t>içinde</a:t>
            </a:r>
            <a:r>
              <a:rPr dirty="0"/>
              <a:t> </a:t>
            </a:r>
            <a:r>
              <a:rPr dirty="0" err="1"/>
              <a:t>bulunan</a:t>
            </a:r>
            <a:r>
              <a:rPr dirty="0"/>
              <a:t> </a:t>
            </a:r>
            <a:r>
              <a:rPr dirty="0" err="1"/>
              <a:t>ve</a:t>
            </a:r>
            <a:r>
              <a:rPr dirty="0"/>
              <a:t> </a:t>
            </a:r>
            <a:r>
              <a:rPr dirty="0" err="1"/>
              <a:t>toplumun</a:t>
            </a:r>
            <a:r>
              <a:rPr dirty="0"/>
              <a:t>, </a:t>
            </a:r>
            <a:r>
              <a:rPr dirty="0" err="1"/>
              <a:t>yerleşme</a:t>
            </a:r>
            <a:r>
              <a:rPr dirty="0"/>
              <a:t>, </a:t>
            </a:r>
            <a:r>
              <a:rPr dirty="0" err="1"/>
              <a:t>barınma</a:t>
            </a:r>
            <a:r>
              <a:rPr dirty="0"/>
              <a:t>, </a:t>
            </a:r>
            <a:r>
              <a:rPr dirty="0" err="1"/>
              <a:t>gidiş</a:t>
            </a:r>
            <a:r>
              <a:rPr dirty="0"/>
              <a:t> </a:t>
            </a:r>
            <a:r>
              <a:rPr dirty="0" err="1"/>
              <a:t>geliş</a:t>
            </a:r>
            <a:r>
              <a:rPr dirty="0"/>
              <a:t>, </a:t>
            </a:r>
            <a:r>
              <a:rPr dirty="0" err="1"/>
              <a:t>çalışma</a:t>
            </a:r>
            <a:r>
              <a:rPr dirty="0"/>
              <a:t>, </a:t>
            </a:r>
            <a:r>
              <a:rPr dirty="0" err="1"/>
              <a:t>dinlenme</a:t>
            </a:r>
            <a:r>
              <a:rPr dirty="0"/>
              <a:t>, </a:t>
            </a:r>
            <a:r>
              <a:rPr dirty="0" err="1"/>
              <a:t>eğlenme</a:t>
            </a:r>
            <a:r>
              <a:rPr dirty="0"/>
              <a:t> </a:t>
            </a:r>
            <a:r>
              <a:rPr dirty="0" err="1"/>
              <a:t>gibi</a:t>
            </a:r>
            <a:r>
              <a:rPr dirty="0"/>
              <a:t> </a:t>
            </a:r>
            <a:r>
              <a:rPr dirty="0" err="1"/>
              <a:t>gereksinmelerinin</a:t>
            </a:r>
            <a:r>
              <a:rPr dirty="0"/>
              <a:t> </a:t>
            </a:r>
            <a:r>
              <a:rPr dirty="0" err="1"/>
              <a:t>karşılandığı</a:t>
            </a:r>
            <a:r>
              <a:rPr dirty="0"/>
              <a:t>, </a:t>
            </a:r>
            <a:r>
              <a:rPr dirty="0" err="1"/>
              <a:t>pek</a:t>
            </a:r>
            <a:r>
              <a:rPr dirty="0"/>
              <a:t> </a:t>
            </a:r>
            <a:r>
              <a:rPr dirty="0" err="1"/>
              <a:t>az</a:t>
            </a:r>
            <a:r>
              <a:rPr dirty="0"/>
              <a:t> </a:t>
            </a:r>
            <a:r>
              <a:rPr dirty="0" err="1"/>
              <a:t>kimsenin</a:t>
            </a:r>
            <a:r>
              <a:rPr dirty="0"/>
              <a:t> </a:t>
            </a:r>
            <a:r>
              <a:rPr dirty="0" err="1"/>
              <a:t>tarımsal</a:t>
            </a:r>
            <a:r>
              <a:rPr dirty="0"/>
              <a:t> </a:t>
            </a:r>
            <a:r>
              <a:rPr dirty="0" err="1"/>
              <a:t>uğraşlarda</a:t>
            </a:r>
            <a:r>
              <a:rPr dirty="0"/>
              <a:t> </a:t>
            </a:r>
            <a:r>
              <a:rPr dirty="0" err="1"/>
              <a:t>bulunduğu</a:t>
            </a:r>
            <a:r>
              <a:rPr dirty="0"/>
              <a:t>, </a:t>
            </a:r>
            <a:r>
              <a:rPr dirty="0" err="1"/>
              <a:t>köylere</a:t>
            </a:r>
            <a:r>
              <a:rPr dirty="0"/>
              <a:t> </a:t>
            </a:r>
            <a:r>
              <a:rPr dirty="0" err="1"/>
              <a:t>bakarak</a:t>
            </a:r>
            <a:r>
              <a:rPr dirty="0"/>
              <a:t> </a:t>
            </a:r>
            <a:r>
              <a:rPr dirty="0" err="1"/>
              <a:t>nüfus</a:t>
            </a:r>
            <a:r>
              <a:rPr dirty="0"/>
              <a:t> </a:t>
            </a:r>
            <a:r>
              <a:rPr dirty="0" err="1"/>
              <a:t>yönünden</a:t>
            </a:r>
            <a:r>
              <a:rPr dirty="0"/>
              <a:t> </a:t>
            </a:r>
            <a:r>
              <a:rPr dirty="0" err="1"/>
              <a:t>daha</a:t>
            </a:r>
            <a:r>
              <a:rPr dirty="0"/>
              <a:t> </a:t>
            </a:r>
            <a:r>
              <a:rPr dirty="0" err="1"/>
              <a:t>yoğun</a:t>
            </a:r>
            <a:r>
              <a:rPr dirty="0"/>
              <a:t> </a:t>
            </a:r>
            <a:r>
              <a:rPr dirty="0" err="1"/>
              <a:t>olan</a:t>
            </a:r>
            <a:r>
              <a:rPr dirty="0"/>
              <a:t> </a:t>
            </a:r>
            <a:r>
              <a:rPr dirty="0" err="1"/>
              <a:t>ve</a:t>
            </a:r>
            <a:r>
              <a:rPr dirty="0"/>
              <a:t> </a:t>
            </a:r>
            <a:r>
              <a:rPr dirty="0" err="1"/>
              <a:t>küçük</a:t>
            </a:r>
            <a:r>
              <a:rPr dirty="0"/>
              <a:t> </a:t>
            </a:r>
            <a:r>
              <a:rPr dirty="0" err="1"/>
              <a:t>komşuluk</a:t>
            </a:r>
            <a:r>
              <a:rPr dirty="0"/>
              <a:t> </a:t>
            </a:r>
            <a:r>
              <a:rPr dirty="0" err="1"/>
              <a:t>birimlerinden</a:t>
            </a:r>
            <a:r>
              <a:rPr dirty="0"/>
              <a:t> </a:t>
            </a:r>
            <a:r>
              <a:rPr dirty="0" err="1"/>
              <a:t>oluşan</a:t>
            </a:r>
            <a:r>
              <a:rPr dirty="0"/>
              <a:t> </a:t>
            </a:r>
            <a:r>
              <a:rPr dirty="0" err="1"/>
              <a:t>yerleşme</a:t>
            </a:r>
            <a:r>
              <a:rPr dirty="0"/>
              <a:t> </a:t>
            </a:r>
            <a:r>
              <a:rPr dirty="0" err="1"/>
              <a:t>birimi</a:t>
            </a:r>
            <a:r>
              <a:rPr dirty="0"/>
              <a:t>” </a:t>
            </a:r>
            <a:r>
              <a:rPr dirty="0" err="1"/>
              <a:t>olarak</a:t>
            </a:r>
            <a:r>
              <a:rPr dirty="0"/>
              <a:t> </a:t>
            </a:r>
            <a:r>
              <a:rPr dirty="0" err="1"/>
              <a:t>tanımlamaktadır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ntent Placeholder 2"/>
          <p:cNvSpPr txBox="1">
            <a:spLocks noGrp="1"/>
          </p:cNvSpPr>
          <p:nvPr>
            <p:ph idx="1"/>
          </p:nvPr>
        </p:nvSpPr>
        <p:spPr>
          <a:xfrm>
            <a:off x="457200" y="1066800"/>
            <a:ext cx="7239000" cy="4846320"/>
          </a:xfrm>
          <a:prstGeom prst="rect">
            <a:avLst/>
          </a:prstGeom>
        </p:spPr>
        <p:txBody>
          <a:bodyPr/>
          <a:lstStyle/>
          <a:p>
            <a:pPr marL="0" indent="0">
              <a:buNone/>
            </a:pPr>
            <a:r>
              <a:rPr dirty="0"/>
              <a:t>- Ankara </a:t>
            </a:r>
            <a:r>
              <a:rPr dirty="0" err="1"/>
              <a:t>Cumhuriyetin</a:t>
            </a:r>
            <a:r>
              <a:rPr dirty="0"/>
              <a:t> ilk </a:t>
            </a:r>
            <a:r>
              <a:rPr dirty="0" err="1"/>
              <a:t>yıllarında</a:t>
            </a:r>
            <a:r>
              <a:rPr dirty="0"/>
              <a:t> </a:t>
            </a:r>
            <a:r>
              <a:rPr dirty="0" err="1"/>
              <a:t>nüfusu</a:t>
            </a:r>
            <a:r>
              <a:rPr dirty="0"/>
              <a:t> </a:t>
            </a:r>
            <a:r>
              <a:rPr dirty="0" err="1"/>
              <a:t>en</a:t>
            </a:r>
            <a:r>
              <a:rPr dirty="0"/>
              <a:t> </a:t>
            </a:r>
            <a:r>
              <a:rPr dirty="0" err="1"/>
              <a:t>hızla</a:t>
            </a:r>
            <a:r>
              <a:rPr dirty="0"/>
              <a:t> </a:t>
            </a:r>
            <a:r>
              <a:rPr dirty="0" err="1"/>
              <a:t>artan</a:t>
            </a:r>
            <a:r>
              <a:rPr dirty="0"/>
              <a:t> </a:t>
            </a:r>
            <a:r>
              <a:rPr dirty="0" err="1"/>
              <a:t>kent</a:t>
            </a:r>
            <a:r>
              <a:rPr dirty="0"/>
              <a:t> </a:t>
            </a:r>
            <a:r>
              <a:rPr dirty="0" err="1"/>
              <a:t>olmuş</a:t>
            </a:r>
            <a:r>
              <a:rPr dirty="0"/>
              <a:t> </a:t>
            </a:r>
            <a:r>
              <a:rPr dirty="0" err="1"/>
              <a:t>ve</a:t>
            </a:r>
            <a:r>
              <a:rPr dirty="0"/>
              <a:t> </a:t>
            </a:r>
            <a:r>
              <a:rPr dirty="0" err="1"/>
              <a:t>yeni</a:t>
            </a:r>
            <a:r>
              <a:rPr dirty="0"/>
              <a:t> </a:t>
            </a:r>
            <a:r>
              <a:rPr dirty="0" err="1"/>
              <a:t>gelen</a:t>
            </a:r>
            <a:r>
              <a:rPr dirty="0"/>
              <a:t> </a:t>
            </a:r>
            <a:r>
              <a:rPr dirty="0" err="1"/>
              <a:t>nüfusa</a:t>
            </a:r>
            <a:r>
              <a:rPr dirty="0"/>
              <a:t> </a:t>
            </a:r>
            <a:r>
              <a:rPr dirty="0" err="1"/>
              <a:t>yeterli</a:t>
            </a:r>
            <a:r>
              <a:rPr dirty="0"/>
              <a:t> </a:t>
            </a:r>
            <a:r>
              <a:rPr dirty="0" err="1"/>
              <a:t>sayıda</a:t>
            </a:r>
            <a:r>
              <a:rPr dirty="0"/>
              <a:t> </a:t>
            </a:r>
            <a:r>
              <a:rPr dirty="0" err="1"/>
              <a:t>konut</a:t>
            </a:r>
            <a:r>
              <a:rPr dirty="0"/>
              <a:t> </a:t>
            </a:r>
            <a:r>
              <a:rPr dirty="0" err="1"/>
              <a:t>üretilememiştir</a:t>
            </a:r>
            <a:endParaRPr dirty="0"/>
          </a:p>
          <a:p>
            <a:endParaRPr dirty="0"/>
          </a:p>
          <a:p>
            <a:pPr marL="0" indent="0">
              <a:buNone/>
            </a:pPr>
            <a:r>
              <a:rPr dirty="0"/>
              <a:t>- 1930’lu </a:t>
            </a:r>
            <a:r>
              <a:rPr dirty="0" err="1"/>
              <a:t>yıllarda</a:t>
            </a:r>
            <a:r>
              <a:rPr dirty="0"/>
              <a:t> </a:t>
            </a:r>
            <a:r>
              <a:rPr dirty="0" err="1"/>
              <a:t>ekonomik</a:t>
            </a:r>
            <a:r>
              <a:rPr dirty="0"/>
              <a:t> </a:t>
            </a:r>
            <a:r>
              <a:rPr dirty="0" err="1"/>
              <a:t>krizin</a:t>
            </a:r>
            <a:r>
              <a:rPr dirty="0"/>
              <a:t> </a:t>
            </a:r>
            <a:r>
              <a:rPr dirty="0" err="1"/>
              <a:t>etkisiyle</a:t>
            </a:r>
            <a:r>
              <a:rPr dirty="0"/>
              <a:t> </a:t>
            </a:r>
            <a:r>
              <a:rPr dirty="0" err="1"/>
              <a:t>kamunun</a:t>
            </a:r>
            <a:r>
              <a:rPr dirty="0"/>
              <a:t> </a:t>
            </a:r>
            <a:r>
              <a:rPr dirty="0" err="1"/>
              <a:t>konut</a:t>
            </a:r>
            <a:r>
              <a:rPr dirty="0"/>
              <a:t> </a:t>
            </a:r>
            <a:r>
              <a:rPr dirty="0" err="1"/>
              <a:t>üretiminden</a:t>
            </a:r>
            <a:r>
              <a:rPr dirty="0"/>
              <a:t> </a:t>
            </a:r>
            <a:r>
              <a:rPr dirty="0" err="1"/>
              <a:t>çekilmesi</a:t>
            </a:r>
            <a:r>
              <a:rPr dirty="0"/>
              <a:t> </a:t>
            </a:r>
            <a:r>
              <a:rPr dirty="0" err="1"/>
              <a:t>ve</a:t>
            </a:r>
            <a:r>
              <a:rPr dirty="0"/>
              <a:t> </a:t>
            </a:r>
            <a:r>
              <a:rPr dirty="0" err="1"/>
              <a:t>bu</a:t>
            </a:r>
            <a:r>
              <a:rPr dirty="0"/>
              <a:t> </a:t>
            </a:r>
            <a:r>
              <a:rPr dirty="0" err="1"/>
              <a:t>bağlamda</a:t>
            </a:r>
            <a:r>
              <a:rPr dirty="0"/>
              <a:t> </a:t>
            </a:r>
            <a:r>
              <a:rPr dirty="0" err="1"/>
              <a:t>yeterli</a:t>
            </a:r>
            <a:r>
              <a:rPr dirty="0"/>
              <a:t> </a:t>
            </a:r>
            <a:r>
              <a:rPr dirty="0" err="1"/>
              <a:t>sayıda</a:t>
            </a:r>
            <a:r>
              <a:rPr dirty="0"/>
              <a:t> </a:t>
            </a:r>
            <a:r>
              <a:rPr dirty="0" err="1"/>
              <a:t>bireysel</a:t>
            </a:r>
            <a:r>
              <a:rPr dirty="0"/>
              <a:t> </a:t>
            </a:r>
            <a:r>
              <a:rPr dirty="0" err="1"/>
              <a:t>konut</a:t>
            </a:r>
            <a:r>
              <a:rPr dirty="0"/>
              <a:t> </a:t>
            </a:r>
            <a:r>
              <a:rPr dirty="0" err="1"/>
              <a:t>üretiminin</a:t>
            </a:r>
            <a:r>
              <a:rPr dirty="0"/>
              <a:t> </a:t>
            </a:r>
            <a:r>
              <a:rPr dirty="0" err="1"/>
              <a:t>gerçekleştirilememesi</a:t>
            </a:r>
            <a:r>
              <a:rPr dirty="0"/>
              <a:t> </a:t>
            </a:r>
            <a:r>
              <a:rPr dirty="0" err="1"/>
              <a:t>Ankara’da</a:t>
            </a:r>
            <a:r>
              <a:rPr dirty="0"/>
              <a:t> </a:t>
            </a:r>
            <a:r>
              <a:rPr dirty="0" err="1"/>
              <a:t>gecekondu</a:t>
            </a:r>
            <a:r>
              <a:rPr dirty="0"/>
              <a:t> </a:t>
            </a:r>
            <a:r>
              <a:rPr dirty="0" err="1"/>
              <a:t>yapımını</a:t>
            </a:r>
            <a:r>
              <a:rPr dirty="0"/>
              <a:t> </a:t>
            </a:r>
            <a:r>
              <a:rPr dirty="0" err="1"/>
              <a:t>başlatmıştır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ontent Placeholder 2"/>
          <p:cNvSpPr txBox="1">
            <a:spLocks noGrp="1"/>
          </p:cNvSpPr>
          <p:nvPr>
            <p:ph idx="1"/>
          </p:nvPr>
        </p:nvSpPr>
        <p:spPr>
          <a:prstGeom prst="rect">
            <a:avLst/>
          </a:prstGeom>
        </p:spPr>
        <p:txBody>
          <a:bodyPr/>
          <a:lstStyle/>
          <a:p>
            <a:pPr marL="0" indent="0">
              <a:buNone/>
            </a:pPr>
            <a:r>
              <a:rPr dirty="0"/>
              <a:t>- 2–3 </a:t>
            </a:r>
            <a:r>
              <a:rPr dirty="0" err="1" smtClean="0"/>
              <a:t>katlı</a:t>
            </a:r>
            <a:r>
              <a:rPr dirty="0" smtClean="0"/>
              <a:t> </a:t>
            </a:r>
            <a:r>
              <a:rPr dirty="0"/>
              <a:t>ilk </a:t>
            </a:r>
            <a:r>
              <a:rPr dirty="0" err="1"/>
              <a:t>apartman</a:t>
            </a:r>
            <a:r>
              <a:rPr dirty="0"/>
              <a:t> </a:t>
            </a:r>
            <a:r>
              <a:rPr dirty="0" err="1"/>
              <a:t>yapıları</a:t>
            </a:r>
            <a:r>
              <a:rPr dirty="0"/>
              <a:t>, </a:t>
            </a:r>
            <a:r>
              <a:rPr dirty="0" err="1"/>
              <a:t>kamu</a:t>
            </a:r>
            <a:r>
              <a:rPr dirty="0"/>
              <a:t> </a:t>
            </a:r>
            <a:r>
              <a:rPr dirty="0" err="1"/>
              <a:t>kaynakları</a:t>
            </a:r>
            <a:r>
              <a:rPr dirty="0"/>
              <a:t> </a:t>
            </a:r>
            <a:r>
              <a:rPr dirty="0" err="1"/>
              <a:t>ile</a:t>
            </a:r>
            <a:r>
              <a:rPr dirty="0"/>
              <a:t> </a:t>
            </a:r>
            <a:r>
              <a:rPr dirty="0" err="1"/>
              <a:t>gerçekleştirilmiştir</a:t>
            </a:r>
            <a:r>
              <a:rPr dirty="0"/>
              <a:t>. </a:t>
            </a:r>
            <a:r>
              <a:rPr dirty="0" err="1"/>
              <a:t>Belediye</a:t>
            </a:r>
            <a:r>
              <a:rPr dirty="0"/>
              <a:t> </a:t>
            </a:r>
            <a:r>
              <a:rPr dirty="0" err="1"/>
              <a:t>tarafından</a:t>
            </a:r>
            <a:r>
              <a:rPr dirty="0"/>
              <a:t> </a:t>
            </a:r>
            <a:r>
              <a:rPr dirty="0" err="1"/>
              <a:t>yaptırılan</a:t>
            </a:r>
            <a:r>
              <a:rPr dirty="0"/>
              <a:t> </a:t>
            </a:r>
            <a:r>
              <a:rPr dirty="0" err="1"/>
              <a:t>ve</a:t>
            </a:r>
            <a:r>
              <a:rPr dirty="0"/>
              <a:t> </a:t>
            </a:r>
            <a:r>
              <a:rPr dirty="0" err="1"/>
              <a:t>taksitle</a:t>
            </a:r>
            <a:r>
              <a:rPr dirty="0"/>
              <a:t> </a:t>
            </a:r>
            <a:r>
              <a:rPr dirty="0" err="1"/>
              <a:t>satılan</a:t>
            </a:r>
            <a:r>
              <a:rPr dirty="0"/>
              <a:t> 198 </a:t>
            </a:r>
            <a:r>
              <a:rPr dirty="0" err="1"/>
              <a:t>adet</a:t>
            </a:r>
            <a:r>
              <a:rPr dirty="0"/>
              <a:t> </a:t>
            </a:r>
            <a:r>
              <a:rPr dirty="0" err="1"/>
              <a:t>konut</a:t>
            </a:r>
            <a:r>
              <a:rPr dirty="0"/>
              <a:t> </a:t>
            </a:r>
            <a:r>
              <a:rPr dirty="0" err="1"/>
              <a:t>Yenişehir'de</a:t>
            </a:r>
            <a:r>
              <a:rPr dirty="0"/>
              <a:t> ilk </a:t>
            </a:r>
            <a:r>
              <a:rPr dirty="0" err="1"/>
              <a:t>mahalleyi</a:t>
            </a:r>
            <a:r>
              <a:rPr dirty="0"/>
              <a:t> </a:t>
            </a:r>
            <a:r>
              <a:rPr dirty="0" err="1"/>
              <a:t>oluşturmuştur</a:t>
            </a:r>
            <a:endParaRPr dirty="0"/>
          </a:p>
          <a:p>
            <a:endParaRPr dirty="0"/>
          </a:p>
          <a:p>
            <a:pPr marL="0" indent="0">
              <a:buNone/>
            </a:pPr>
            <a:r>
              <a:rPr dirty="0"/>
              <a:t>- </a:t>
            </a:r>
            <a:r>
              <a:rPr dirty="0" err="1"/>
              <a:t>Hemen</a:t>
            </a:r>
            <a:r>
              <a:rPr dirty="0"/>
              <a:t> </a:t>
            </a:r>
            <a:r>
              <a:rPr dirty="0" err="1"/>
              <a:t>ardından</a:t>
            </a:r>
            <a:r>
              <a:rPr dirty="0"/>
              <a:t> </a:t>
            </a:r>
            <a:r>
              <a:rPr dirty="0" err="1"/>
              <a:t>memurlar</a:t>
            </a:r>
            <a:r>
              <a:rPr dirty="0"/>
              <a:t> </a:t>
            </a:r>
            <a:r>
              <a:rPr dirty="0" err="1"/>
              <a:t>mahallesinin</a:t>
            </a:r>
            <a:r>
              <a:rPr dirty="0"/>
              <a:t> </a:t>
            </a:r>
            <a:r>
              <a:rPr dirty="0" err="1"/>
              <a:t>konutlarının</a:t>
            </a:r>
            <a:r>
              <a:rPr dirty="0"/>
              <a:t> </a:t>
            </a:r>
            <a:r>
              <a:rPr dirty="0" err="1"/>
              <a:t>yapımında</a:t>
            </a:r>
            <a:r>
              <a:rPr dirty="0"/>
              <a:t> da </a:t>
            </a:r>
            <a:r>
              <a:rPr dirty="0" err="1"/>
              <a:t>tüm</a:t>
            </a:r>
            <a:r>
              <a:rPr dirty="0"/>
              <a:t> </a:t>
            </a:r>
            <a:r>
              <a:rPr dirty="0" err="1"/>
              <a:t>finansman</a:t>
            </a:r>
            <a:r>
              <a:rPr dirty="0"/>
              <a:t> </a:t>
            </a:r>
            <a:r>
              <a:rPr dirty="0" err="1"/>
              <a:t>ve</a:t>
            </a:r>
            <a:r>
              <a:rPr dirty="0"/>
              <a:t> </a:t>
            </a:r>
            <a:r>
              <a:rPr dirty="0" err="1"/>
              <a:t>girişimciliği</a:t>
            </a:r>
            <a:r>
              <a:rPr dirty="0"/>
              <a:t> </a:t>
            </a:r>
            <a:r>
              <a:rPr dirty="0" err="1"/>
              <a:t>devlet</a:t>
            </a:r>
            <a:r>
              <a:rPr dirty="0"/>
              <a:t> </a:t>
            </a:r>
            <a:r>
              <a:rPr dirty="0" err="1"/>
              <a:t>üstlenmiştir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ontent Placeholder 2"/>
          <p:cNvSpPr txBox="1">
            <a:spLocks noGrp="1"/>
          </p:cNvSpPr>
          <p:nvPr>
            <p:ph idx="1"/>
          </p:nvPr>
        </p:nvSpPr>
        <p:spPr>
          <a:prstGeom prst="rect">
            <a:avLst/>
          </a:prstGeom>
        </p:spPr>
        <p:txBody>
          <a:bodyPr/>
          <a:lstStyle/>
          <a:p>
            <a:pPr marL="0" indent="0">
              <a:buNone/>
            </a:pPr>
            <a:r>
              <a:rPr dirty="0"/>
              <a:t>- 1925 </a:t>
            </a:r>
            <a:r>
              <a:rPr dirty="0" err="1"/>
              <a:t>yılından</a:t>
            </a:r>
            <a:r>
              <a:rPr dirty="0"/>
              <a:t> </a:t>
            </a:r>
            <a:r>
              <a:rPr dirty="0" err="1"/>
              <a:t>itibaren</a:t>
            </a:r>
            <a:r>
              <a:rPr dirty="0"/>
              <a:t> </a:t>
            </a:r>
            <a:r>
              <a:rPr dirty="0" err="1"/>
              <a:t>kentin</a:t>
            </a:r>
            <a:r>
              <a:rPr dirty="0"/>
              <a:t> </a:t>
            </a:r>
            <a:r>
              <a:rPr dirty="0" err="1"/>
              <a:t>yerleşiminde</a:t>
            </a:r>
            <a:r>
              <a:rPr dirty="0"/>
              <a:t> </a:t>
            </a:r>
            <a:r>
              <a:rPr dirty="0" err="1"/>
              <a:t>dört</a:t>
            </a:r>
            <a:r>
              <a:rPr dirty="0"/>
              <a:t> tip </a:t>
            </a:r>
            <a:r>
              <a:rPr dirty="0" err="1"/>
              <a:t>konut</a:t>
            </a:r>
            <a:r>
              <a:rPr dirty="0"/>
              <a:t> </a:t>
            </a:r>
            <a:r>
              <a:rPr dirty="0" err="1"/>
              <a:t>göze</a:t>
            </a:r>
            <a:r>
              <a:rPr dirty="0"/>
              <a:t> </a:t>
            </a:r>
            <a:r>
              <a:rPr dirty="0" err="1"/>
              <a:t>çarpmaktadır</a:t>
            </a:r>
            <a:r>
              <a:rPr dirty="0"/>
              <a:t>:</a:t>
            </a:r>
          </a:p>
          <a:p>
            <a:endParaRPr dirty="0"/>
          </a:p>
          <a:p>
            <a:pPr marL="0" indent="0">
              <a:buNone/>
            </a:pPr>
            <a:r>
              <a:rPr dirty="0"/>
              <a:t>- </a:t>
            </a:r>
            <a:r>
              <a:rPr dirty="0" err="1"/>
              <a:t>Birincisi</a:t>
            </a:r>
            <a:r>
              <a:rPr dirty="0"/>
              <a:t>, </a:t>
            </a:r>
            <a:r>
              <a:rPr dirty="0" err="1"/>
              <a:t>arazi</a:t>
            </a:r>
            <a:r>
              <a:rPr dirty="0"/>
              <a:t> </a:t>
            </a:r>
            <a:r>
              <a:rPr dirty="0" err="1"/>
              <a:t>fiyatlarının</a:t>
            </a:r>
            <a:r>
              <a:rPr dirty="0"/>
              <a:t> </a:t>
            </a:r>
            <a:r>
              <a:rPr dirty="0" err="1"/>
              <a:t>yüksek</a:t>
            </a:r>
            <a:r>
              <a:rPr dirty="0"/>
              <a:t> </a:t>
            </a:r>
            <a:r>
              <a:rPr dirty="0" err="1"/>
              <a:t>olması</a:t>
            </a:r>
            <a:r>
              <a:rPr dirty="0"/>
              <a:t> </a:t>
            </a:r>
            <a:r>
              <a:rPr dirty="0" err="1"/>
              <a:t>nedeniyle</a:t>
            </a:r>
            <a:r>
              <a:rPr dirty="0"/>
              <a:t> </a:t>
            </a:r>
            <a:r>
              <a:rPr dirty="0" err="1"/>
              <a:t>eski</a:t>
            </a:r>
            <a:r>
              <a:rPr dirty="0"/>
              <a:t> </a:t>
            </a:r>
            <a:r>
              <a:rPr dirty="0" err="1"/>
              <a:t>kentte</a:t>
            </a:r>
            <a:r>
              <a:rPr dirty="0"/>
              <a:t> </a:t>
            </a:r>
            <a:r>
              <a:rPr dirty="0" err="1"/>
              <a:t>yükselmeye</a:t>
            </a:r>
            <a:r>
              <a:rPr dirty="0"/>
              <a:t> </a:t>
            </a:r>
            <a:r>
              <a:rPr dirty="0" err="1"/>
              <a:t>başlayan</a:t>
            </a:r>
            <a:r>
              <a:rPr dirty="0"/>
              <a:t> </a:t>
            </a:r>
            <a:r>
              <a:rPr dirty="0" err="1"/>
              <a:t>apartmanlardır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ontent Placeholder 2"/>
          <p:cNvSpPr txBox="1">
            <a:spLocks noGrp="1"/>
          </p:cNvSpPr>
          <p:nvPr>
            <p:ph idx="1"/>
          </p:nvPr>
        </p:nvSpPr>
        <p:spPr>
          <a:xfrm>
            <a:off x="457200" y="685800"/>
            <a:ext cx="7239000" cy="5608447"/>
          </a:xfrm>
          <a:prstGeom prst="rect">
            <a:avLst/>
          </a:prstGeom>
        </p:spPr>
        <p:txBody>
          <a:bodyPr>
            <a:normAutofit/>
          </a:bodyPr>
          <a:lstStyle/>
          <a:p>
            <a:pPr marL="0" indent="0" defTabSz="850391">
              <a:spcBef>
                <a:spcPts val="500"/>
              </a:spcBef>
              <a:buNone/>
              <a:defRPr sz="2418"/>
            </a:pPr>
            <a:r>
              <a:rPr dirty="0"/>
              <a:t>- </a:t>
            </a:r>
            <a:r>
              <a:rPr dirty="0" err="1"/>
              <a:t>İkinci</a:t>
            </a:r>
            <a:r>
              <a:rPr dirty="0"/>
              <a:t> </a:t>
            </a:r>
            <a:r>
              <a:rPr dirty="0" err="1"/>
              <a:t>tür</a:t>
            </a:r>
            <a:r>
              <a:rPr dirty="0"/>
              <a:t> </a:t>
            </a:r>
            <a:r>
              <a:rPr dirty="0" err="1"/>
              <a:t>konutlar</a:t>
            </a:r>
            <a:r>
              <a:rPr dirty="0"/>
              <a:t>, </a:t>
            </a:r>
            <a:r>
              <a:rPr dirty="0" err="1"/>
              <a:t>Yenişehir'in</a:t>
            </a:r>
            <a:r>
              <a:rPr dirty="0"/>
              <a:t> </a:t>
            </a:r>
            <a:r>
              <a:rPr dirty="0" err="1"/>
              <a:t>güney</a:t>
            </a:r>
            <a:r>
              <a:rPr dirty="0"/>
              <a:t> </a:t>
            </a:r>
            <a:r>
              <a:rPr dirty="0" err="1"/>
              <a:t>kesimlerinde</a:t>
            </a:r>
            <a:r>
              <a:rPr dirty="0"/>
              <a:t>, </a:t>
            </a:r>
            <a:r>
              <a:rPr dirty="0" err="1"/>
              <a:t>özellikle</a:t>
            </a:r>
            <a:r>
              <a:rPr dirty="0"/>
              <a:t> de </a:t>
            </a:r>
            <a:r>
              <a:rPr dirty="0" err="1"/>
              <a:t>Kavaklıdere</a:t>
            </a:r>
            <a:r>
              <a:rPr dirty="0"/>
              <a:t> </a:t>
            </a:r>
            <a:r>
              <a:rPr dirty="0" err="1"/>
              <a:t>ve</a:t>
            </a:r>
            <a:r>
              <a:rPr dirty="0"/>
              <a:t> </a:t>
            </a:r>
            <a:r>
              <a:rPr dirty="0" err="1"/>
              <a:t>Çankaya</a:t>
            </a:r>
            <a:r>
              <a:rPr dirty="0"/>
              <a:t> </a:t>
            </a:r>
            <a:r>
              <a:rPr dirty="0" err="1"/>
              <a:t>tarafında</a:t>
            </a:r>
            <a:r>
              <a:rPr dirty="0"/>
              <a:t> </a:t>
            </a:r>
            <a:r>
              <a:rPr dirty="0" err="1"/>
              <a:t>görülen</a:t>
            </a:r>
            <a:r>
              <a:rPr dirty="0"/>
              <a:t> </a:t>
            </a:r>
            <a:r>
              <a:rPr dirty="0" err="1"/>
              <a:t>villalar</a:t>
            </a:r>
            <a:r>
              <a:rPr dirty="0"/>
              <a:t> </a:t>
            </a:r>
            <a:r>
              <a:rPr dirty="0" err="1"/>
              <a:t>ve</a:t>
            </a:r>
            <a:r>
              <a:rPr dirty="0"/>
              <a:t> </a:t>
            </a:r>
            <a:r>
              <a:rPr dirty="0" err="1"/>
              <a:t>bahçeli</a:t>
            </a:r>
            <a:r>
              <a:rPr dirty="0"/>
              <a:t> </a:t>
            </a:r>
            <a:r>
              <a:rPr dirty="0" err="1"/>
              <a:t>iki</a:t>
            </a:r>
            <a:r>
              <a:rPr dirty="0"/>
              <a:t> </a:t>
            </a:r>
            <a:r>
              <a:rPr dirty="0" err="1"/>
              <a:t>katlı</a:t>
            </a:r>
            <a:r>
              <a:rPr dirty="0"/>
              <a:t> </a:t>
            </a:r>
            <a:r>
              <a:rPr dirty="0" err="1"/>
              <a:t>yapılardır</a:t>
            </a:r>
            <a:endParaRPr dirty="0"/>
          </a:p>
          <a:p>
            <a:pPr marL="255117" indent="-255117" defTabSz="850391">
              <a:spcBef>
                <a:spcPts val="500"/>
              </a:spcBef>
              <a:defRPr sz="2418"/>
            </a:pPr>
            <a:endParaRPr dirty="0"/>
          </a:p>
          <a:p>
            <a:pPr marL="0" indent="0" defTabSz="850391">
              <a:spcBef>
                <a:spcPts val="500"/>
              </a:spcBef>
              <a:buNone/>
              <a:defRPr sz="2418"/>
            </a:pPr>
            <a:r>
              <a:rPr dirty="0"/>
              <a:t>- </a:t>
            </a:r>
            <a:r>
              <a:rPr dirty="0" err="1" smtClean="0"/>
              <a:t>Ankara'da</a:t>
            </a:r>
            <a:r>
              <a:rPr dirty="0" smtClean="0"/>
              <a:t> </a:t>
            </a:r>
            <a:r>
              <a:rPr dirty="0" err="1"/>
              <a:t>yüksek</a:t>
            </a:r>
            <a:r>
              <a:rPr dirty="0"/>
              <a:t> </a:t>
            </a:r>
            <a:r>
              <a:rPr dirty="0" err="1"/>
              <a:t>arsa</a:t>
            </a:r>
            <a:r>
              <a:rPr dirty="0"/>
              <a:t> </a:t>
            </a:r>
            <a:r>
              <a:rPr dirty="0" err="1"/>
              <a:t>fiyatları</a:t>
            </a:r>
            <a:r>
              <a:rPr dirty="0"/>
              <a:t> </a:t>
            </a:r>
            <a:r>
              <a:rPr dirty="0" err="1"/>
              <a:t>konut</a:t>
            </a:r>
            <a:r>
              <a:rPr dirty="0"/>
              <a:t> </a:t>
            </a:r>
            <a:r>
              <a:rPr dirty="0" err="1"/>
              <a:t>kira</a:t>
            </a:r>
            <a:r>
              <a:rPr dirty="0"/>
              <a:t> </a:t>
            </a:r>
            <a:r>
              <a:rPr dirty="0" err="1"/>
              <a:t>bedellerine</a:t>
            </a:r>
            <a:r>
              <a:rPr dirty="0"/>
              <a:t> </a:t>
            </a:r>
            <a:r>
              <a:rPr dirty="0" err="1"/>
              <a:t>yansımaktadır</a:t>
            </a:r>
            <a:r>
              <a:rPr dirty="0"/>
              <a:t>. Bu </a:t>
            </a:r>
            <a:r>
              <a:rPr dirty="0" err="1"/>
              <a:t>pahalılık</a:t>
            </a:r>
            <a:r>
              <a:rPr dirty="0"/>
              <a:t> </a:t>
            </a:r>
            <a:r>
              <a:rPr dirty="0" err="1"/>
              <a:t>ve</a:t>
            </a:r>
            <a:r>
              <a:rPr dirty="0"/>
              <a:t> </a:t>
            </a:r>
            <a:r>
              <a:rPr dirty="0" err="1"/>
              <a:t>yoğun</a:t>
            </a:r>
            <a:r>
              <a:rPr dirty="0"/>
              <a:t> </a:t>
            </a:r>
            <a:r>
              <a:rPr dirty="0" err="1"/>
              <a:t>spekülasyon</a:t>
            </a:r>
            <a:r>
              <a:rPr dirty="0"/>
              <a:t> </a:t>
            </a:r>
            <a:r>
              <a:rPr dirty="0" err="1"/>
              <a:t>alanında</a:t>
            </a:r>
            <a:r>
              <a:rPr dirty="0"/>
              <a:t> </a:t>
            </a:r>
            <a:r>
              <a:rPr dirty="0" err="1"/>
              <a:t>konut</a:t>
            </a:r>
            <a:r>
              <a:rPr dirty="0"/>
              <a:t> </a:t>
            </a:r>
            <a:r>
              <a:rPr dirty="0" err="1"/>
              <a:t>sıkıntısı</a:t>
            </a:r>
            <a:r>
              <a:rPr dirty="0"/>
              <a:t> </a:t>
            </a:r>
            <a:r>
              <a:rPr dirty="0" err="1"/>
              <a:t>çeken</a:t>
            </a:r>
            <a:r>
              <a:rPr dirty="0"/>
              <a:t> </a:t>
            </a:r>
            <a:r>
              <a:rPr dirty="0" err="1"/>
              <a:t>düşük</a:t>
            </a:r>
            <a:r>
              <a:rPr dirty="0"/>
              <a:t> </a:t>
            </a:r>
            <a:r>
              <a:rPr dirty="0" err="1"/>
              <a:t>gelirli</a:t>
            </a:r>
            <a:r>
              <a:rPr dirty="0"/>
              <a:t> </a:t>
            </a:r>
            <a:r>
              <a:rPr dirty="0" err="1"/>
              <a:t>memurlar</a:t>
            </a:r>
            <a:r>
              <a:rPr dirty="0"/>
              <a:t> </a:t>
            </a:r>
            <a:r>
              <a:rPr dirty="0" err="1"/>
              <a:t>için</a:t>
            </a:r>
            <a:r>
              <a:rPr dirty="0"/>
              <a:t> </a:t>
            </a:r>
            <a:r>
              <a:rPr dirty="0" err="1"/>
              <a:t>devlet</a:t>
            </a:r>
            <a:r>
              <a:rPr dirty="0"/>
              <a:t> </a:t>
            </a:r>
            <a:r>
              <a:rPr dirty="0" err="1"/>
              <a:t>tarafından</a:t>
            </a:r>
            <a:r>
              <a:rPr dirty="0"/>
              <a:t> </a:t>
            </a:r>
            <a:r>
              <a:rPr dirty="0" err="1"/>
              <a:t>yaptırılan</a:t>
            </a:r>
            <a:r>
              <a:rPr dirty="0"/>
              <a:t> </a:t>
            </a:r>
            <a:r>
              <a:rPr dirty="0" err="1"/>
              <a:t>konutlar</a:t>
            </a:r>
            <a:r>
              <a:rPr dirty="0"/>
              <a:t>, </a:t>
            </a:r>
            <a:r>
              <a:rPr dirty="0" err="1"/>
              <a:t>kentteki</a:t>
            </a:r>
            <a:r>
              <a:rPr dirty="0"/>
              <a:t> </a:t>
            </a:r>
            <a:r>
              <a:rPr dirty="0" err="1"/>
              <a:t>üçüncü</a:t>
            </a:r>
            <a:r>
              <a:rPr dirty="0"/>
              <a:t> </a:t>
            </a:r>
            <a:r>
              <a:rPr dirty="0" err="1"/>
              <a:t>tür</a:t>
            </a:r>
            <a:r>
              <a:rPr dirty="0"/>
              <a:t> </a:t>
            </a:r>
            <a:r>
              <a:rPr dirty="0" err="1"/>
              <a:t>konutları</a:t>
            </a:r>
            <a:r>
              <a:rPr dirty="0"/>
              <a:t> </a:t>
            </a:r>
            <a:r>
              <a:rPr dirty="0" err="1"/>
              <a:t>oluşturmaktadır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ontent Placeholder 2"/>
          <p:cNvSpPr txBox="1">
            <a:spLocks noGrp="1"/>
          </p:cNvSpPr>
          <p:nvPr>
            <p:ph idx="1"/>
          </p:nvPr>
        </p:nvSpPr>
        <p:spPr>
          <a:prstGeom prst="rect">
            <a:avLst/>
          </a:prstGeom>
        </p:spPr>
        <p:txBody>
          <a:bodyPr/>
          <a:lstStyle/>
          <a:p>
            <a:pPr marL="0" indent="0">
              <a:buNone/>
            </a:pPr>
            <a:r>
              <a:rPr dirty="0"/>
              <a:t>- </a:t>
            </a:r>
            <a:r>
              <a:rPr dirty="0" err="1"/>
              <a:t>Sonuncusu</a:t>
            </a:r>
            <a:r>
              <a:rPr dirty="0"/>
              <a:t> </a:t>
            </a:r>
            <a:r>
              <a:rPr dirty="0" err="1"/>
              <a:t>ise</a:t>
            </a:r>
            <a:r>
              <a:rPr dirty="0"/>
              <a:t> </a:t>
            </a:r>
            <a:r>
              <a:rPr dirty="0" err="1"/>
              <a:t>kırdan</a:t>
            </a:r>
            <a:r>
              <a:rPr dirty="0"/>
              <a:t> </a:t>
            </a:r>
            <a:r>
              <a:rPr dirty="0" err="1"/>
              <a:t>kente</a:t>
            </a:r>
            <a:r>
              <a:rPr dirty="0"/>
              <a:t> </a:t>
            </a:r>
            <a:r>
              <a:rPr dirty="0" err="1"/>
              <a:t>göç</a:t>
            </a:r>
            <a:r>
              <a:rPr dirty="0"/>
              <a:t> </a:t>
            </a:r>
            <a:r>
              <a:rPr dirty="0" err="1"/>
              <a:t>nedeniyle</a:t>
            </a:r>
            <a:r>
              <a:rPr dirty="0"/>
              <a:t> 1930’lu </a:t>
            </a:r>
            <a:r>
              <a:rPr dirty="0" err="1"/>
              <a:t>yılların</a:t>
            </a:r>
            <a:r>
              <a:rPr dirty="0"/>
              <a:t> </a:t>
            </a:r>
            <a:r>
              <a:rPr dirty="0" err="1"/>
              <a:t>başından</a:t>
            </a:r>
            <a:r>
              <a:rPr dirty="0"/>
              <a:t> </a:t>
            </a:r>
            <a:r>
              <a:rPr dirty="0" err="1"/>
              <a:t>itibaren</a:t>
            </a:r>
            <a:r>
              <a:rPr dirty="0"/>
              <a:t> </a:t>
            </a:r>
            <a:r>
              <a:rPr dirty="0" err="1"/>
              <a:t>eski</a:t>
            </a:r>
            <a:r>
              <a:rPr dirty="0"/>
              <a:t> </a:t>
            </a:r>
            <a:r>
              <a:rPr dirty="0" err="1"/>
              <a:t>kente</a:t>
            </a:r>
            <a:r>
              <a:rPr dirty="0"/>
              <a:t> </a:t>
            </a:r>
            <a:r>
              <a:rPr dirty="0" err="1"/>
              <a:t>en</a:t>
            </a:r>
            <a:r>
              <a:rPr dirty="0"/>
              <a:t> </a:t>
            </a:r>
            <a:r>
              <a:rPr dirty="0" err="1"/>
              <a:t>yakın</a:t>
            </a:r>
            <a:r>
              <a:rPr dirty="0"/>
              <a:t> </a:t>
            </a:r>
            <a:r>
              <a:rPr dirty="0" err="1"/>
              <a:t>alanlarda</a:t>
            </a:r>
            <a:r>
              <a:rPr dirty="0"/>
              <a:t> </a:t>
            </a:r>
            <a:r>
              <a:rPr dirty="0" err="1"/>
              <a:t>ve</a:t>
            </a:r>
            <a:r>
              <a:rPr dirty="0"/>
              <a:t> </a:t>
            </a:r>
            <a:r>
              <a:rPr dirty="0" err="1"/>
              <a:t>boş</a:t>
            </a:r>
            <a:r>
              <a:rPr dirty="0"/>
              <a:t>, </a:t>
            </a:r>
            <a:r>
              <a:rPr dirty="0" err="1"/>
              <a:t>denetimsiz</a:t>
            </a:r>
            <a:r>
              <a:rPr dirty="0"/>
              <a:t> </a:t>
            </a:r>
            <a:r>
              <a:rPr dirty="0" err="1" smtClean="0"/>
              <a:t>arazilerde</a:t>
            </a:r>
            <a:r>
              <a:rPr lang="tr-TR" dirty="0" smtClean="0"/>
              <a:t>ki</a:t>
            </a:r>
            <a:r>
              <a:rPr dirty="0" smtClean="0"/>
              <a:t> </a:t>
            </a:r>
            <a:r>
              <a:rPr dirty="0" err="1"/>
              <a:t>kaçak</a:t>
            </a:r>
            <a:r>
              <a:rPr dirty="0"/>
              <a:t> </a:t>
            </a:r>
            <a:r>
              <a:rPr dirty="0" err="1"/>
              <a:t>yapılaşmalar</a:t>
            </a:r>
            <a:r>
              <a:rPr dirty="0"/>
              <a:t>(</a:t>
            </a:r>
            <a:r>
              <a:rPr dirty="0" err="1"/>
              <a:t>gecekondular</a:t>
            </a:r>
            <a:r>
              <a:rPr dirty="0"/>
              <a:t>)</a:t>
            </a:r>
          </a:p>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ontent Placeholder 2"/>
          <p:cNvSpPr txBox="1">
            <a:spLocks noGrp="1"/>
          </p:cNvSpPr>
          <p:nvPr>
            <p:ph idx="1"/>
          </p:nvPr>
        </p:nvSpPr>
        <p:spPr>
          <a:xfrm>
            <a:off x="390872" y="1005839"/>
            <a:ext cx="7239001" cy="4846322"/>
          </a:xfrm>
          <a:prstGeom prst="rect">
            <a:avLst/>
          </a:prstGeom>
        </p:spPr>
        <p:txBody>
          <a:bodyPr/>
          <a:lstStyle/>
          <a:p>
            <a:pPr marL="124460" indent="0" defTabSz="457200">
              <a:spcBef>
                <a:spcPts val="400"/>
              </a:spcBef>
              <a:buClrTx/>
              <a:buSzTx/>
              <a:buNone/>
              <a:defRPr sz="1200">
                <a:uFill>
                  <a:solidFill>
                    <a:srgbClr val="000000"/>
                  </a:solidFill>
                </a:uFill>
                <a:latin typeface="Times New Roman"/>
                <a:ea typeface="Times New Roman"/>
                <a:cs typeface="Times New Roman"/>
                <a:sym typeface="Times New Roman"/>
              </a:defRPr>
            </a:pPr>
            <a:r>
              <a:rPr b="1"/>
              <a:t>Tablo 1. </a:t>
            </a:r>
            <a:r>
              <a:t>1935 yılında Ankara’daki yapıların sayısı ve semtlere göre dağılımı (Akın, 2007)</a:t>
            </a:r>
          </a:p>
        </p:txBody>
      </p:sp>
      <p:pic>
        <p:nvPicPr>
          <p:cNvPr id="157" name="image3.png" descr="image3.png"/>
          <p:cNvPicPr>
            <a:picLocks noChangeAspect="1"/>
          </p:cNvPicPr>
          <p:nvPr/>
        </p:nvPicPr>
        <p:blipFill>
          <a:blip r:embed="rId2">
            <a:extLst/>
          </a:blip>
          <a:stretch>
            <a:fillRect/>
          </a:stretch>
        </p:blipFill>
        <p:spPr>
          <a:xfrm>
            <a:off x="1871998" y="1572196"/>
            <a:ext cx="4276748" cy="371360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ontent Placeholder 2"/>
          <p:cNvSpPr txBox="1">
            <a:spLocks noGrp="1"/>
          </p:cNvSpPr>
          <p:nvPr>
            <p:ph idx="1"/>
          </p:nvPr>
        </p:nvSpPr>
        <p:spPr>
          <a:xfrm>
            <a:off x="457200" y="990600"/>
            <a:ext cx="7239000" cy="4846320"/>
          </a:xfrm>
          <a:prstGeom prst="rect">
            <a:avLst/>
          </a:prstGeom>
        </p:spPr>
        <p:txBody>
          <a:bodyPr/>
          <a:lstStyle/>
          <a:p>
            <a:pPr marL="0" indent="0">
              <a:buNone/>
            </a:pPr>
            <a:r>
              <a:rPr dirty="0"/>
              <a:t>- </a:t>
            </a:r>
            <a:r>
              <a:rPr dirty="0" err="1"/>
              <a:t>Gecekondu</a:t>
            </a:r>
            <a:r>
              <a:rPr dirty="0"/>
              <a:t> </a:t>
            </a:r>
            <a:r>
              <a:rPr dirty="0" err="1"/>
              <a:t>gelişiminin</a:t>
            </a:r>
            <a:r>
              <a:rPr dirty="0"/>
              <a:t> </a:t>
            </a:r>
            <a:r>
              <a:rPr dirty="0" err="1"/>
              <a:t>engellenebileceği</a:t>
            </a:r>
            <a:r>
              <a:rPr dirty="0"/>
              <a:t> </a:t>
            </a:r>
            <a:r>
              <a:rPr dirty="0" err="1"/>
              <a:t>varsayımıyla</a:t>
            </a:r>
            <a:r>
              <a:rPr dirty="0"/>
              <a:t> 1948 </a:t>
            </a:r>
            <a:r>
              <a:rPr dirty="0" err="1"/>
              <a:t>tarihinde</a:t>
            </a:r>
            <a:r>
              <a:rPr dirty="0"/>
              <a:t> ilk </a:t>
            </a:r>
            <a:r>
              <a:rPr dirty="0" err="1"/>
              <a:t>gecekondu</a:t>
            </a:r>
            <a:r>
              <a:rPr dirty="0"/>
              <a:t> </a:t>
            </a:r>
            <a:r>
              <a:rPr dirty="0" err="1"/>
              <a:t>af</a:t>
            </a:r>
            <a:r>
              <a:rPr dirty="0"/>
              <a:t> </a:t>
            </a:r>
            <a:r>
              <a:rPr dirty="0" err="1"/>
              <a:t>yasası</a:t>
            </a:r>
            <a:r>
              <a:rPr dirty="0"/>
              <a:t> </a:t>
            </a:r>
            <a:r>
              <a:rPr dirty="0" err="1"/>
              <a:t>çıkarılmıştır</a:t>
            </a:r>
            <a:r>
              <a:rPr dirty="0"/>
              <a:t>. Ankara </a:t>
            </a:r>
            <a:r>
              <a:rPr dirty="0" err="1"/>
              <a:t>kenti</a:t>
            </a:r>
            <a:r>
              <a:rPr spc="227" dirty="0"/>
              <a:t> </a:t>
            </a:r>
            <a:r>
              <a:rPr dirty="0" err="1"/>
              <a:t>özelinde</a:t>
            </a:r>
            <a:r>
              <a:rPr spc="216" dirty="0"/>
              <a:t> </a:t>
            </a:r>
            <a:r>
              <a:rPr dirty="0" err="1"/>
              <a:t>geçerli</a:t>
            </a:r>
            <a:r>
              <a:rPr spc="227" dirty="0"/>
              <a:t> </a:t>
            </a:r>
            <a:r>
              <a:rPr dirty="0" err="1"/>
              <a:t>olan</a:t>
            </a:r>
            <a:r>
              <a:rPr spc="227" dirty="0"/>
              <a:t> </a:t>
            </a:r>
            <a:r>
              <a:rPr dirty="0"/>
              <a:t>5218</a:t>
            </a:r>
            <a:r>
              <a:rPr spc="227" dirty="0"/>
              <a:t> </a:t>
            </a:r>
            <a:r>
              <a:rPr dirty="0" err="1"/>
              <a:t>sayılı</a:t>
            </a:r>
            <a:r>
              <a:rPr spc="227" dirty="0"/>
              <a:t> </a:t>
            </a:r>
            <a:r>
              <a:rPr dirty="0"/>
              <a:t>"Ankara</a:t>
            </a:r>
            <a:r>
              <a:rPr spc="238" dirty="0"/>
              <a:t> </a:t>
            </a:r>
            <a:r>
              <a:rPr dirty="0" err="1"/>
              <a:t>Belediyesine</a:t>
            </a:r>
            <a:r>
              <a:rPr dirty="0"/>
              <a:t>,</a:t>
            </a:r>
            <a:r>
              <a:rPr spc="227" dirty="0"/>
              <a:t> </a:t>
            </a:r>
            <a:r>
              <a:rPr dirty="0" err="1"/>
              <a:t>Arsa</a:t>
            </a:r>
            <a:r>
              <a:rPr spc="216" dirty="0"/>
              <a:t> </a:t>
            </a:r>
            <a:r>
              <a:rPr dirty="0" err="1"/>
              <a:t>ve</a:t>
            </a:r>
            <a:r>
              <a:rPr spc="216" dirty="0"/>
              <a:t> </a:t>
            </a:r>
            <a:r>
              <a:rPr dirty="0" err="1"/>
              <a:t>Arazisinden</a:t>
            </a:r>
            <a:r>
              <a:rPr spc="227" dirty="0"/>
              <a:t> </a:t>
            </a:r>
            <a:r>
              <a:rPr dirty="0"/>
              <a:t>Belli</a:t>
            </a:r>
            <a:r>
              <a:rPr spc="227" dirty="0"/>
              <a:t> </a:t>
            </a:r>
            <a:r>
              <a:rPr dirty="0" err="1"/>
              <a:t>Bir</a:t>
            </a:r>
            <a:r>
              <a:rPr dirty="0"/>
              <a:t> </a:t>
            </a:r>
            <a:r>
              <a:rPr dirty="0" err="1"/>
              <a:t>Kısmını</a:t>
            </a:r>
            <a:r>
              <a:rPr dirty="0"/>
              <a:t> </a:t>
            </a:r>
            <a:r>
              <a:rPr dirty="0" err="1"/>
              <a:t>Mesken</a:t>
            </a:r>
            <a:r>
              <a:rPr dirty="0"/>
              <a:t> </a:t>
            </a:r>
            <a:r>
              <a:rPr dirty="0" err="1"/>
              <a:t>Yapacaklara</a:t>
            </a:r>
            <a:r>
              <a:rPr dirty="0"/>
              <a:t> 2490 </a:t>
            </a:r>
            <a:r>
              <a:rPr dirty="0" err="1"/>
              <a:t>Sayılı</a:t>
            </a:r>
            <a:r>
              <a:rPr dirty="0"/>
              <a:t> </a:t>
            </a:r>
            <a:r>
              <a:rPr dirty="0" err="1"/>
              <a:t>Kanun</a:t>
            </a:r>
            <a:r>
              <a:rPr dirty="0"/>
              <a:t> </a:t>
            </a:r>
            <a:r>
              <a:rPr dirty="0" err="1"/>
              <a:t>Hükümlerine</a:t>
            </a:r>
            <a:r>
              <a:rPr dirty="0"/>
              <a:t> </a:t>
            </a:r>
            <a:r>
              <a:rPr dirty="0" err="1"/>
              <a:t>Bağlı</a:t>
            </a:r>
            <a:r>
              <a:rPr dirty="0"/>
              <a:t> </a:t>
            </a:r>
            <a:r>
              <a:rPr dirty="0" err="1"/>
              <a:t>Olmaksızın</a:t>
            </a:r>
            <a:r>
              <a:rPr dirty="0"/>
              <a:t> </a:t>
            </a:r>
            <a:r>
              <a:rPr dirty="0" err="1"/>
              <a:t>ve</a:t>
            </a:r>
            <a:r>
              <a:rPr dirty="0"/>
              <a:t> </a:t>
            </a:r>
            <a:r>
              <a:rPr dirty="0" err="1"/>
              <a:t>Muayyen</a:t>
            </a:r>
            <a:r>
              <a:rPr dirty="0"/>
              <a:t> </a:t>
            </a:r>
            <a:r>
              <a:rPr dirty="0" err="1"/>
              <a:t>Şartlarla</a:t>
            </a:r>
            <a:r>
              <a:rPr dirty="0"/>
              <a:t> </a:t>
            </a:r>
            <a:r>
              <a:rPr dirty="0" err="1"/>
              <a:t>Tahsis</a:t>
            </a:r>
            <a:r>
              <a:rPr dirty="0"/>
              <a:t> </a:t>
            </a:r>
            <a:r>
              <a:rPr dirty="0" err="1"/>
              <a:t>ve</a:t>
            </a:r>
            <a:r>
              <a:rPr dirty="0"/>
              <a:t> </a:t>
            </a:r>
            <a:r>
              <a:rPr dirty="0" err="1"/>
              <a:t>Temlik</a:t>
            </a:r>
            <a:r>
              <a:rPr dirty="0"/>
              <a:t> </a:t>
            </a:r>
            <a:r>
              <a:rPr dirty="0" err="1"/>
              <a:t>Yetkisi</a:t>
            </a:r>
            <a:r>
              <a:rPr dirty="0"/>
              <a:t> </a:t>
            </a:r>
            <a:r>
              <a:rPr dirty="0" err="1"/>
              <a:t>Verilmesi</a:t>
            </a:r>
            <a:r>
              <a:rPr dirty="0"/>
              <a:t> </a:t>
            </a:r>
            <a:r>
              <a:rPr dirty="0" err="1"/>
              <a:t>Hakkında</a:t>
            </a:r>
            <a:r>
              <a:rPr dirty="0"/>
              <a:t> </a:t>
            </a:r>
            <a:r>
              <a:rPr dirty="0" err="1"/>
              <a:t>Kanun</a:t>
            </a:r>
            <a:r>
              <a:rPr dirty="0"/>
              <a:t>" </a:t>
            </a:r>
            <a:r>
              <a:rPr dirty="0" err="1"/>
              <a:t>ile</a:t>
            </a:r>
            <a:r>
              <a:rPr dirty="0"/>
              <a:t> </a:t>
            </a:r>
            <a:r>
              <a:rPr dirty="0" err="1"/>
              <a:t>gecekondu</a:t>
            </a:r>
            <a:r>
              <a:rPr dirty="0"/>
              <a:t> </a:t>
            </a:r>
            <a:r>
              <a:rPr dirty="0" err="1"/>
              <a:t>yapıları</a:t>
            </a:r>
            <a:r>
              <a:rPr dirty="0"/>
              <a:t> (</a:t>
            </a:r>
            <a:r>
              <a:rPr dirty="0" err="1"/>
              <a:t>içinde</a:t>
            </a:r>
            <a:r>
              <a:rPr dirty="0"/>
              <a:t> ‘</a:t>
            </a:r>
            <a:r>
              <a:rPr dirty="0" err="1"/>
              <a:t>gecekondu</a:t>
            </a:r>
            <a:r>
              <a:rPr dirty="0"/>
              <a:t>’ </a:t>
            </a:r>
            <a:r>
              <a:rPr dirty="0" err="1"/>
              <a:t>terimi</a:t>
            </a:r>
            <a:r>
              <a:rPr dirty="0"/>
              <a:t> </a:t>
            </a:r>
            <a:r>
              <a:rPr dirty="0" err="1"/>
              <a:t>geçmese</a:t>
            </a:r>
            <a:r>
              <a:rPr dirty="0"/>
              <a:t> de) </a:t>
            </a:r>
            <a:r>
              <a:rPr dirty="0" err="1"/>
              <a:t>için</a:t>
            </a:r>
            <a:r>
              <a:rPr dirty="0"/>
              <a:t> </a:t>
            </a:r>
            <a:r>
              <a:rPr dirty="0" err="1"/>
              <a:t>af</a:t>
            </a:r>
            <a:r>
              <a:rPr dirty="0"/>
              <a:t> </a:t>
            </a:r>
            <a:r>
              <a:rPr dirty="0" err="1"/>
              <a:t>çıkarılmıştır</a:t>
            </a:r>
            <a:endParaRPr dirty="0"/>
          </a:p>
          <a:p>
            <a:pPr marL="0" indent="0" algn="just" defTabSz="457200">
              <a:lnSpc>
                <a:spcPct val="150000"/>
              </a:lnSpc>
              <a:spcBef>
                <a:spcPts val="0"/>
              </a:spcBef>
              <a:buClrTx/>
              <a:buSzTx/>
              <a:buNone/>
              <a:defRPr sz="1100">
                <a:uFill>
                  <a:solidFill>
                    <a:srgbClr val="000000"/>
                  </a:solidFill>
                </a:uFill>
                <a:latin typeface="Times New Roman"/>
                <a:ea typeface="Times New Roman"/>
                <a:cs typeface="Times New Roman"/>
                <a:sym typeface="Times New Roman"/>
              </a:defRPr>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ontent Placeholder 2"/>
          <p:cNvSpPr txBox="1">
            <a:spLocks noGrp="1"/>
          </p:cNvSpPr>
          <p:nvPr>
            <p:ph idx="1"/>
          </p:nvPr>
        </p:nvSpPr>
        <p:spPr>
          <a:prstGeom prst="rect">
            <a:avLst/>
          </a:prstGeom>
        </p:spPr>
        <p:txBody>
          <a:bodyPr/>
          <a:lstStyle/>
          <a:p>
            <a:pPr marL="0" indent="0">
              <a:buNone/>
            </a:pPr>
            <a:r>
              <a:rPr dirty="0"/>
              <a:t>- 1963 </a:t>
            </a:r>
            <a:r>
              <a:rPr dirty="0" err="1"/>
              <a:t>tarihinde</a:t>
            </a:r>
            <a:r>
              <a:rPr dirty="0"/>
              <a:t> "6785 </a:t>
            </a:r>
            <a:r>
              <a:rPr dirty="0" err="1"/>
              <a:t>Sayılı</a:t>
            </a:r>
            <a:r>
              <a:rPr dirty="0"/>
              <a:t> </a:t>
            </a:r>
            <a:r>
              <a:rPr dirty="0" err="1"/>
              <a:t>İmar</a:t>
            </a:r>
            <a:r>
              <a:rPr dirty="0"/>
              <a:t> </a:t>
            </a:r>
            <a:r>
              <a:rPr dirty="0" err="1"/>
              <a:t>Yasasına</a:t>
            </a:r>
            <a:r>
              <a:rPr dirty="0"/>
              <a:t> </a:t>
            </a:r>
            <a:r>
              <a:rPr dirty="0" err="1"/>
              <a:t>Geçici</a:t>
            </a:r>
            <a:r>
              <a:rPr dirty="0"/>
              <a:t> </a:t>
            </a:r>
            <a:r>
              <a:rPr dirty="0" err="1"/>
              <a:t>Bir</a:t>
            </a:r>
            <a:r>
              <a:rPr dirty="0"/>
              <a:t> </a:t>
            </a:r>
            <a:r>
              <a:rPr dirty="0" err="1"/>
              <a:t>Madde</a:t>
            </a:r>
            <a:r>
              <a:rPr dirty="0"/>
              <a:t> </a:t>
            </a:r>
            <a:r>
              <a:rPr dirty="0" err="1"/>
              <a:t>Eklenmesi</a:t>
            </a:r>
            <a:r>
              <a:rPr dirty="0"/>
              <a:t> </a:t>
            </a:r>
            <a:r>
              <a:rPr dirty="0" err="1"/>
              <a:t>Hakkında</a:t>
            </a:r>
            <a:r>
              <a:rPr dirty="0"/>
              <a:t> 327 </a:t>
            </a:r>
            <a:r>
              <a:rPr dirty="0" err="1"/>
              <a:t>Sayılı</a:t>
            </a:r>
            <a:r>
              <a:rPr dirty="0"/>
              <a:t> </a:t>
            </a:r>
            <a:r>
              <a:rPr dirty="0" err="1"/>
              <a:t>Yasa</a:t>
            </a:r>
            <a:r>
              <a:rPr dirty="0"/>
              <a:t>" </a:t>
            </a:r>
            <a:r>
              <a:rPr dirty="0" err="1"/>
              <a:t>ile</a:t>
            </a:r>
            <a:r>
              <a:rPr dirty="0"/>
              <a:t> </a:t>
            </a:r>
            <a:r>
              <a:rPr dirty="0" err="1"/>
              <a:t>bir</a:t>
            </a:r>
            <a:r>
              <a:rPr dirty="0"/>
              <a:t> </a:t>
            </a:r>
            <a:r>
              <a:rPr dirty="0" err="1"/>
              <a:t>kez</a:t>
            </a:r>
            <a:r>
              <a:rPr dirty="0"/>
              <a:t> </a:t>
            </a:r>
            <a:r>
              <a:rPr dirty="0" err="1"/>
              <a:t>daha</a:t>
            </a:r>
            <a:r>
              <a:rPr dirty="0"/>
              <a:t> </a:t>
            </a:r>
            <a:r>
              <a:rPr dirty="0" err="1"/>
              <a:t>imar</a:t>
            </a:r>
            <a:r>
              <a:rPr dirty="0"/>
              <a:t> </a:t>
            </a:r>
            <a:r>
              <a:rPr dirty="0" err="1"/>
              <a:t>affı</a:t>
            </a:r>
            <a:r>
              <a:rPr dirty="0"/>
              <a:t> </a:t>
            </a:r>
            <a:r>
              <a:rPr dirty="0" err="1"/>
              <a:t>gündeme</a:t>
            </a:r>
            <a:r>
              <a:rPr dirty="0"/>
              <a:t> </a:t>
            </a:r>
            <a:r>
              <a:rPr dirty="0" err="1"/>
              <a:t>gelmiştir</a:t>
            </a:r>
            <a:endParaRPr dirty="0"/>
          </a:p>
          <a:p>
            <a:endParaRPr dirty="0"/>
          </a:p>
          <a:p>
            <a:pPr marL="0" indent="0">
              <a:buNone/>
            </a:pPr>
            <a:r>
              <a:rPr dirty="0"/>
              <a:t>- Bu </a:t>
            </a:r>
            <a:r>
              <a:rPr dirty="0" err="1"/>
              <a:t>aflar</a:t>
            </a:r>
            <a:r>
              <a:rPr dirty="0"/>
              <a:t> </a:t>
            </a:r>
            <a:r>
              <a:rPr dirty="0" err="1"/>
              <a:t>sonucunda</a:t>
            </a:r>
            <a:r>
              <a:rPr dirty="0"/>
              <a:t> </a:t>
            </a:r>
            <a:r>
              <a:rPr dirty="0" err="1"/>
              <a:t>Altındağ</a:t>
            </a:r>
            <a:r>
              <a:rPr dirty="0"/>
              <a:t>, </a:t>
            </a:r>
            <a:r>
              <a:rPr dirty="0" err="1"/>
              <a:t>Arifbey</a:t>
            </a:r>
            <a:r>
              <a:rPr dirty="0"/>
              <a:t>, </a:t>
            </a:r>
            <a:r>
              <a:rPr dirty="0" err="1"/>
              <a:t>Abidinpaşa</a:t>
            </a:r>
            <a:r>
              <a:rPr dirty="0"/>
              <a:t>, </a:t>
            </a:r>
            <a:r>
              <a:rPr dirty="0" err="1"/>
              <a:t>Telsizler</a:t>
            </a:r>
            <a:r>
              <a:rPr dirty="0"/>
              <a:t>, </a:t>
            </a:r>
            <a:r>
              <a:rPr dirty="0" err="1"/>
              <a:t>Saimekadın</a:t>
            </a:r>
            <a:r>
              <a:rPr dirty="0"/>
              <a:t> </a:t>
            </a:r>
            <a:r>
              <a:rPr dirty="0" err="1"/>
              <a:t>çevresi</a:t>
            </a:r>
            <a:r>
              <a:rPr dirty="0"/>
              <a:t> </a:t>
            </a:r>
            <a:r>
              <a:rPr dirty="0" err="1"/>
              <a:t>ve</a:t>
            </a:r>
            <a:r>
              <a:rPr dirty="0"/>
              <a:t> </a:t>
            </a:r>
            <a:r>
              <a:rPr dirty="0" err="1"/>
              <a:t>Topraklık'taki</a:t>
            </a:r>
            <a:r>
              <a:rPr dirty="0"/>
              <a:t> </a:t>
            </a:r>
            <a:r>
              <a:rPr dirty="0" err="1"/>
              <a:t>gecekondu</a:t>
            </a:r>
            <a:r>
              <a:rPr dirty="0"/>
              <a:t> </a:t>
            </a:r>
            <a:r>
              <a:rPr dirty="0" err="1"/>
              <a:t>alanlarının</a:t>
            </a:r>
            <a:r>
              <a:rPr dirty="0"/>
              <a:t> </a:t>
            </a:r>
            <a:r>
              <a:rPr dirty="0" err="1"/>
              <a:t>büyük</a:t>
            </a:r>
            <a:r>
              <a:rPr dirty="0"/>
              <a:t> </a:t>
            </a:r>
            <a:r>
              <a:rPr dirty="0" err="1"/>
              <a:t>kısmı</a:t>
            </a:r>
            <a:r>
              <a:rPr dirty="0"/>
              <a:t> </a:t>
            </a:r>
            <a:r>
              <a:rPr dirty="0" err="1"/>
              <a:t>yerleşmeye</a:t>
            </a:r>
            <a:r>
              <a:rPr dirty="0"/>
              <a:t> </a:t>
            </a:r>
            <a:r>
              <a:rPr dirty="0" err="1"/>
              <a:t>açılmıştır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 Placeholder 2"/>
          <p:cNvSpPr txBox="1">
            <a:spLocks noGrp="1"/>
          </p:cNvSpPr>
          <p:nvPr>
            <p:ph idx="1"/>
          </p:nvPr>
        </p:nvSpPr>
        <p:spPr>
          <a:xfrm>
            <a:off x="457200" y="1371600"/>
            <a:ext cx="7239000" cy="4846320"/>
          </a:xfrm>
          <a:prstGeom prst="rect">
            <a:avLst/>
          </a:prstGeom>
        </p:spPr>
        <p:txBody>
          <a:bodyPr/>
          <a:lstStyle/>
          <a:p>
            <a:pPr marL="0" indent="0">
              <a:buNone/>
            </a:pPr>
            <a:r>
              <a:rPr dirty="0"/>
              <a:t>- 1970’li </a:t>
            </a:r>
            <a:r>
              <a:rPr dirty="0" err="1"/>
              <a:t>yıllara</a:t>
            </a:r>
            <a:r>
              <a:rPr dirty="0"/>
              <a:t> </a:t>
            </a:r>
            <a:r>
              <a:rPr dirty="0" err="1"/>
              <a:t>gelindiğinde</a:t>
            </a:r>
            <a:r>
              <a:rPr dirty="0"/>
              <a:t> zaman </a:t>
            </a:r>
            <a:r>
              <a:rPr dirty="0" err="1"/>
              <a:t>kooperatif</a:t>
            </a:r>
            <a:r>
              <a:rPr dirty="0"/>
              <a:t> </a:t>
            </a:r>
            <a:r>
              <a:rPr dirty="0" err="1"/>
              <a:t>türü</a:t>
            </a:r>
            <a:r>
              <a:rPr dirty="0"/>
              <a:t> </a:t>
            </a:r>
            <a:r>
              <a:rPr dirty="0" err="1"/>
              <a:t>üretim</a:t>
            </a:r>
            <a:r>
              <a:rPr dirty="0"/>
              <a:t>, </a:t>
            </a:r>
            <a:r>
              <a:rPr dirty="0" err="1"/>
              <a:t>toplu</a:t>
            </a:r>
            <a:r>
              <a:rPr dirty="0"/>
              <a:t> </a:t>
            </a:r>
            <a:r>
              <a:rPr dirty="0" err="1"/>
              <a:t>konut</a:t>
            </a:r>
            <a:r>
              <a:rPr dirty="0"/>
              <a:t> </a:t>
            </a:r>
            <a:r>
              <a:rPr dirty="0" err="1"/>
              <a:t>gelişimine</a:t>
            </a:r>
            <a:r>
              <a:rPr dirty="0"/>
              <a:t> </a:t>
            </a:r>
            <a:r>
              <a:rPr dirty="0" err="1"/>
              <a:t>olanak</a:t>
            </a:r>
            <a:r>
              <a:rPr dirty="0"/>
              <a:t> </a:t>
            </a:r>
            <a:r>
              <a:rPr dirty="0" err="1"/>
              <a:t>sağlamıştır</a:t>
            </a:r>
            <a:endParaRPr dirty="0"/>
          </a:p>
          <a:p>
            <a:endParaRPr dirty="0"/>
          </a:p>
          <a:p>
            <a:pPr marL="0" indent="0">
              <a:buNone/>
            </a:pPr>
            <a:r>
              <a:rPr dirty="0"/>
              <a:t>- 1980’li </a:t>
            </a:r>
            <a:r>
              <a:rPr dirty="0" err="1"/>
              <a:t>yıllarda</a:t>
            </a:r>
            <a:r>
              <a:rPr dirty="0"/>
              <a:t> </a:t>
            </a:r>
            <a:r>
              <a:rPr dirty="0" err="1"/>
              <a:t>toplu</a:t>
            </a:r>
            <a:r>
              <a:rPr dirty="0"/>
              <a:t> </a:t>
            </a:r>
            <a:r>
              <a:rPr dirty="0" err="1"/>
              <a:t>konut</a:t>
            </a:r>
            <a:r>
              <a:rPr dirty="0"/>
              <a:t> </a:t>
            </a:r>
            <a:r>
              <a:rPr dirty="0" err="1"/>
              <a:t>gelişimleri</a:t>
            </a:r>
            <a:r>
              <a:rPr dirty="0"/>
              <a:t> </a:t>
            </a:r>
            <a:r>
              <a:rPr dirty="0" err="1"/>
              <a:t>daha</a:t>
            </a:r>
            <a:r>
              <a:rPr dirty="0"/>
              <a:t> </a:t>
            </a:r>
            <a:r>
              <a:rPr dirty="0" err="1"/>
              <a:t>çok</a:t>
            </a:r>
            <a:r>
              <a:rPr dirty="0"/>
              <a:t> </a:t>
            </a:r>
            <a:r>
              <a:rPr dirty="0" err="1"/>
              <a:t>planlı</a:t>
            </a:r>
            <a:r>
              <a:rPr dirty="0"/>
              <a:t> </a:t>
            </a:r>
            <a:r>
              <a:rPr dirty="0" err="1"/>
              <a:t>alanlar</a:t>
            </a:r>
            <a:r>
              <a:rPr dirty="0"/>
              <a:t> </a:t>
            </a:r>
            <a:r>
              <a:rPr dirty="0" err="1"/>
              <a:t>üzerinde</a:t>
            </a:r>
            <a:r>
              <a:rPr dirty="0"/>
              <a:t> </a:t>
            </a:r>
            <a:r>
              <a:rPr dirty="0" err="1"/>
              <a:t>devlet</a:t>
            </a:r>
            <a:r>
              <a:rPr dirty="0"/>
              <a:t> </a:t>
            </a:r>
            <a:r>
              <a:rPr dirty="0" err="1"/>
              <a:t>fonu</a:t>
            </a:r>
            <a:r>
              <a:rPr dirty="0"/>
              <a:t> </a:t>
            </a:r>
            <a:r>
              <a:rPr dirty="0" err="1"/>
              <a:t>ve</a:t>
            </a:r>
            <a:r>
              <a:rPr dirty="0"/>
              <a:t> </a:t>
            </a:r>
            <a:r>
              <a:rPr dirty="0" err="1"/>
              <a:t>diğer</a:t>
            </a:r>
            <a:r>
              <a:rPr dirty="0"/>
              <a:t> </a:t>
            </a:r>
            <a:r>
              <a:rPr dirty="0" err="1"/>
              <a:t>finansal</a:t>
            </a:r>
            <a:r>
              <a:rPr dirty="0"/>
              <a:t> </a:t>
            </a:r>
            <a:r>
              <a:rPr dirty="0" err="1"/>
              <a:t>kaynaklardaki</a:t>
            </a:r>
            <a:r>
              <a:rPr dirty="0"/>
              <a:t> </a:t>
            </a:r>
            <a:r>
              <a:rPr dirty="0" err="1"/>
              <a:t>artış</a:t>
            </a:r>
            <a:r>
              <a:rPr dirty="0"/>
              <a:t> </a:t>
            </a:r>
            <a:r>
              <a:rPr dirty="0" err="1"/>
              <a:t>ile</a:t>
            </a:r>
            <a:r>
              <a:rPr dirty="0"/>
              <a:t> </a:t>
            </a:r>
            <a:r>
              <a:rPr dirty="0" err="1"/>
              <a:t>birlikte</a:t>
            </a:r>
            <a:r>
              <a:rPr dirty="0"/>
              <a:t> </a:t>
            </a:r>
            <a:r>
              <a:rPr dirty="0" err="1"/>
              <a:t>toplu</a:t>
            </a:r>
            <a:r>
              <a:rPr dirty="0"/>
              <a:t> </a:t>
            </a:r>
            <a:r>
              <a:rPr dirty="0" err="1"/>
              <a:t>konut</a:t>
            </a:r>
            <a:r>
              <a:rPr dirty="0"/>
              <a:t> </a:t>
            </a:r>
            <a:r>
              <a:rPr dirty="0" err="1"/>
              <a:t>projeleri</a:t>
            </a:r>
            <a:r>
              <a:rPr dirty="0"/>
              <a:t> </a:t>
            </a:r>
            <a:r>
              <a:rPr dirty="0" err="1"/>
              <a:t>şeklinde</a:t>
            </a:r>
            <a:r>
              <a:rPr dirty="0"/>
              <a:t> </a:t>
            </a:r>
            <a:r>
              <a:rPr dirty="0" err="1"/>
              <a:t>gerçekleştirilmiştir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ontent Placeholder 2"/>
          <p:cNvSpPr txBox="1">
            <a:spLocks noGrp="1"/>
          </p:cNvSpPr>
          <p:nvPr>
            <p:ph idx="1"/>
          </p:nvPr>
        </p:nvSpPr>
        <p:spPr>
          <a:xfrm>
            <a:off x="457200" y="1295400"/>
            <a:ext cx="7239000" cy="4846320"/>
          </a:xfrm>
          <a:prstGeom prst="rect">
            <a:avLst/>
          </a:prstGeom>
        </p:spPr>
        <p:txBody>
          <a:bodyPr/>
          <a:lstStyle/>
          <a:p>
            <a:pPr marL="0" indent="0">
              <a:buNone/>
            </a:pPr>
            <a:r>
              <a:rPr dirty="0"/>
              <a:t>- 1980’li </a:t>
            </a:r>
            <a:r>
              <a:rPr dirty="0" err="1"/>
              <a:t>yılların</a:t>
            </a:r>
            <a:r>
              <a:rPr dirty="0"/>
              <a:t> </a:t>
            </a:r>
            <a:r>
              <a:rPr dirty="0" err="1"/>
              <a:t>ikinci</a:t>
            </a:r>
            <a:r>
              <a:rPr dirty="0"/>
              <a:t> </a:t>
            </a:r>
            <a:r>
              <a:rPr dirty="0" err="1"/>
              <a:t>yarısında</a:t>
            </a:r>
            <a:r>
              <a:rPr dirty="0"/>
              <a:t> </a:t>
            </a:r>
            <a:r>
              <a:rPr dirty="0" err="1"/>
              <a:t>gerçekleşen</a:t>
            </a:r>
            <a:r>
              <a:rPr dirty="0"/>
              <a:t> </a:t>
            </a:r>
            <a:r>
              <a:rPr dirty="0" err="1"/>
              <a:t>önemli</a:t>
            </a:r>
            <a:r>
              <a:rPr dirty="0"/>
              <a:t> </a:t>
            </a:r>
            <a:r>
              <a:rPr dirty="0" err="1"/>
              <a:t>bir</a:t>
            </a:r>
            <a:r>
              <a:rPr dirty="0"/>
              <a:t> </a:t>
            </a:r>
            <a:r>
              <a:rPr dirty="0" err="1"/>
              <a:t>olay</a:t>
            </a:r>
            <a:r>
              <a:rPr dirty="0"/>
              <a:t> </a:t>
            </a:r>
            <a:r>
              <a:rPr dirty="0" err="1"/>
              <a:t>ise</a:t>
            </a:r>
            <a:r>
              <a:rPr dirty="0"/>
              <a:t> 2981 </a:t>
            </a:r>
            <a:r>
              <a:rPr dirty="0" err="1"/>
              <a:t>sayılı</a:t>
            </a:r>
            <a:r>
              <a:rPr dirty="0"/>
              <a:t> </a:t>
            </a:r>
            <a:r>
              <a:rPr dirty="0" err="1"/>
              <a:t>yasa</a:t>
            </a:r>
            <a:r>
              <a:rPr dirty="0"/>
              <a:t> </a:t>
            </a:r>
            <a:r>
              <a:rPr dirty="0" err="1"/>
              <a:t>ile</a:t>
            </a:r>
            <a:r>
              <a:rPr dirty="0"/>
              <a:t> </a:t>
            </a:r>
            <a:r>
              <a:rPr dirty="0" err="1"/>
              <a:t>birlikte</a:t>
            </a:r>
            <a:r>
              <a:rPr dirty="0"/>
              <a:t> </a:t>
            </a:r>
            <a:r>
              <a:rPr dirty="0" err="1"/>
              <a:t>gecekondu</a:t>
            </a:r>
            <a:r>
              <a:rPr dirty="0"/>
              <a:t> </a:t>
            </a:r>
            <a:r>
              <a:rPr dirty="0" err="1"/>
              <a:t>alanları</a:t>
            </a:r>
            <a:r>
              <a:rPr dirty="0"/>
              <a:t> </a:t>
            </a:r>
            <a:r>
              <a:rPr dirty="0" err="1"/>
              <a:t>üzerinde</a:t>
            </a:r>
            <a:r>
              <a:rPr dirty="0"/>
              <a:t> </a:t>
            </a:r>
            <a:r>
              <a:rPr dirty="0" err="1"/>
              <a:t>yeni</a:t>
            </a:r>
            <a:r>
              <a:rPr dirty="0"/>
              <a:t> </a:t>
            </a:r>
            <a:r>
              <a:rPr dirty="0" err="1"/>
              <a:t>planlar</a:t>
            </a:r>
            <a:r>
              <a:rPr dirty="0"/>
              <a:t> </a:t>
            </a:r>
            <a:r>
              <a:rPr dirty="0" err="1"/>
              <a:t>geliştirilmesi</a:t>
            </a:r>
            <a:r>
              <a:rPr dirty="0"/>
              <a:t> </a:t>
            </a:r>
            <a:r>
              <a:rPr dirty="0" err="1"/>
              <a:t>ve</a:t>
            </a:r>
            <a:r>
              <a:rPr dirty="0"/>
              <a:t> belli </a:t>
            </a:r>
            <a:r>
              <a:rPr dirty="0" err="1"/>
              <a:t>alanların</a:t>
            </a:r>
            <a:r>
              <a:rPr dirty="0"/>
              <a:t> </a:t>
            </a:r>
            <a:r>
              <a:rPr dirty="0" err="1"/>
              <a:t>yenileme</a:t>
            </a:r>
            <a:r>
              <a:rPr dirty="0"/>
              <a:t> </a:t>
            </a:r>
            <a:r>
              <a:rPr dirty="0" err="1"/>
              <a:t>projeleriyle</a:t>
            </a:r>
            <a:r>
              <a:rPr dirty="0"/>
              <a:t> </a:t>
            </a:r>
            <a:r>
              <a:rPr dirty="0" err="1"/>
              <a:t>dönüşümün</a:t>
            </a:r>
            <a:r>
              <a:rPr dirty="0"/>
              <a:t> </a:t>
            </a:r>
            <a:r>
              <a:rPr dirty="0" err="1"/>
              <a:t>sağlanmasıdır</a:t>
            </a:r>
            <a:endParaRPr dirty="0"/>
          </a:p>
          <a:p>
            <a:endParaRPr dirty="0"/>
          </a:p>
          <a:p>
            <a:pPr marL="0" indent="0">
              <a:buNone/>
            </a:pPr>
            <a:r>
              <a:rPr dirty="0"/>
              <a:t>- 1990’lı </a:t>
            </a:r>
            <a:r>
              <a:rPr dirty="0" err="1"/>
              <a:t>yıllardan</a:t>
            </a:r>
            <a:r>
              <a:rPr dirty="0"/>
              <a:t> </a:t>
            </a:r>
            <a:r>
              <a:rPr dirty="0" err="1"/>
              <a:t>bu</a:t>
            </a:r>
            <a:r>
              <a:rPr dirty="0"/>
              <a:t> </a:t>
            </a:r>
            <a:r>
              <a:rPr dirty="0" err="1"/>
              <a:t>yana</a:t>
            </a:r>
            <a:r>
              <a:rPr dirty="0"/>
              <a:t> yap-sat tipi </a:t>
            </a:r>
            <a:r>
              <a:rPr dirty="0" err="1"/>
              <a:t>konut</a:t>
            </a:r>
            <a:r>
              <a:rPr dirty="0"/>
              <a:t> </a:t>
            </a:r>
            <a:r>
              <a:rPr dirty="0" err="1"/>
              <a:t>gelişimi</a:t>
            </a:r>
            <a:r>
              <a:rPr dirty="0"/>
              <a:t> </a:t>
            </a:r>
            <a:r>
              <a:rPr dirty="0" err="1"/>
              <a:t>Ankara’da</a:t>
            </a:r>
            <a:r>
              <a:rPr dirty="0"/>
              <a:t> </a:t>
            </a:r>
            <a:r>
              <a:rPr dirty="0" err="1"/>
              <a:t>etkinliğini</a:t>
            </a:r>
            <a:r>
              <a:rPr dirty="0"/>
              <a:t> </a:t>
            </a:r>
            <a:r>
              <a:rPr dirty="0" err="1"/>
              <a:t>sürdürmektedir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ontent Placeholder 2"/>
          <p:cNvSpPr txBox="1">
            <a:spLocks noGrp="1"/>
          </p:cNvSpPr>
          <p:nvPr>
            <p:ph idx="1"/>
          </p:nvPr>
        </p:nvSpPr>
        <p:spPr>
          <a:xfrm>
            <a:off x="457200" y="914399"/>
            <a:ext cx="7239000" cy="5160338"/>
          </a:xfrm>
          <a:prstGeom prst="rect">
            <a:avLst/>
          </a:prstGeom>
        </p:spPr>
        <p:txBody>
          <a:bodyPr/>
          <a:lstStyle/>
          <a:p>
            <a:pPr marL="0" indent="0">
              <a:buNone/>
            </a:pPr>
            <a:r>
              <a:rPr lang="tr-TR" dirty="0" smtClean="0"/>
              <a:t>- </a:t>
            </a:r>
            <a:r>
              <a:rPr dirty="0" err="1" smtClean="0"/>
              <a:t>Toplumların</a:t>
            </a:r>
            <a:r>
              <a:rPr dirty="0" smtClean="0"/>
              <a:t> </a:t>
            </a:r>
            <a:r>
              <a:rPr dirty="0" err="1"/>
              <a:t>belirli</a:t>
            </a:r>
            <a:r>
              <a:rPr dirty="0"/>
              <a:t> </a:t>
            </a:r>
            <a:r>
              <a:rPr dirty="0" err="1"/>
              <a:t>yerlerde</a:t>
            </a:r>
            <a:r>
              <a:rPr dirty="0"/>
              <a:t> </a:t>
            </a:r>
            <a:r>
              <a:rPr dirty="0" err="1"/>
              <a:t>yoğun</a:t>
            </a:r>
            <a:r>
              <a:rPr dirty="0"/>
              <a:t> </a:t>
            </a:r>
            <a:r>
              <a:rPr dirty="0" err="1"/>
              <a:t>bir</a:t>
            </a:r>
            <a:r>
              <a:rPr dirty="0"/>
              <a:t> </a:t>
            </a:r>
            <a:r>
              <a:rPr dirty="0" err="1"/>
              <a:t>şekilde</a:t>
            </a:r>
            <a:r>
              <a:rPr dirty="0"/>
              <a:t> </a:t>
            </a:r>
            <a:r>
              <a:rPr dirty="0" err="1"/>
              <a:t>yerleşmelerine</a:t>
            </a:r>
            <a:r>
              <a:rPr dirty="0"/>
              <a:t> </a:t>
            </a:r>
            <a:r>
              <a:rPr dirty="0" err="1"/>
              <a:t>neden</a:t>
            </a:r>
            <a:r>
              <a:rPr dirty="0"/>
              <a:t> </a:t>
            </a:r>
            <a:r>
              <a:rPr dirty="0" err="1"/>
              <a:t>olan</a:t>
            </a:r>
            <a:r>
              <a:rPr dirty="0"/>
              <a:t> </a:t>
            </a:r>
            <a:r>
              <a:rPr dirty="0" err="1"/>
              <a:t>kentleşme</a:t>
            </a:r>
            <a:r>
              <a:rPr dirty="0"/>
              <a:t>, </a:t>
            </a:r>
            <a:r>
              <a:rPr dirty="0" err="1"/>
              <a:t>ülkelerin</a:t>
            </a:r>
            <a:r>
              <a:rPr dirty="0"/>
              <a:t> </a:t>
            </a:r>
            <a:r>
              <a:rPr dirty="0" err="1"/>
              <a:t>gelişmişlik</a:t>
            </a:r>
            <a:r>
              <a:rPr dirty="0"/>
              <a:t> </a:t>
            </a:r>
            <a:r>
              <a:rPr dirty="0" err="1"/>
              <a:t>ve</a:t>
            </a:r>
            <a:r>
              <a:rPr dirty="0"/>
              <a:t> </a:t>
            </a:r>
            <a:r>
              <a:rPr dirty="0" err="1"/>
              <a:t>uygarlık</a:t>
            </a:r>
            <a:r>
              <a:rPr dirty="0"/>
              <a:t> </a:t>
            </a:r>
            <a:r>
              <a:rPr dirty="0" err="1"/>
              <a:t>durumunu</a:t>
            </a:r>
            <a:r>
              <a:rPr dirty="0"/>
              <a:t> </a:t>
            </a:r>
            <a:r>
              <a:rPr dirty="0" err="1"/>
              <a:t>belirlerken</a:t>
            </a:r>
            <a:r>
              <a:rPr dirty="0"/>
              <a:t> </a:t>
            </a:r>
            <a:r>
              <a:rPr dirty="0" err="1"/>
              <a:t>göz</a:t>
            </a:r>
            <a:r>
              <a:rPr dirty="0"/>
              <a:t> </a:t>
            </a:r>
            <a:r>
              <a:rPr dirty="0" err="1"/>
              <a:t>önünde</a:t>
            </a:r>
            <a:r>
              <a:rPr dirty="0"/>
              <a:t> </a:t>
            </a:r>
            <a:r>
              <a:rPr dirty="0" err="1"/>
              <a:t>tutulan</a:t>
            </a:r>
            <a:r>
              <a:rPr dirty="0"/>
              <a:t> </a:t>
            </a:r>
            <a:r>
              <a:rPr dirty="0" err="1"/>
              <a:t>belirleyici</a:t>
            </a:r>
            <a:r>
              <a:rPr dirty="0"/>
              <a:t> </a:t>
            </a:r>
            <a:r>
              <a:rPr dirty="0" err="1"/>
              <a:t>bir</a:t>
            </a:r>
            <a:r>
              <a:rPr dirty="0"/>
              <a:t> </a:t>
            </a:r>
            <a:r>
              <a:rPr dirty="0" err="1"/>
              <a:t>faktördür</a:t>
            </a:r>
            <a:endParaRPr dirty="0"/>
          </a:p>
          <a:p>
            <a:pPr>
              <a:buChar char="-"/>
            </a:pPr>
            <a:endParaRPr dirty="0"/>
          </a:p>
          <a:p>
            <a:pPr marL="0" indent="0">
              <a:buNone/>
            </a:pPr>
            <a:r>
              <a:rPr lang="tr-TR" dirty="0" smtClean="0"/>
              <a:t>- </a:t>
            </a:r>
            <a:r>
              <a:rPr dirty="0" err="1" smtClean="0"/>
              <a:t>Gelişmiş</a:t>
            </a:r>
            <a:r>
              <a:rPr dirty="0" smtClean="0"/>
              <a:t> </a:t>
            </a:r>
            <a:r>
              <a:rPr dirty="0" err="1"/>
              <a:t>veya</a:t>
            </a:r>
            <a:r>
              <a:rPr dirty="0"/>
              <a:t> </a:t>
            </a:r>
            <a:r>
              <a:rPr dirty="0" err="1"/>
              <a:t>gelişmekte</a:t>
            </a:r>
            <a:r>
              <a:rPr dirty="0"/>
              <a:t> </a:t>
            </a:r>
            <a:r>
              <a:rPr dirty="0" err="1"/>
              <a:t>olan</a:t>
            </a:r>
            <a:r>
              <a:rPr dirty="0"/>
              <a:t> </a:t>
            </a:r>
            <a:r>
              <a:rPr dirty="0" err="1"/>
              <a:t>toplumların</a:t>
            </a:r>
            <a:r>
              <a:rPr dirty="0"/>
              <a:t> </a:t>
            </a:r>
            <a:r>
              <a:rPr dirty="0" err="1"/>
              <a:t>belirlenmesinde</a:t>
            </a:r>
            <a:r>
              <a:rPr dirty="0"/>
              <a:t> </a:t>
            </a:r>
            <a:r>
              <a:rPr dirty="0" err="1"/>
              <a:t>temel</a:t>
            </a:r>
            <a:r>
              <a:rPr dirty="0"/>
              <a:t> </a:t>
            </a:r>
            <a:r>
              <a:rPr dirty="0" err="1"/>
              <a:t>alınan</a:t>
            </a:r>
            <a:r>
              <a:rPr dirty="0"/>
              <a:t> </a:t>
            </a:r>
            <a:r>
              <a:rPr dirty="0" err="1"/>
              <a:t>ölçütlerin</a:t>
            </a:r>
            <a:r>
              <a:rPr dirty="0"/>
              <a:t> </a:t>
            </a:r>
            <a:r>
              <a:rPr dirty="0" err="1"/>
              <a:t>en</a:t>
            </a:r>
            <a:r>
              <a:rPr dirty="0"/>
              <a:t> </a:t>
            </a:r>
            <a:r>
              <a:rPr dirty="0" err="1"/>
              <a:t>önemlisi</a:t>
            </a:r>
            <a:r>
              <a:rPr dirty="0"/>
              <a:t>; </a:t>
            </a:r>
            <a:r>
              <a:rPr dirty="0" err="1"/>
              <a:t>sanayi</a:t>
            </a:r>
            <a:r>
              <a:rPr dirty="0"/>
              <a:t> </a:t>
            </a:r>
            <a:r>
              <a:rPr dirty="0" err="1"/>
              <a:t>durumu</a:t>
            </a:r>
            <a:r>
              <a:rPr dirty="0"/>
              <a:t>, </a:t>
            </a:r>
            <a:r>
              <a:rPr dirty="0" err="1"/>
              <a:t>yerleşme</a:t>
            </a:r>
            <a:r>
              <a:rPr dirty="0"/>
              <a:t> </a:t>
            </a:r>
            <a:r>
              <a:rPr dirty="0" err="1"/>
              <a:t>alanları</a:t>
            </a:r>
            <a:r>
              <a:rPr dirty="0"/>
              <a:t>, </a:t>
            </a:r>
            <a:r>
              <a:rPr dirty="0" err="1"/>
              <a:t>kentlerin</a:t>
            </a:r>
            <a:r>
              <a:rPr dirty="0"/>
              <a:t> </a:t>
            </a:r>
            <a:r>
              <a:rPr dirty="0" err="1"/>
              <a:t>oluşum</a:t>
            </a:r>
            <a:r>
              <a:rPr dirty="0"/>
              <a:t> </a:t>
            </a:r>
            <a:r>
              <a:rPr dirty="0" err="1"/>
              <a:t>ve</a:t>
            </a:r>
            <a:r>
              <a:rPr dirty="0"/>
              <a:t> </a:t>
            </a:r>
            <a:r>
              <a:rPr dirty="0" err="1"/>
              <a:t>gelişim</a:t>
            </a:r>
            <a:r>
              <a:rPr dirty="0"/>
              <a:t> </a:t>
            </a:r>
            <a:r>
              <a:rPr dirty="0" err="1"/>
              <a:t>sürecidir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ontent Placeholder 2"/>
          <p:cNvSpPr txBox="1">
            <a:spLocks noGrp="1"/>
          </p:cNvSpPr>
          <p:nvPr>
            <p:ph idx="1"/>
          </p:nvPr>
        </p:nvSpPr>
        <p:spPr>
          <a:xfrm>
            <a:off x="457200" y="1005839"/>
            <a:ext cx="7239000" cy="4846322"/>
          </a:xfrm>
          <a:prstGeom prst="rect">
            <a:avLst/>
          </a:prstGeom>
        </p:spPr>
        <p:txBody>
          <a:bodyPr/>
          <a:lstStyle/>
          <a:p>
            <a:pPr marL="0" indent="0" defTabSz="457200">
              <a:spcBef>
                <a:spcPts val="0"/>
              </a:spcBef>
              <a:buClrTx/>
              <a:buSzTx/>
              <a:buNone/>
              <a:defRPr sz="1200">
                <a:uFill>
                  <a:solidFill>
                    <a:srgbClr val="000000"/>
                  </a:solidFill>
                </a:uFill>
                <a:latin typeface="Times New Roman"/>
                <a:ea typeface="Times New Roman"/>
                <a:cs typeface="Times New Roman"/>
                <a:sym typeface="Times New Roman"/>
              </a:defRPr>
            </a:pPr>
            <a:r>
              <a:rPr b="1"/>
              <a:t>Tablo 3. </a:t>
            </a:r>
            <a:r>
              <a:t>Ankara Kentinde Arazi Kullanım Tiplerinin Yıllara Göre Alanları (Aydın ve Özgür, 2009)</a:t>
            </a:r>
          </a:p>
        </p:txBody>
      </p:sp>
      <p:pic>
        <p:nvPicPr>
          <p:cNvPr id="168" name="image5.png" descr="image5.png"/>
          <p:cNvPicPr>
            <a:picLocks noChangeAspect="1"/>
          </p:cNvPicPr>
          <p:nvPr/>
        </p:nvPicPr>
        <p:blipFill>
          <a:blip r:embed="rId2">
            <a:extLst/>
          </a:blip>
          <a:stretch>
            <a:fillRect/>
          </a:stretch>
        </p:blipFill>
        <p:spPr>
          <a:xfrm>
            <a:off x="1182005" y="1499752"/>
            <a:ext cx="5789390" cy="324421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noGrp="1"/>
          </p:cNvSpPr>
          <p:nvPr>
            <p:ph idx="1"/>
          </p:nvPr>
        </p:nvSpPr>
        <p:spPr>
          <a:prstGeom prst="rect">
            <a:avLst/>
          </a:prstGeom>
        </p:spPr>
        <p:txBody>
          <a:bodyPr/>
          <a:lstStyle/>
          <a:p>
            <a:pPr marL="0" indent="0">
              <a:buNone/>
            </a:pPr>
            <a:r>
              <a:rPr dirty="0"/>
              <a:t>- 2006 </a:t>
            </a:r>
            <a:r>
              <a:rPr dirty="0" err="1"/>
              <a:t>yılı</a:t>
            </a:r>
            <a:r>
              <a:rPr dirty="0"/>
              <a:t> </a:t>
            </a:r>
            <a:r>
              <a:rPr dirty="0" err="1"/>
              <a:t>sonbaharı</a:t>
            </a:r>
            <a:r>
              <a:rPr dirty="0"/>
              <a:t> </a:t>
            </a:r>
            <a:r>
              <a:rPr dirty="0" err="1"/>
              <a:t>itibariyle</a:t>
            </a:r>
            <a:r>
              <a:rPr dirty="0"/>
              <a:t> Ankara </a:t>
            </a:r>
            <a:r>
              <a:rPr dirty="0" err="1"/>
              <a:t>Büyükşehir</a:t>
            </a:r>
            <a:r>
              <a:rPr dirty="0"/>
              <a:t> </a:t>
            </a:r>
            <a:r>
              <a:rPr dirty="0" err="1"/>
              <a:t>Belediyesi</a:t>
            </a:r>
            <a:r>
              <a:rPr dirty="0"/>
              <a:t> </a:t>
            </a:r>
            <a:r>
              <a:rPr dirty="0" err="1"/>
              <a:t>tarafından</a:t>
            </a:r>
            <a:r>
              <a:rPr dirty="0"/>
              <a:t> 24 </a:t>
            </a:r>
            <a:r>
              <a:rPr dirty="0" err="1"/>
              <a:t>kentsel</a:t>
            </a:r>
            <a:r>
              <a:rPr dirty="0"/>
              <a:t> </a:t>
            </a:r>
            <a:r>
              <a:rPr dirty="0" err="1"/>
              <a:t>dönüşüm</a:t>
            </a:r>
            <a:r>
              <a:rPr dirty="0"/>
              <a:t> </a:t>
            </a:r>
            <a:r>
              <a:rPr dirty="0" err="1" smtClean="0"/>
              <a:t>bölgesini</a:t>
            </a:r>
            <a:r>
              <a:rPr lang="tr-TR" dirty="0" smtClean="0"/>
              <a:t> </a:t>
            </a:r>
            <a:r>
              <a:rPr dirty="0" err="1" smtClean="0"/>
              <a:t>ilan</a:t>
            </a:r>
            <a:r>
              <a:rPr dirty="0" smtClean="0"/>
              <a:t> </a:t>
            </a:r>
            <a:r>
              <a:rPr dirty="0" err="1"/>
              <a:t>edilmiştir</a:t>
            </a:r>
            <a:endParaRPr dirty="0"/>
          </a:p>
          <a:p>
            <a:endParaRPr dirty="0"/>
          </a:p>
          <a:p>
            <a:pPr marL="0" indent="0">
              <a:buNone/>
            </a:pPr>
            <a:r>
              <a:rPr dirty="0"/>
              <a:t>- </a:t>
            </a:r>
            <a:r>
              <a:rPr dirty="0" err="1"/>
              <a:t>İlan</a:t>
            </a:r>
            <a:r>
              <a:rPr dirty="0"/>
              <a:t> </a:t>
            </a:r>
            <a:r>
              <a:rPr dirty="0" err="1"/>
              <a:t>edilen</a:t>
            </a:r>
            <a:r>
              <a:rPr dirty="0"/>
              <a:t> </a:t>
            </a:r>
            <a:r>
              <a:rPr dirty="0" err="1"/>
              <a:t>bölgelerden</a:t>
            </a:r>
            <a:r>
              <a:rPr dirty="0"/>
              <a:t> </a:t>
            </a:r>
            <a:r>
              <a:rPr dirty="0" err="1"/>
              <a:t>özellikle</a:t>
            </a:r>
            <a:r>
              <a:rPr dirty="0"/>
              <a:t> </a:t>
            </a:r>
            <a:r>
              <a:rPr dirty="0" err="1"/>
              <a:t>kent</a:t>
            </a:r>
            <a:r>
              <a:rPr dirty="0"/>
              <a:t> </a:t>
            </a:r>
            <a:r>
              <a:rPr dirty="0" err="1"/>
              <a:t>çeperinde</a:t>
            </a:r>
            <a:r>
              <a:rPr dirty="0"/>
              <a:t> </a:t>
            </a:r>
            <a:r>
              <a:rPr dirty="0" err="1"/>
              <a:t>yer</a:t>
            </a:r>
            <a:r>
              <a:rPr dirty="0"/>
              <a:t> </a:t>
            </a:r>
            <a:r>
              <a:rPr dirty="0" err="1"/>
              <a:t>almaktadır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2"/>
          <p:cNvSpPr txBox="1">
            <a:spLocks noGrp="1"/>
          </p:cNvSpPr>
          <p:nvPr>
            <p:ph idx="1"/>
          </p:nvPr>
        </p:nvSpPr>
        <p:spPr>
          <a:xfrm>
            <a:off x="457200" y="1371600"/>
            <a:ext cx="7239000" cy="4846320"/>
          </a:xfrm>
          <a:prstGeom prst="rect">
            <a:avLst/>
          </a:prstGeom>
        </p:spPr>
        <p:txBody>
          <a:bodyPr/>
          <a:lstStyle/>
          <a:p>
            <a:pPr marL="0" indent="0">
              <a:buNone/>
            </a:pPr>
            <a:r>
              <a:rPr dirty="0"/>
              <a:t>- </a:t>
            </a:r>
            <a:r>
              <a:rPr dirty="0" err="1"/>
              <a:t>Ankara’daki</a:t>
            </a:r>
            <a:r>
              <a:rPr dirty="0"/>
              <a:t> </a:t>
            </a:r>
            <a:r>
              <a:rPr dirty="0" err="1"/>
              <a:t>kent</a:t>
            </a:r>
            <a:r>
              <a:rPr dirty="0"/>
              <a:t> </a:t>
            </a:r>
            <a:r>
              <a:rPr dirty="0" err="1"/>
              <a:t>gelişimi</a:t>
            </a:r>
            <a:r>
              <a:rPr dirty="0"/>
              <a:t> </a:t>
            </a:r>
            <a:r>
              <a:rPr dirty="0" err="1"/>
              <a:t>ile</a:t>
            </a:r>
            <a:r>
              <a:rPr dirty="0"/>
              <a:t> </a:t>
            </a:r>
            <a:r>
              <a:rPr dirty="0" err="1"/>
              <a:t>ilgili</a:t>
            </a:r>
            <a:r>
              <a:rPr dirty="0"/>
              <a:t> </a:t>
            </a:r>
            <a:r>
              <a:rPr dirty="0" err="1"/>
              <a:t>diğer</a:t>
            </a:r>
            <a:r>
              <a:rPr dirty="0"/>
              <a:t> </a:t>
            </a:r>
            <a:r>
              <a:rPr dirty="0" err="1"/>
              <a:t>önemli</a:t>
            </a:r>
            <a:r>
              <a:rPr dirty="0"/>
              <a:t> </a:t>
            </a:r>
            <a:r>
              <a:rPr dirty="0" err="1"/>
              <a:t>etki</a:t>
            </a:r>
            <a:r>
              <a:rPr dirty="0"/>
              <a:t> de </a:t>
            </a:r>
            <a:r>
              <a:rPr dirty="0" err="1"/>
              <a:t>kentsel</a:t>
            </a:r>
            <a:r>
              <a:rPr dirty="0"/>
              <a:t> </a:t>
            </a:r>
            <a:r>
              <a:rPr dirty="0" err="1"/>
              <a:t>çeperlerdeki</a:t>
            </a:r>
            <a:r>
              <a:rPr dirty="0"/>
              <a:t> </a:t>
            </a:r>
            <a:r>
              <a:rPr dirty="0" err="1"/>
              <a:t>yerleşmelerin</a:t>
            </a:r>
            <a:r>
              <a:rPr dirty="0"/>
              <a:t> </a:t>
            </a:r>
            <a:r>
              <a:rPr dirty="0" err="1"/>
              <a:t>nüfuslarının</a:t>
            </a:r>
            <a:r>
              <a:rPr dirty="0"/>
              <a:t> </a:t>
            </a:r>
            <a:r>
              <a:rPr dirty="0" err="1"/>
              <a:t>Ankara’nın</a:t>
            </a:r>
            <a:r>
              <a:rPr dirty="0"/>
              <a:t> </a:t>
            </a:r>
            <a:r>
              <a:rPr dirty="0" err="1"/>
              <a:t>işlevlerine</a:t>
            </a:r>
            <a:r>
              <a:rPr dirty="0"/>
              <a:t> </a:t>
            </a:r>
            <a:r>
              <a:rPr dirty="0" err="1"/>
              <a:t>bağlı</a:t>
            </a:r>
            <a:r>
              <a:rPr dirty="0"/>
              <a:t> </a:t>
            </a:r>
            <a:r>
              <a:rPr dirty="0" err="1"/>
              <a:t>olarak</a:t>
            </a:r>
            <a:r>
              <a:rPr dirty="0"/>
              <a:t> </a:t>
            </a:r>
            <a:r>
              <a:rPr dirty="0" err="1"/>
              <a:t>hızla</a:t>
            </a:r>
            <a:r>
              <a:rPr dirty="0"/>
              <a:t> </a:t>
            </a:r>
            <a:r>
              <a:rPr dirty="0" err="1"/>
              <a:t>artması</a:t>
            </a:r>
            <a:r>
              <a:rPr dirty="0"/>
              <a:t> </a:t>
            </a:r>
            <a:r>
              <a:rPr dirty="0" err="1"/>
              <a:t>ve</a:t>
            </a:r>
            <a:r>
              <a:rPr dirty="0"/>
              <a:t> </a:t>
            </a:r>
            <a:r>
              <a:rPr dirty="0" err="1"/>
              <a:t>kent</a:t>
            </a:r>
            <a:r>
              <a:rPr dirty="0"/>
              <a:t> </a:t>
            </a:r>
            <a:r>
              <a:rPr dirty="0" err="1"/>
              <a:t>bünyesine</a:t>
            </a:r>
            <a:r>
              <a:rPr dirty="0"/>
              <a:t> </a:t>
            </a:r>
            <a:r>
              <a:rPr dirty="0" err="1"/>
              <a:t>katılmasıdır</a:t>
            </a:r>
            <a:endParaRPr dirty="0"/>
          </a:p>
          <a:p>
            <a:endParaRPr dirty="0"/>
          </a:p>
          <a:p>
            <a:pPr marL="0" indent="0">
              <a:buNone/>
            </a:pPr>
            <a:r>
              <a:rPr dirty="0"/>
              <a:t>- </a:t>
            </a:r>
            <a:r>
              <a:rPr dirty="0" err="1"/>
              <a:t>Böylece</a:t>
            </a:r>
            <a:r>
              <a:rPr dirty="0"/>
              <a:t> Ankara, </a:t>
            </a:r>
            <a:r>
              <a:rPr dirty="0" err="1"/>
              <a:t>küçük</a:t>
            </a:r>
            <a:r>
              <a:rPr dirty="0"/>
              <a:t> </a:t>
            </a:r>
            <a:r>
              <a:rPr dirty="0" err="1"/>
              <a:t>bir</a:t>
            </a:r>
            <a:r>
              <a:rPr dirty="0"/>
              <a:t> </a:t>
            </a:r>
            <a:r>
              <a:rPr dirty="0" err="1"/>
              <a:t>idari</a:t>
            </a:r>
            <a:r>
              <a:rPr dirty="0"/>
              <a:t> </a:t>
            </a:r>
            <a:r>
              <a:rPr dirty="0" err="1"/>
              <a:t>kasabadan</a:t>
            </a:r>
            <a:r>
              <a:rPr dirty="0"/>
              <a:t> </a:t>
            </a:r>
            <a:r>
              <a:rPr dirty="0" err="1"/>
              <a:t>önemli</a:t>
            </a:r>
            <a:r>
              <a:rPr dirty="0"/>
              <a:t> </a:t>
            </a:r>
            <a:r>
              <a:rPr dirty="0" err="1"/>
              <a:t>bir</a:t>
            </a:r>
            <a:r>
              <a:rPr dirty="0"/>
              <a:t> </a:t>
            </a:r>
            <a:r>
              <a:rPr dirty="0" err="1"/>
              <a:t>metropoliten</a:t>
            </a:r>
            <a:r>
              <a:rPr dirty="0"/>
              <a:t> </a:t>
            </a:r>
            <a:r>
              <a:rPr dirty="0" err="1"/>
              <a:t>alana</a:t>
            </a:r>
            <a:r>
              <a:rPr dirty="0"/>
              <a:t> </a:t>
            </a:r>
            <a:r>
              <a:rPr dirty="0" err="1"/>
              <a:t>doğru</a:t>
            </a:r>
            <a:r>
              <a:rPr dirty="0"/>
              <a:t> </a:t>
            </a:r>
            <a:r>
              <a:rPr dirty="0" err="1"/>
              <a:t>kökten</a:t>
            </a:r>
            <a:r>
              <a:rPr dirty="0"/>
              <a:t> </a:t>
            </a:r>
            <a:r>
              <a:rPr dirty="0" err="1"/>
              <a:t>bir</a:t>
            </a:r>
            <a:r>
              <a:rPr dirty="0"/>
              <a:t> </a:t>
            </a:r>
            <a:r>
              <a:rPr dirty="0" err="1"/>
              <a:t>değişim</a:t>
            </a:r>
            <a:r>
              <a:rPr dirty="0"/>
              <a:t> </a:t>
            </a:r>
            <a:r>
              <a:rPr dirty="0" err="1"/>
              <a:t>geçirmiştir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ontent Placeholder 2"/>
          <p:cNvSpPr txBox="1">
            <a:spLocks noGrp="1"/>
          </p:cNvSpPr>
          <p:nvPr>
            <p:ph idx="1"/>
          </p:nvPr>
        </p:nvSpPr>
        <p:spPr>
          <a:prstGeom prst="rect">
            <a:avLst/>
          </a:prstGeom>
        </p:spPr>
        <p:txBody>
          <a:bodyPr/>
          <a:lstStyle/>
          <a:p>
            <a:pPr marL="0" indent="0">
              <a:buNone/>
            </a:pPr>
            <a:r>
              <a:rPr dirty="0"/>
              <a:t>- </a:t>
            </a:r>
            <a:r>
              <a:rPr dirty="0" err="1"/>
              <a:t>Eski</a:t>
            </a:r>
            <a:r>
              <a:rPr dirty="0"/>
              <a:t> </a:t>
            </a:r>
            <a:r>
              <a:rPr dirty="0" err="1"/>
              <a:t>semtler</a:t>
            </a:r>
            <a:r>
              <a:rPr dirty="0"/>
              <a:t>, </a:t>
            </a:r>
            <a:r>
              <a:rPr dirty="0" err="1"/>
              <a:t>Cumhuriyet</a:t>
            </a:r>
            <a:r>
              <a:rPr dirty="0"/>
              <a:t> </a:t>
            </a:r>
            <a:r>
              <a:rPr dirty="0" err="1"/>
              <a:t>öncesinde</a:t>
            </a:r>
            <a:r>
              <a:rPr dirty="0"/>
              <a:t> de </a:t>
            </a:r>
            <a:r>
              <a:rPr dirty="0" err="1"/>
              <a:t>var</a:t>
            </a:r>
            <a:r>
              <a:rPr dirty="0"/>
              <a:t> </a:t>
            </a:r>
            <a:r>
              <a:rPr dirty="0" err="1"/>
              <a:t>olan</a:t>
            </a:r>
            <a:r>
              <a:rPr dirty="0"/>
              <a:t>, </a:t>
            </a:r>
            <a:r>
              <a:rPr dirty="0" err="1"/>
              <a:t>Osmanlı</a:t>
            </a:r>
            <a:r>
              <a:rPr dirty="0"/>
              <a:t> </a:t>
            </a:r>
            <a:r>
              <a:rPr dirty="0" err="1"/>
              <a:t>dönemi</a:t>
            </a:r>
            <a:r>
              <a:rPr dirty="0"/>
              <a:t> </a:t>
            </a:r>
            <a:r>
              <a:rPr dirty="0" err="1"/>
              <a:t>dokusunun</a:t>
            </a:r>
            <a:r>
              <a:rPr dirty="0"/>
              <a:t> </a:t>
            </a:r>
            <a:r>
              <a:rPr dirty="0" err="1"/>
              <a:t>güçlü</a:t>
            </a:r>
            <a:r>
              <a:rPr dirty="0"/>
              <a:t> </a:t>
            </a:r>
            <a:r>
              <a:rPr dirty="0" err="1"/>
              <a:t>olduğu</a:t>
            </a:r>
            <a:r>
              <a:rPr dirty="0"/>
              <a:t>, </a:t>
            </a:r>
            <a:r>
              <a:rPr dirty="0" err="1"/>
              <a:t>geleneksel</a:t>
            </a:r>
            <a:r>
              <a:rPr dirty="0"/>
              <a:t> </a:t>
            </a:r>
            <a:r>
              <a:rPr dirty="0" err="1"/>
              <a:t>Ankara’ya</a:t>
            </a:r>
            <a:r>
              <a:rPr dirty="0"/>
              <a:t> </a:t>
            </a:r>
            <a:r>
              <a:rPr dirty="0" err="1"/>
              <a:t>vücut</a:t>
            </a:r>
            <a:r>
              <a:rPr dirty="0"/>
              <a:t> </a:t>
            </a:r>
            <a:r>
              <a:rPr dirty="0" err="1"/>
              <a:t>veren</a:t>
            </a:r>
            <a:r>
              <a:rPr dirty="0"/>
              <a:t> </a:t>
            </a:r>
            <a:r>
              <a:rPr dirty="0" err="1"/>
              <a:t>semtler</a:t>
            </a:r>
            <a:r>
              <a:rPr dirty="0"/>
              <a:t> </a:t>
            </a:r>
            <a:r>
              <a:rPr dirty="0" err="1"/>
              <a:t>ve</a:t>
            </a:r>
            <a:r>
              <a:rPr dirty="0"/>
              <a:t> </a:t>
            </a:r>
            <a:r>
              <a:rPr dirty="0" err="1"/>
              <a:t>mahalleler</a:t>
            </a:r>
            <a:r>
              <a:rPr dirty="0"/>
              <a:t>: </a:t>
            </a:r>
            <a:r>
              <a:rPr dirty="0" err="1"/>
              <a:t>Hisar</a:t>
            </a:r>
            <a:r>
              <a:rPr dirty="0"/>
              <a:t> (Kale), Ulus, </a:t>
            </a:r>
            <a:r>
              <a:rPr dirty="0" err="1"/>
              <a:t>Hacıbayram</a:t>
            </a:r>
            <a:r>
              <a:rPr dirty="0"/>
              <a:t>, </a:t>
            </a:r>
            <a:r>
              <a:rPr dirty="0" err="1"/>
              <a:t>Hamamönü</a:t>
            </a:r>
            <a:r>
              <a:rPr dirty="0"/>
              <a:t>, </a:t>
            </a:r>
            <a:r>
              <a:rPr dirty="0" err="1"/>
              <a:t>Hacettepe</a:t>
            </a:r>
            <a:r>
              <a:rPr dirty="0"/>
              <a:t> </a:t>
            </a:r>
            <a:r>
              <a:rPr dirty="0" err="1"/>
              <a:t>ve</a:t>
            </a:r>
            <a:r>
              <a:rPr dirty="0"/>
              <a:t> </a:t>
            </a:r>
            <a:r>
              <a:rPr dirty="0" err="1"/>
              <a:t>Keçiören</a:t>
            </a:r>
            <a:r>
              <a:rPr dirty="0"/>
              <a:t> </a:t>
            </a:r>
            <a:r>
              <a:rPr dirty="0" err="1"/>
              <a:t>bunlardan</a:t>
            </a:r>
            <a:r>
              <a:rPr dirty="0"/>
              <a:t> </a:t>
            </a:r>
            <a:r>
              <a:rPr dirty="0" err="1"/>
              <a:t>bazılarıdır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ontent Placeholder 2"/>
          <p:cNvSpPr txBox="1">
            <a:spLocks noGrp="1"/>
          </p:cNvSpPr>
          <p:nvPr>
            <p:ph idx="1"/>
          </p:nvPr>
        </p:nvSpPr>
        <p:spPr>
          <a:xfrm>
            <a:off x="457200" y="1066800"/>
            <a:ext cx="7239000" cy="4846320"/>
          </a:xfrm>
          <a:prstGeom prst="rect">
            <a:avLst/>
          </a:prstGeom>
        </p:spPr>
        <p:txBody>
          <a:bodyPr>
            <a:normAutofit/>
          </a:bodyPr>
          <a:lstStyle/>
          <a:p>
            <a:pPr marL="0" indent="0" defTabSz="896111">
              <a:spcBef>
                <a:spcPts val="500"/>
              </a:spcBef>
              <a:buNone/>
              <a:defRPr sz="2548"/>
            </a:pPr>
            <a:r>
              <a:rPr dirty="0"/>
              <a:t>- </a:t>
            </a:r>
            <a:r>
              <a:rPr dirty="0" err="1"/>
              <a:t>Orta</a:t>
            </a:r>
            <a:r>
              <a:rPr dirty="0"/>
              <a:t> zaman </a:t>
            </a:r>
            <a:r>
              <a:rPr dirty="0" err="1"/>
              <a:t>semtleri</a:t>
            </a:r>
            <a:r>
              <a:rPr dirty="0"/>
              <a:t> </a:t>
            </a:r>
            <a:r>
              <a:rPr dirty="0" err="1"/>
              <a:t>ise</a:t>
            </a:r>
            <a:r>
              <a:rPr dirty="0"/>
              <a:t> </a:t>
            </a:r>
            <a:r>
              <a:rPr dirty="0" err="1"/>
              <a:t>ağırlıklı</a:t>
            </a:r>
            <a:r>
              <a:rPr dirty="0"/>
              <a:t> </a:t>
            </a:r>
            <a:r>
              <a:rPr dirty="0" err="1"/>
              <a:t>olarak</a:t>
            </a:r>
            <a:r>
              <a:rPr dirty="0"/>
              <a:t> </a:t>
            </a:r>
            <a:r>
              <a:rPr dirty="0" err="1"/>
              <a:t>varlıklarını</a:t>
            </a:r>
            <a:r>
              <a:rPr dirty="0"/>
              <a:t> </a:t>
            </a:r>
            <a:r>
              <a:rPr dirty="0" err="1"/>
              <a:t>Cumhuriyet’e</a:t>
            </a:r>
            <a:r>
              <a:rPr dirty="0"/>
              <a:t> </a:t>
            </a:r>
            <a:r>
              <a:rPr dirty="0" err="1"/>
              <a:t>borçlu</a:t>
            </a:r>
            <a:r>
              <a:rPr dirty="0"/>
              <a:t> </a:t>
            </a:r>
            <a:r>
              <a:rPr dirty="0" err="1"/>
              <a:t>olan</a:t>
            </a:r>
            <a:r>
              <a:rPr dirty="0"/>
              <a:t> </a:t>
            </a:r>
            <a:r>
              <a:rPr dirty="0" err="1"/>
              <a:t>yerleşimler</a:t>
            </a:r>
            <a:r>
              <a:rPr dirty="0"/>
              <a:t>: </a:t>
            </a:r>
            <a:r>
              <a:rPr dirty="0" err="1"/>
              <a:t>Kızılay</a:t>
            </a:r>
            <a:r>
              <a:rPr dirty="0"/>
              <a:t>, </a:t>
            </a:r>
            <a:r>
              <a:rPr dirty="0" err="1"/>
              <a:t>Cebeci</a:t>
            </a:r>
            <a:r>
              <a:rPr dirty="0"/>
              <a:t>, </a:t>
            </a:r>
            <a:r>
              <a:rPr dirty="0" err="1"/>
              <a:t>Kurtuluş</a:t>
            </a:r>
            <a:r>
              <a:rPr dirty="0"/>
              <a:t>, </a:t>
            </a:r>
            <a:r>
              <a:rPr dirty="0" err="1"/>
              <a:t>Bahçelievler</a:t>
            </a:r>
            <a:r>
              <a:rPr dirty="0"/>
              <a:t>, </a:t>
            </a:r>
            <a:r>
              <a:rPr dirty="0" err="1"/>
              <a:t>Küçükesat</a:t>
            </a:r>
            <a:r>
              <a:rPr dirty="0"/>
              <a:t>, </a:t>
            </a:r>
            <a:r>
              <a:rPr dirty="0" err="1"/>
              <a:t>Kavaklıdere</a:t>
            </a:r>
            <a:r>
              <a:rPr dirty="0"/>
              <a:t>, </a:t>
            </a:r>
            <a:r>
              <a:rPr dirty="0" err="1"/>
              <a:t>Altındağ</a:t>
            </a:r>
            <a:r>
              <a:rPr dirty="0"/>
              <a:t>, </a:t>
            </a:r>
            <a:r>
              <a:rPr dirty="0" err="1"/>
              <a:t>Çinçin</a:t>
            </a:r>
            <a:r>
              <a:rPr dirty="0"/>
              <a:t> </a:t>
            </a:r>
            <a:r>
              <a:rPr dirty="0" err="1"/>
              <a:t>ve</a:t>
            </a:r>
            <a:r>
              <a:rPr dirty="0"/>
              <a:t> </a:t>
            </a:r>
            <a:r>
              <a:rPr dirty="0" err="1"/>
              <a:t>Yenidoğan</a:t>
            </a:r>
            <a:endParaRPr dirty="0"/>
          </a:p>
          <a:p>
            <a:pPr marL="268833" indent="-268833" defTabSz="896111">
              <a:spcBef>
                <a:spcPts val="500"/>
              </a:spcBef>
              <a:defRPr sz="2548"/>
            </a:pPr>
            <a:endParaRPr dirty="0"/>
          </a:p>
          <a:p>
            <a:pPr marL="0" indent="0" defTabSz="896111">
              <a:spcBef>
                <a:spcPts val="500"/>
              </a:spcBef>
              <a:buNone/>
              <a:defRPr sz="2548"/>
            </a:pPr>
            <a:r>
              <a:rPr dirty="0"/>
              <a:t>- “</a:t>
            </a:r>
            <a:r>
              <a:rPr dirty="0" err="1"/>
              <a:t>Eski-yeni</a:t>
            </a:r>
            <a:r>
              <a:rPr dirty="0"/>
              <a:t>” </a:t>
            </a:r>
            <a:r>
              <a:rPr dirty="0" err="1"/>
              <a:t>semtlerle</a:t>
            </a:r>
            <a:r>
              <a:rPr dirty="0"/>
              <a:t> </a:t>
            </a:r>
            <a:r>
              <a:rPr dirty="0" err="1"/>
              <a:t>kastedilense</a:t>
            </a:r>
            <a:r>
              <a:rPr dirty="0"/>
              <a:t>, </a:t>
            </a:r>
            <a:r>
              <a:rPr dirty="0" err="1"/>
              <a:t>kadimden</a:t>
            </a:r>
            <a:r>
              <a:rPr dirty="0"/>
              <a:t> </a:t>
            </a:r>
            <a:r>
              <a:rPr dirty="0" err="1"/>
              <a:t>beri</a:t>
            </a:r>
            <a:r>
              <a:rPr dirty="0"/>
              <a:t> </a:t>
            </a:r>
            <a:r>
              <a:rPr dirty="0" err="1"/>
              <a:t>bir</a:t>
            </a:r>
            <a:r>
              <a:rPr dirty="0"/>
              <a:t> </a:t>
            </a:r>
            <a:r>
              <a:rPr dirty="0" err="1"/>
              <a:t>yerleşim</a:t>
            </a:r>
            <a:r>
              <a:rPr dirty="0"/>
              <a:t> </a:t>
            </a:r>
            <a:r>
              <a:rPr dirty="0" err="1" smtClean="0"/>
              <a:t>bulunmakla</a:t>
            </a:r>
            <a:r>
              <a:rPr dirty="0" smtClean="0"/>
              <a:t> </a:t>
            </a:r>
            <a:r>
              <a:rPr dirty="0" err="1"/>
              <a:t>beraber</a:t>
            </a:r>
            <a:r>
              <a:rPr dirty="0"/>
              <a:t>, </a:t>
            </a:r>
            <a:r>
              <a:rPr dirty="0" err="1"/>
              <a:t>bir</a:t>
            </a:r>
            <a:r>
              <a:rPr dirty="0"/>
              <a:t> </a:t>
            </a:r>
            <a:r>
              <a:rPr dirty="0" err="1"/>
              <a:t>kentsel</a:t>
            </a:r>
            <a:r>
              <a:rPr dirty="0"/>
              <a:t> </a:t>
            </a:r>
            <a:r>
              <a:rPr dirty="0" err="1"/>
              <a:t>yerleşim</a:t>
            </a:r>
            <a:r>
              <a:rPr dirty="0"/>
              <a:t> </a:t>
            </a:r>
            <a:r>
              <a:rPr dirty="0" err="1"/>
              <a:t>hâline</a:t>
            </a:r>
            <a:r>
              <a:rPr dirty="0"/>
              <a:t> </a:t>
            </a:r>
            <a:r>
              <a:rPr dirty="0" err="1"/>
              <a:t>gelmeleri</a:t>
            </a:r>
            <a:r>
              <a:rPr dirty="0"/>
              <a:t> </a:t>
            </a:r>
            <a:r>
              <a:rPr dirty="0" err="1"/>
              <a:t>nispeten</a:t>
            </a:r>
            <a:r>
              <a:rPr dirty="0"/>
              <a:t> </a:t>
            </a:r>
            <a:r>
              <a:rPr dirty="0" err="1"/>
              <a:t>daha</a:t>
            </a:r>
            <a:r>
              <a:rPr dirty="0"/>
              <a:t> </a:t>
            </a:r>
            <a:r>
              <a:rPr dirty="0" err="1"/>
              <a:t>yeni</a:t>
            </a:r>
            <a:r>
              <a:rPr dirty="0"/>
              <a:t> </a:t>
            </a:r>
            <a:r>
              <a:rPr dirty="0" err="1"/>
              <a:t>olan</a:t>
            </a:r>
            <a:r>
              <a:rPr dirty="0"/>
              <a:t> </a:t>
            </a:r>
            <a:r>
              <a:rPr dirty="0" err="1"/>
              <a:t>semtler</a:t>
            </a:r>
            <a:r>
              <a:rPr dirty="0"/>
              <a:t>: </a:t>
            </a:r>
            <a:r>
              <a:rPr dirty="0" err="1"/>
              <a:t>Mamak</a:t>
            </a:r>
            <a:r>
              <a:rPr dirty="0"/>
              <a:t>, </a:t>
            </a:r>
            <a:r>
              <a:rPr dirty="0" err="1"/>
              <a:t>Kayaş</a:t>
            </a:r>
            <a:r>
              <a:rPr dirty="0"/>
              <a:t>, </a:t>
            </a:r>
            <a:r>
              <a:rPr dirty="0" err="1"/>
              <a:t>Balgat</a:t>
            </a:r>
            <a:r>
              <a:rPr dirty="0"/>
              <a:t>, </a:t>
            </a:r>
            <a:r>
              <a:rPr dirty="0" err="1"/>
              <a:t>Etimesgut</a:t>
            </a:r>
            <a:r>
              <a:rPr dirty="0"/>
              <a:t>, </a:t>
            </a:r>
            <a:r>
              <a:rPr dirty="0" err="1"/>
              <a:t>Sincan</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ontent Placeholder 2"/>
          <p:cNvSpPr txBox="1">
            <a:spLocks noGrp="1"/>
          </p:cNvSpPr>
          <p:nvPr>
            <p:ph idx="1"/>
          </p:nvPr>
        </p:nvSpPr>
        <p:spPr>
          <a:xfrm>
            <a:off x="457200" y="838200"/>
            <a:ext cx="7239001" cy="4846321"/>
          </a:xfrm>
          <a:prstGeom prst="rect">
            <a:avLst/>
          </a:prstGeom>
        </p:spPr>
        <p:txBody>
          <a:bodyPr/>
          <a:lstStyle/>
          <a:p>
            <a:pPr marL="124460" indent="0" defTabSz="457200">
              <a:spcBef>
                <a:spcPts val="0"/>
              </a:spcBef>
              <a:buClrTx/>
              <a:buSzTx/>
              <a:buNone/>
              <a:defRPr sz="1200">
                <a:uFill>
                  <a:solidFill>
                    <a:srgbClr val="000000"/>
                  </a:solidFill>
                </a:uFill>
                <a:latin typeface="Times New Roman"/>
                <a:ea typeface="Times New Roman"/>
                <a:cs typeface="Times New Roman"/>
                <a:sym typeface="Times New Roman"/>
              </a:defRPr>
            </a:pPr>
            <a:r>
              <a:rPr b="1" dirty="0" err="1"/>
              <a:t>Şekil</a:t>
            </a:r>
            <a:r>
              <a:rPr b="1" dirty="0"/>
              <a:t> 2. </a:t>
            </a:r>
            <a:r>
              <a:rPr dirty="0" err="1"/>
              <a:t>Ankara'da</a:t>
            </a:r>
            <a:r>
              <a:rPr dirty="0"/>
              <a:t> </a:t>
            </a:r>
            <a:r>
              <a:rPr dirty="0" err="1"/>
              <a:t>Konut</a:t>
            </a:r>
            <a:r>
              <a:rPr dirty="0"/>
              <a:t> </a:t>
            </a:r>
            <a:r>
              <a:rPr dirty="0" err="1"/>
              <a:t>Alanlarının</a:t>
            </a:r>
            <a:r>
              <a:rPr dirty="0"/>
              <a:t> </a:t>
            </a:r>
            <a:r>
              <a:rPr dirty="0" err="1"/>
              <a:t>Gelişimi</a:t>
            </a:r>
            <a:r>
              <a:rPr dirty="0"/>
              <a:t> (</a:t>
            </a:r>
            <a:r>
              <a:rPr dirty="0" err="1"/>
              <a:t>Yüksel</a:t>
            </a:r>
            <a:r>
              <a:rPr dirty="0"/>
              <a:t>, 2007)</a:t>
            </a:r>
          </a:p>
        </p:txBody>
      </p:sp>
      <p:pic>
        <p:nvPicPr>
          <p:cNvPr id="179" name="image6.jpeg" descr="image6.jpeg"/>
          <p:cNvPicPr>
            <a:picLocks noChangeAspect="1"/>
          </p:cNvPicPr>
          <p:nvPr/>
        </p:nvPicPr>
        <p:blipFill>
          <a:blip r:embed="rId2">
            <a:extLst/>
          </a:blip>
          <a:stretch>
            <a:fillRect/>
          </a:stretch>
        </p:blipFill>
        <p:spPr>
          <a:xfrm>
            <a:off x="1371600" y="1143000"/>
            <a:ext cx="5595993" cy="421281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2"/>
          <p:cNvSpPr txBox="1">
            <a:spLocks noGrp="1"/>
          </p:cNvSpPr>
          <p:nvPr>
            <p:ph idx="1"/>
          </p:nvPr>
        </p:nvSpPr>
        <p:spPr>
          <a:prstGeom prst="rect">
            <a:avLst/>
          </a:prstGeom>
        </p:spPr>
        <p:txBody>
          <a:bodyPr/>
          <a:lstStyle/>
          <a:p>
            <a:pPr marL="124460" marR="227965" indent="0" defTabSz="457200">
              <a:lnSpc>
                <a:spcPct val="150000"/>
              </a:lnSpc>
              <a:spcBef>
                <a:spcPts val="0"/>
              </a:spcBef>
              <a:buClrTx/>
              <a:buSzTx/>
              <a:buNone/>
              <a:defRPr sz="1200">
                <a:uFill>
                  <a:solidFill>
                    <a:srgbClr val="000000"/>
                  </a:solidFill>
                </a:uFill>
                <a:latin typeface="Times New Roman"/>
                <a:ea typeface="Times New Roman"/>
                <a:cs typeface="Times New Roman"/>
                <a:sym typeface="Times New Roman"/>
              </a:defRPr>
            </a:pPr>
            <a:r>
              <a:rPr b="1"/>
              <a:t>Resim 1. </a:t>
            </a:r>
            <a:r>
              <a:t>Proje öncesi Portakal Çiçeği Vadisi’ndeki gecekondular ve Projesi sonrasında yapılan lüks konutlar (Uzun, 2005)</a:t>
            </a:r>
          </a:p>
        </p:txBody>
      </p:sp>
      <p:pic>
        <p:nvPicPr>
          <p:cNvPr id="182" name="image7.png" descr="image7.png"/>
          <p:cNvPicPr>
            <a:picLocks noChangeAspect="1"/>
          </p:cNvPicPr>
          <p:nvPr/>
        </p:nvPicPr>
        <p:blipFill>
          <a:blip r:embed="rId2">
            <a:extLst/>
          </a:blip>
          <a:stretch>
            <a:fillRect/>
          </a:stretch>
        </p:blipFill>
        <p:spPr>
          <a:xfrm>
            <a:off x="1320149" y="2253254"/>
            <a:ext cx="5713914" cy="264985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tent Placeholder 2"/>
          <p:cNvSpPr txBox="1">
            <a:spLocks noGrp="1"/>
          </p:cNvSpPr>
          <p:nvPr>
            <p:ph idx="1"/>
          </p:nvPr>
        </p:nvSpPr>
        <p:spPr>
          <a:prstGeom prst="rect">
            <a:avLst/>
          </a:prstGeom>
        </p:spPr>
        <p:txBody>
          <a:bodyPr/>
          <a:lstStyle/>
          <a:p>
            <a:pPr marL="124460" indent="0" defTabSz="457200">
              <a:lnSpc>
                <a:spcPct val="150833"/>
              </a:lnSpc>
              <a:spcBef>
                <a:spcPts val="400"/>
              </a:spcBef>
              <a:buClrTx/>
              <a:buSzTx/>
              <a:buNone/>
              <a:defRPr sz="1200">
                <a:uFill>
                  <a:solidFill>
                    <a:srgbClr val="000000"/>
                  </a:solidFill>
                </a:uFill>
                <a:latin typeface="Times New Roman"/>
                <a:ea typeface="Times New Roman"/>
                <a:cs typeface="Times New Roman"/>
                <a:sym typeface="Times New Roman"/>
              </a:defRPr>
            </a:pPr>
            <a:r>
              <a:rPr b="1"/>
              <a:t>Resim 2. </a:t>
            </a:r>
            <a:r>
              <a:t>Proje öncesi Dikmen Vadisi, gecekondu sahipleri için yapılan apartmanlar (Dikmen Vadisi kentsel dönüşüm projesi) (Uzun, 2005)</a:t>
            </a:r>
          </a:p>
        </p:txBody>
      </p:sp>
      <p:pic>
        <p:nvPicPr>
          <p:cNvPr id="185" name="image8.jpeg" descr="image8.jpeg"/>
          <p:cNvPicPr>
            <a:picLocks noChangeAspect="1"/>
          </p:cNvPicPr>
          <p:nvPr/>
        </p:nvPicPr>
        <p:blipFill>
          <a:blip r:embed="rId2">
            <a:extLst/>
          </a:blip>
          <a:stretch>
            <a:fillRect/>
          </a:stretch>
        </p:blipFill>
        <p:spPr>
          <a:xfrm>
            <a:off x="1405994" y="2364989"/>
            <a:ext cx="5735282" cy="263699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ontent Placeholder 2"/>
          <p:cNvSpPr txBox="1">
            <a:spLocks noGrp="1"/>
          </p:cNvSpPr>
          <p:nvPr>
            <p:ph idx="1"/>
          </p:nvPr>
        </p:nvSpPr>
        <p:spPr>
          <a:prstGeom prst="rect">
            <a:avLst/>
          </a:prstGeom>
        </p:spPr>
        <p:txBody>
          <a:bodyPr/>
          <a:lstStyle/>
          <a:p>
            <a:pPr marL="124460" indent="0" defTabSz="457200">
              <a:lnSpc>
                <a:spcPct val="150000"/>
              </a:lnSpc>
              <a:spcBef>
                <a:spcPts val="0"/>
              </a:spcBef>
              <a:buClrTx/>
              <a:buSzTx/>
              <a:buNone/>
              <a:defRPr sz="1200">
                <a:uFill>
                  <a:solidFill>
                    <a:srgbClr val="000000"/>
                  </a:solidFill>
                </a:uFill>
                <a:latin typeface="Times New Roman"/>
                <a:ea typeface="Times New Roman"/>
                <a:cs typeface="Times New Roman"/>
                <a:sym typeface="Times New Roman"/>
              </a:defRPr>
            </a:pPr>
            <a:r>
              <a:rPr b="1"/>
              <a:t>Resim 3. </a:t>
            </a:r>
            <a:r>
              <a:t>Dikmen Vadisi Projesi sonrasında yüksek gelirli grup için yapılan lüks apartmanlar (Uzun, 2005)</a:t>
            </a:r>
          </a:p>
        </p:txBody>
      </p:sp>
      <p:pic>
        <p:nvPicPr>
          <p:cNvPr id="188" name="image9.jpeg" descr="image9.jpeg"/>
          <p:cNvPicPr>
            <a:picLocks noChangeAspect="1"/>
          </p:cNvPicPr>
          <p:nvPr/>
        </p:nvPicPr>
        <p:blipFill>
          <a:blip r:embed="rId2">
            <a:extLst/>
          </a:blip>
          <a:stretch>
            <a:fillRect/>
          </a:stretch>
        </p:blipFill>
        <p:spPr>
          <a:xfrm>
            <a:off x="1249345" y="2208031"/>
            <a:ext cx="5908710" cy="260432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prstGeom prst="rect">
            <a:avLst/>
          </a:prstGeom>
        </p:spPr>
        <p:txBody>
          <a:bodyPr/>
          <a:lstStyle/>
          <a:p>
            <a:r>
              <a:t>GÖÇÜN TANIMI</a:t>
            </a:r>
          </a:p>
        </p:txBody>
      </p:sp>
      <p:sp>
        <p:nvSpPr>
          <p:cNvPr id="191" name="Content Placeholder 2"/>
          <p:cNvSpPr txBox="1">
            <a:spLocks noGrp="1"/>
          </p:cNvSpPr>
          <p:nvPr>
            <p:ph idx="1"/>
          </p:nvPr>
        </p:nvSpPr>
        <p:spPr>
          <a:prstGeom prst="rect">
            <a:avLst/>
          </a:prstGeom>
        </p:spPr>
        <p:txBody>
          <a:bodyPr/>
          <a:lstStyle/>
          <a:p>
            <a:pPr marL="0" indent="0">
              <a:buNone/>
            </a:pPr>
            <a:r>
              <a:rPr dirty="0"/>
              <a:t>- </a:t>
            </a:r>
            <a:r>
              <a:rPr dirty="0" err="1"/>
              <a:t>İnsanlık</a:t>
            </a:r>
            <a:r>
              <a:rPr dirty="0"/>
              <a:t> </a:t>
            </a:r>
            <a:r>
              <a:rPr dirty="0" err="1"/>
              <a:t>var</a:t>
            </a:r>
            <a:r>
              <a:rPr dirty="0"/>
              <a:t> </a:t>
            </a:r>
            <a:r>
              <a:rPr dirty="0" err="1"/>
              <a:t>olduğu</a:t>
            </a:r>
            <a:r>
              <a:rPr dirty="0"/>
              <a:t> </a:t>
            </a:r>
            <a:r>
              <a:rPr dirty="0" err="1"/>
              <a:t>günden</a:t>
            </a:r>
            <a:r>
              <a:rPr dirty="0"/>
              <a:t> </a:t>
            </a:r>
            <a:r>
              <a:rPr dirty="0" err="1"/>
              <a:t>itibaren</a:t>
            </a:r>
            <a:r>
              <a:rPr dirty="0"/>
              <a:t> </a:t>
            </a:r>
            <a:r>
              <a:rPr dirty="0" err="1"/>
              <a:t>ekonomik</a:t>
            </a:r>
            <a:r>
              <a:rPr dirty="0"/>
              <a:t>, </a:t>
            </a:r>
            <a:r>
              <a:rPr dirty="0" err="1"/>
              <a:t>sosyal</a:t>
            </a:r>
            <a:r>
              <a:rPr dirty="0"/>
              <a:t>, </a:t>
            </a:r>
            <a:r>
              <a:rPr dirty="0" err="1"/>
              <a:t>kültürel</a:t>
            </a:r>
            <a:r>
              <a:rPr dirty="0"/>
              <a:t>, </a:t>
            </a:r>
            <a:r>
              <a:rPr dirty="0" err="1"/>
              <a:t>siyasi</a:t>
            </a:r>
            <a:r>
              <a:rPr dirty="0"/>
              <a:t>, </a:t>
            </a:r>
            <a:r>
              <a:rPr dirty="0" err="1"/>
              <a:t>doğal</a:t>
            </a:r>
            <a:r>
              <a:rPr dirty="0"/>
              <a:t> </a:t>
            </a:r>
            <a:r>
              <a:rPr dirty="0" err="1"/>
              <a:t>afet</a:t>
            </a:r>
            <a:r>
              <a:rPr dirty="0"/>
              <a:t> vb. </a:t>
            </a:r>
            <a:r>
              <a:rPr dirty="0" err="1"/>
              <a:t>nedenlerden</a:t>
            </a:r>
            <a:r>
              <a:rPr dirty="0"/>
              <a:t> </a:t>
            </a:r>
            <a:r>
              <a:rPr dirty="0" err="1"/>
              <a:t>ötürü</a:t>
            </a:r>
            <a:r>
              <a:rPr dirty="0"/>
              <a:t> </a:t>
            </a:r>
            <a:r>
              <a:rPr dirty="0" err="1"/>
              <a:t>sürekli</a:t>
            </a:r>
            <a:r>
              <a:rPr dirty="0"/>
              <a:t> </a:t>
            </a:r>
            <a:r>
              <a:rPr dirty="0" err="1"/>
              <a:t>yer</a:t>
            </a:r>
            <a:r>
              <a:rPr dirty="0"/>
              <a:t> </a:t>
            </a:r>
            <a:r>
              <a:rPr dirty="0" err="1"/>
              <a:t>değiştirme</a:t>
            </a:r>
            <a:r>
              <a:rPr dirty="0"/>
              <a:t> </a:t>
            </a:r>
            <a:r>
              <a:rPr dirty="0" err="1"/>
              <a:t>ihtiyacı</a:t>
            </a:r>
            <a:r>
              <a:rPr dirty="0"/>
              <a:t> </a:t>
            </a:r>
            <a:r>
              <a:rPr dirty="0" err="1"/>
              <a:t>hissetmiştir</a:t>
            </a:r>
            <a:endParaRPr dirty="0"/>
          </a:p>
          <a:p>
            <a:endParaRPr dirty="0"/>
          </a:p>
          <a:p>
            <a:pPr marL="0" indent="0">
              <a:buNone/>
            </a:pPr>
            <a:r>
              <a:rPr dirty="0"/>
              <a:t>- </a:t>
            </a:r>
            <a:r>
              <a:rPr dirty="0" err="1"/>
              <a:t>Göç</a:t>
            </a:r>
            <a:r>
              <a:rPr dirty="0"/>
              <a:t> </a:t>
            </a:r>
            <a:r>
              <a:rPr dirty="0" err="1"/>
              <a:t>olgusu</a:t>
            </a:r>
            <a:r>
              <a:rPr dirty="0"/>
              <a:t>; </a:t>
            </a:r>
            <a:r>
              <a:rPr dirty="0" err="1"/>
              <a:t>bahsi</a:t>
            </a:r>
            <a:r>
              <a:rPr dirty="0"/>
              <a:t> </a:t>
            </a:r>
            <a:r>
              <a:rPr dirty="0" err="1"/>
              <a:t>geçen</a:t>
            </a:r>
            <a:r>
              <a:rPr dirty="0"/>
              <a:t> </a:t>
            </a:r>
            <a:r>
              <a:rPr dirty="0" err="1"/>
              <a:t>nedenlerden</a:t>
            </a:r>
            <a:r>
              <a:rPr dirty="0"/>
              <a:t> </a:t>
            </a:r>
            <a:r>
              <a:rPr dirty="0" err="1"/>
              <a:t>dolayı</a:t>
            </a:r>
            <a:r>
              <a:rPr dirty="0"/>
              <a:t> </a:t>
            </a:r>
            <a:r>
              <a:rPr dirty="0" err="1"/>
              <a:t>bir</a:t>
            </a:r>
            <a:r>
              <a:rPr dirty="0"/>
              <a:t> </a:t>
            </a:r>
            <a:r>
              <a:rPr dirty="0" err="1"/>
              <a:t>yerden</a:t>
            </a:r>
            <a:r>
              <a:rPr dirty="0"/>
              <a:t> </a:t>
            </a:r>
            <a:r>
              <a:rPr dirty="0" err="1"/>
              <a:t>başka</a:t>
            </a:r>
            <a:r>
              <a:rPr dirty="0"/>
              <a:t> </a:t>
            </a:r>
            <a:r>
              <a:rPr dirty="0" err="1"/>
              <a:t>bir</a:t>
            </a:r>
            <a:r>
              <a:rPr dirty="0"/>
              <a:t> </a:t>
            </a:r>
            <a:r>
              <a:rPr dirty="0" err="1"/>
              <a:t>yere</a:t>
            </a:r>
            <a:r>
              <a:rPr dirty="0"/>
              <a:t> </a:t>
            </a:r>
            <a:r>
              <a:rPr dirty="0" err="1"/>
              <a:t>yapılan</a:t>
            </a:r>
            <a:r>
              <a:rPr dirty="0"/>
              <a:t> </a:t>
            </a:r>
            <a:r>
              <a:rPr dirty="0" err="1"/>
              <a:t>ve</a:t>
            </a:r>
            <a:r>
              <a:rPr dirty="0"/>
              <a:t> </a:t>
            </a:r>
            <a:r>
              <a:rPr dirty="0" err="1"/>
              <a:t>kısa</a:t>
            </a:r>
            <a:r>
              <a:rPr dirty="0"/>
              <a:t>, </a:t>
            </a:r>
            <a:r>
              <a:rPr dirty="0" err="1"/>
              <a:t>orta</a:t>
            </a:r>
            <a:r>
              <a:rPr dirty="0"/>
              <a:t> </a:t>
            </a:r>
            <a:r>
              <a:rPr dirty="0" err="1"/>
              <a:t>veya</a:t>
            </a:r>
            <a:r>
              <a:rPr dirty="0"/>
              <a:t> </a:t>
            </a:r>
            <a:r>
              <a:rPr dirty="0" err="1"/>
              <a:t>uzun</a:t>
            </a:r>
            <a:r>
              <a:rPr dirty="0"/>
              <a:t> </a:t>
            </a:r>
            <a:r>
              <a:rPr dirty="0" err="1"/>
              <a:t>vadeli</a:t>
            </a:r>
            <a:r>
              <a:rPr dirty="0"/>
              <a:t> </a:t>
            </a:r>
            <a:r>
              <a:rPr dirty="0" err="1"/>
              <a:t>geriye</a:t>
            </a:r>
            <a:r>
              <a:rPr dirty="0"/>
              <a:t> </a:t>
            </a:r>
            <a:r>
              <a:rPr dirty="0" err="1"/>
              <a:t>dönüş</a:t>
            </a:r>
            <a:r>
              <a:rPr dirty="0"/>
              <a:t> </a:t>
            </a:r>
            <a:r>
              <a:rPr dirty="0" err="1"/>
              <a:t>veya</a:t>
            </a:r>
            <a:r>
              <a:rPr dirty="0"/>
              <a:t> </a:t>
            </a:r>
            <a:r>
              <a:rPr dirty="0" err="1"/>
              <a:t>sürekli</a:t>
            </a:r>
            <a:r>
              <a:rPr dirty="0"/>
              <a:t> </a:t>
            </a:r>
            <a:r>
              <a:rPr dirty="0" err="1"/>
              <a:t>yerleşim</a:t>
            </a:r>
            <a:r>
              <a:rPr dirty="0"/>
              <a:t> </a:t>
            </a:r>
            <a:r>
              <a:rPr dirty="0" err="1"/>
              <a:t>hedefi</a:t>
            </a:r>
            <a:r>
              <a:rPr dirty="0"/>
              <a:t> </a:t>
            </a:r>
            <a:r>
              <a:rPr dirty="0" err="1"/>
              <a:t>güden</a:t>
            </a:r>
            <a:r>
              <a:rPr dirty="0"/>
              <a:t> </a:t>
            </a:r>
            <a:r>
              <a:rPr dirty="0" err="1"/>
              <a:t>coğrafik</a:t>
            </a:r>
            <a:r>
              <a:rPr dirty="0"/>
              <a:t>, </a:t>
            </a:r>
            <a:r>
              <a:rPr dirty="0" err="1"/>
              <a:t>toplumsal</a:t>
            </a:r>
            <a:r>
              <a:rPr dirty="0"/>
              <a:t> </a:t>
            </a:r>
            <a:r>
              <a:rPr dirty="0" err="1"/>
              <a:t>ve</a:t>
            </a:r>
            <a:r>
              <a:rPr dirty="0"/>
              <a:t> </a:t>
            </a:r>
            <a:r>
              <a:rPr dirty="0" err="1"/>
              <a:t>kültürel</a:t>
            </a:r>
            <a:r>
              <a:rPr dirty="0"/>
              <a:t> </a:t>
            </a:r>
            <a:r>
              <a:rPr dirty="0" err="1"/>
              <a:t>bir</a:t>
            </a:r>
            <a:r>
              <a:rPr dirty="0"/>
              <a:t> </a:t>
            </a:r>
            <a:r>
              <a:rPr dirty="0" err="1"/>
              <a:t>yer</a:t>
            </a:r>
            <a:r>
              <a:rPr dirty="0"/>
              <a:t> </a:t>
            </a:r>
            <a:r>
              <a:rPr dirty="0" err="1"/>
              <a:t>değiştirme</a:t>
            </a:r>
            <a:r>
              <a:rPr dirty="0"/>
              <a:t> </a:t>
            </a:r>
            <a:r>
              <a:rPr dirty="0" err="1"/>
              <a:t>hareketi</a:t>
            </a:r>
            <a:r>
              <a:rPr dirty="0"/>
              <a:t> </a:t>
            </a:r>
            <a:r>
              <a:rPr dirty="0" err="1"/>
              <a:t>olarak</a:t>
            </a:r>
            <a:r>
              <a:rPr dirty="0"/>
              <a:t> </a:t>
            </a:r>
            <a:r>
              <a:rPr dirty="0" err="1"/>
              <a:t>tanımlanabilir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ontent Placeholder 2"/>
          <p:cNvSpPr txBox="1">
            <a:spLocks noGrp="1"/>
          </p:cNvSpPr>
          <p:nvPr>
            <p:ph idx="1"/>
          </p:nvPr>
        </p:nvSpPr>
        <p:spPr>
          <a:xfrm>
            <a:off x="457200" y="914400"/>
            <a:ext cx="7239000" cy="4846321"/>
          </a:xfrm>
          <a:prstGeom prst="rect">
            <a:avLst/>
          </a:prstGeom>
        </p:spPr>
        <p:txBody>
          <a:bodyPr/>
          <a:lstStyle/>
          <a:p>
            <a:pPr marL="0" indent="0">
              <a:buNone/>
            </a:pPr>
            <a:r>
              <a:rPr lang="tr-TR" dirty="0" smtClean="0"/>
              <a:t>- </a:t>
            </a:r>
            <a:r>
              <a:rPr dirty="0" err="1" smtClean="0"/>
              <a:t>Bugünkü</a:t>
            </a:r>
            <a:r>
              <a:rPr dirty="0" smtClean="0"/>
              <a:t> </a:t>
            </a:r>
            <a:r>
              <a:rPr dirty="0"/>
              <a:t>modern </a:t>
            </a:r>
            <a:r>
              <a:rPr dirty="0" err="1"/>
              <a:t>kentler</a:t>
            </a:r>
            <a:r>
              <a:rPr dirty="0"/>
              <a:t>, </a:t>
            </a:r>
            <a:r>
              <a:rPr dirty="0" err="1"/>
              <a:t>Sanayi</a:t>
            </a:r>
            <a:r>
              <a:rPr dirty="0"/>
              <a:t> </a:t>
            </a:r>
            <a:r>
              <a:rPr dirty="0" err="1"/>
              <a:t>Devrimi’nden</a:t>
            </a:r>
            <a:r>
              <a:rPr dirty="0"/>
              <a:t> </a:t>
            </a:r>
            <a:r>
              <a:rPr dirty="0" err="1"/>
              <a:t>sonra</a:t>
            </a:r>
            <a:r>
              <a:rPr dirty="0"/>
              <a:t> </a:t>
            </a:r>
            <a:r>
              <a:rPr dirty="0" err="1"/>
              <a:t>ve</a:t>
            </a:r>
            <a:r>
              <a:rPr dirty="0"/>
              <a:t> </a:t>
            </a:r>
            <a:r>
              <a:rPr dirty="0" err="1"/>
              <a:t>sanayileşmeye</a:t>
            </a:r>
            <a:r>
              <a:rPr dirty="0"/>
              <a:t> </a:t>
            </a:r>
            <a:r>
              <a:rPr dirty="0" err="1"/>
              <a:t>koşut</a:t>
            </a:r>
            <a:r>
              <a:rPr dirty="0"/>
              <a:t> </a:t>
            </a:r>
            <a:r>
              <a:rPr dirty="0" err="1"/>
              <a:t>olarak</a:t>
            </a:r>
            <a:r>
              <a:rPr dirty="0"/>
              <a:t> </a:t>
            </a:r>
            <a:r>
              <a:rPr dirty="0" err="1"/>
              <a:t>ortaya</a:t>
            </a:r>
            <a:r>
              <a:rPr dirty="0"/>
              <a:t> </a:t>
            </a:r>
            <a:r>
              <a:rPr dirty="0" err="1"/>
              <a:t>çıkmıştır</a:t>
            </a:r>
            <a:endParaRPr dirty="0"/>
          </a:p>
          <a:p>
            <a:pPr>
              <a:buChar char="-"/>
            </a:pPr>
            <a:endParaRPr dirty="0"/>
          </a:p>
          <a:p>
            <a:pPr marL="0" indent="0">
              <a:buNone/>
            </a:pPr>
            <a:r>
              <a:rPr lang="tr-TR" dirty="0" smtClean="0"/>
              <a:t>- </a:t>
            </a:r>
            <a:r>
              <a:rPr lang="tr-TR" dirty="0" smtClean="0"/>
              <a:t>Günümüzde k</a:t>
            </a:r>
            <a:r>
              <a:rPr dirty="0" err="1" smtClean="0"/>
              <a:t>ent</a:t>
            </a:r>
            <a:r>
              <a:rPr dirty="0"/>
              <a:t>, </a:t>
            </a:r>
            <a:r>
              <a:rPr dirty="0" err="1"/>
              <a:t>tarım</a:t>
            </a:r>
            <a:r>
              <a:rPr dirty="0"/>
              <a:t> </a:t>
            </a:r>
            <a:r>
              <a:rPr dirty="0" err="1"/>
              <a:t>dışı</a:t>
            </a:r>
            <a:r>
              <a:rPr dirty="0"/>
              <a:t> </a:t>
            </a:r>
            <a:r>
              <a:rPr dirty="0" err="1"/>
              <a:t>sanayi</a:t>
            </a:r>
            <a:r>
              <a:rPr dirty="0"/>
              <a:t> </a:t>
            </a:r>
            <a:r>
              <a:rPr dirty="0" err="1"/>
              <a:t>ve</a:t>
            </a:r>
            <a:r>
              <a:rPr dirty="0"/>
              <a:t> </a:t>
            </a:r>
            <a:r>
              <a:rPr dirty="0" err="1"/>
              <a:t>hizmet</a:t>
            </a:r>
            <a:r>
              <a:rPr dirty="0"/>
              <a:t> </a:t>
            </a:r>
            <a:r>
              <a:rPr dirty="0" err="1"/>
              <a:t>faaliyetlerinin</a:t>
            </a:r>
            <a:r>
              <a:rPr dirty="0"/>
              <a:t> </a:t>
            </a:r>
            <a:r>
              <a:rPr dirty="0" err="1"/>
              <a:t>ve</a:t>
            </a:r>
            <a:r>
              <a:rPr dirty="0"/>
              <a:t> </a:t>
            </a:r>
            <a:r>
              <a:rPr dirty="0" err="1"/>
              <a:t>nüfusun</a:t>
            </a:r>
            <a:r>
              <a:rPr dirty="0"/>
              <a:t> </a:t>
            </a:r>
            <a:r>
              <a:rPr dirty="0" err="1"/>
              <a:t>çekilip</a:t>
            </a:r>
            <a:r>
              <a:rPr dirty="0"/>
              <a:t> </a:t>
            </a:r>
            <a:r>
              <a:rPr dirty="0" err="1"/>
              <a:t>yoğunlaştığı</a:t>
            </a:r>
            <a:r>
              <a:rPr dirty="0"/>
              <a:t>, </a:t>
            </a:r>
            <a:r>
              <a:rPr dirty="0" err="1"/>
              <a:t>üretimin</a:t>
            </a:r>
            <a:r>
              <a:rPr dirty="0"/>
              <a:t> </a:t>
            </a:r>
            <a:r>
              <a:rPr dirty="0" err="1"/>
              <a:t>denetlendiği</a:t>
            </a:r>
            <a:r>
              <a:rPr dirty="0"/>
              <a:t> </a:t>
            </a:r>
            <a:r>
              <a:rPr dirty="0" err="1"/>
              <a:t>ve</a:t>
            </a:r>
            <a:r>
              <a:rPr dirty="0"/>
              <a:t> </a:t>
            </a:r>
            <a:r>
              <a:rPr dirty="0" err="1"/>
              <a:t>örgütlendiği</a:t>
            </a:r>
            <a:r>
              <a:rPr dirty="0"/>
              <a:t> </a:t>
            </a:r>
            <a:r>
              <a:rPr dirty="0" err="1"/>
              <a:t>yer</a:t>
            </a:r>
            <a:r>
              <a:rPr dirty="0"/>
              <a:t> </a:t>
            </a:r>
            <a:r>
              <a:rPr dirty="0" err="1"/>
              <a:t>olmuştur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itle 1"/>
          <p:cNvSpPr txBox="1">
            <a:spLocks noGrp="1"/>
          </p:cNvSpPr>
          <p:nvPr>
            <p:ph type="title"/>
          </p:nvPr>
        </p:nvSpPr>
        <p:spPr>
          <a:prstGeom prst="rect">
            <a:avLst/>
          </a:prstGeom>
        </p:spPr>
        <p:txBody>
          <a:bodyPr/>
          <a:lstStyle/>
          <a:p>
            <a:r>
              <a:t>GÖÇÜN ÇEŞİTLERİ</a:t>
            </a:r>
          </a:p>
        </p:txBody>
      </p:sp>
      <p:sp>
        <p:nvSpPr>
          <p:cNvPr id="196" name="Content Placeholder 2"/>
          <p:cNvSpPr txBox="1">
            <a:spLocks noGrp="1"/>
          </p:cNvSpPr>
          <p:nvPr>
            <p:ph idx="1"/>
          </p:nvPr>
        </p:nvSpPr>
        <p:spPr>
          <a:prstGeom prst="rect">
            <a:avLst/>
          </a:prstGeom>
        </p:spPr>
        <p:txBody>
          <a:bodyPr/>
          <a:lstStyle/>
          <a:p>
            <a:pPr marL="0" indent="0">
              <a:buNone/>
            </a:pPr>
            <a:r>
              <a:rPr dirty="0"/>
              <a:t>- </a:t>
            </a:r>
            <a:r>
              <a:rPr dirty="0" err="1"/>
              <a:t>Teknik</a:t>
            </a:r>
            <a:r>
              <a:rPr dirty="0"/>
              <a:t> </a:t>
            </a:r>
            <a:r>
              <a:rPr dirty="0" err="1"/>
              <a:t>olarak</a:t>
            </a:r>
            <a:r>
              <a:rPr dirty="0"/>
              <a:t>, </a:t>
            </a:r>
            <a:r>
              <a:rPr dirty="0" err="1"/>
              <a:t>göç</a:t>
            </a:r>
            <a:r>
              <a:rPr dirty="0"/>
              <a:t> </a:t>
            </a:r>
            <a:r>
              <a:rPr dirty="0" err="1"/>
              <a:t>hareketinin</a:t>
            </a:r>
            <a:r>
              <a:rPr dirty="0"/>
              <a:t> </a:t>
            </a:r>
            <a:r>
              <a:rPr dirty="0" err="1"/>
              <a:t>yönüne</a:t>
            </a:r>
            <a:r>
              <a:rPr dirty="0"/>
              <a:t> </a:t>
            </a:r>
            <a:r>
              <a:rPr dirty="0" err="1"/>
              <a:t>göre</a:t>
            </a:r>
            <a:r>
              <a:rPr dirty="0"/>
              <a:t> </a:t>
            </a:r>
            <a:r>
              <a:rPr dirty="0" err="1"/>
              <a:t>iç</a:t>
            </a:r>
            <a:r>
              <a:rPr dirty="0"/>
              <a:t> </a:t>
            </a:r>
            <a:r>
              <a:rPr dirty="0" err="1"/>
              <a:t>göç</a:t>
            </a:r>
            <a:r>
              <a:rPr dirty="0"/>
              <a:t> </a:t>
            </a:r>
            <a:r>
              <a:rPr dirty="0" err="1"/>
              <a:t>ve</a:t>
            </a:r>
            <a:r>
              <a:rPr dirty="0"/>
              <a:t> </a:t>
            </a:r>
            <a:r>
              <a:rPr dirty="0" err="1"/>
              <a:t>dış</a:t>
            </a:r>
            <a:r>
              <a:rPr dirty="0"/>
              <a:t> </a:t>
            </a:r>
            <a:r>
              <a:rPr dirty="0" err="1"/>
              <a:t>göç</a:t>
            </a:r>
            <a:r>
              <a:rPr dirty="0"/>
              <a:t> </a:t>
            </a:r>
            <a:r>
              <a:rPr dirty="0" err="1"/>
              <a:t>şeklinde</a:t>
            </a:r>
            <a:r>
              <a:rPr dirty="0"/>
              <a:t> </a:t>
            </a:r>
            <a:r>
              <a:rPr dirty="0" err="1"/>
              <a:t>genel</a:t>
            </a:r>
            <a:r>
              <a:rPr dirty="0"/>
              <a:t> </a:t>
            </a:r>
            <a:r>
              <a:rPr dirty="0" err="1"/>
              <a:t>bir</a:t>
            </a:r>
            <a:r>
              <a:rPr dirty="0"/>
              <a:t> </a:t>
            </a:r>
            <a:r>
              <a:rPr dirty="0" err="1"/>
              <a:t>ayrım</a:t>
            </a:r>
            <a:r>
              <a:rPr dirty="0"/>
              <a:t> </a:t>
            </a:r>
            <a:r>
              <a:rPr dirty="0" err="1"/>
              <a:t>olmakla</a:t>
            </a:r>
            <a:r>
              <a:rPr dirty="0"/>
              <a:t> </a:t>
            </a:r>
            <a:r>
              <a:rPr dirty="0" err="1"/>
              <a:t>birlikte</a:t>
            </a:r>
            <a:r>
              <a:rPr dirty="0"/>
              <a:t> </a:t>
            </a:r>
            <a:r>
              <a:rPr dirty="0" err="1"/>
              <a:t>göçün</a:t>
            </a:r>
            <a:r>
              <a:rPr dirty="0"/>
              <a:t>; </a:t>
            </a:r>
            <a:r>
              <a:rPr dirty="0" err="1"/>
              <a:t>incelendiği</a:t>
            </a:r>
            <a:r>
              <a:rPr dirty="0"/>
              <a:t> </a:t>
            </a:r>
            <a:r>
              <a:rPr dirty="0" err="1"/>
              <a:t>alan</a:t>
            </a:r>
            <a:r>
              <a:rPr dirty="0"/>
              <a:t>, </a:t>
            </a:r>
            <a:r>
              <a:rPr dirty="0" err="1"/>
              <a:t>konum</a:t>
            </a:r>
            <a:r>
              <a:rPr dirty="0"/>
              <a:t>, </a:t>
            </a:r>
            <a:r>
              <a:rPr dirty="0" err="1"/>
              <a:t>gelişme</a:t>
            </a:r>
            <a:r>
              <a:rPr dirty="0"/>
              <a:t> </a:t>
            </a:r>
            <a:r>
              <a:rPr dirty="0" err="1"/>
              <a:t>şekli</a:t>
            </a:r>
            <a:r>
              <a:rPr dirty="0"/>
              <a:t> </a:t>
            </a:r>
            <a:r>
              <a:rPr dirty="0" err="1"/>
              <a:t>gibi</a:t>
            </a:r>
            <a:r>
              <a:rPr dirty="0"/>
              <a:t> </a:t>
            </a:r>
            <a:r>
              <a:rPr dirty="0" err="1"/>
              <a:t>açılardan</a:t>
            </a:r>
            <a:r>
              <a:rPr dirty="0"/>
              <a:t> </a:t>
            </a:r>
            <a:r>
              <a:rPr dirty="0" err="1"/>
              <a:t>birçok</a:t>
            </a:r>
            <a:r>
              <a:rPr dirty="0"/>
              <a:t> </a:t>
            </a:r>
            <a:r>
              <a:rPr dirty="0" err="1"/>
              <a:t>çeşidi</a:t>
            </a:r>
            <a:r>
              <a:rPr dirty="0"/>
              <a:t> </a:t>
            </a:r>
            <a:r>
              <a:rPr dirty="0" err="1"/>
              <a:t>ve</a:t>
            </a:r>
            <a:r>
              <a:rPr dirty="0"/>
              <a:t> alt </a:t>
            </a:r>
            <a:r>
              <a:rPr dirty="0" err="1"/>
              <a:t>başlıkları</a:t>
            </a:r>
            <a:r>
              <a:rPr dirty="0"/>
              <a:t> </a:t>
            </a:r>
            <a:r>
              <a:rPr dirty="0" err="1"/>
              <a:t>mevcuttur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prstGeom prst="rect">
            <a:avLst/>
          </a:prstGeom>
        </p:spPr>
        <p:txBody>
          <a:bodyPr>
            <a:normAutofit fontScale="90000"/>
          </a:bodyPr>
          <a:lstStyle/>
          <a:p>
            <a:r>
              <a:rPr dirty="0" err="1"/>
              <a:t>Ülke</a:t>
            </a:r>
            <a:r>
              <a:rPr dirty="0"/>
              <a:t> </a:t>
            </a:r>
            <a:r>
              <a:rPr dirty="0" err="1"/>
              <a:t>Sınırı</a:t>
            </a:r>
            <a:r>
              <a:rPr dirty="0"/>
              <a:t> </a:t>
            </a:r>
            <a:r>
              <a:rPr dirty="0" err="1"/>
              <a:t>Esasına</a:t>
            </a:r>
            <a:r>
              <a:rPr dirty="0"/>
              <a:t> </a:t>
            </a:r>
            <a:r>
              <a:rPr dirty="0" err="1"/>
              <a:t>Göre</a:t>
            </a:r>
            <a:r>
              <a:rPr dirty="0"/>
              <a:t> </a:t>
            </a:r>
            <a:r>
              <a:rPr dirty="0" err="1"/>
              <a:t>Göç</a:t>
            </a:r>
            <a:r>
              <a:rPr dirty="0"/>
              <a:t> </a:t>
            </a:r>
            <a:r>
              <a:rPr dirty="0" err="1"/>
              <a:t>Çeşitleri</a:t>
            </a:r>
            <a:endParaRPr dirty="0"/>
          </a:p>
        </p:txBody>
      </p:sp>
      <p:sp>
        <p:nvSpPr>
          <p:cNvPr id="199" name="Content Placeholder 2"/>
          <p:cNvSpPr txBox="1">
            <a:spLocks noGrp="1"/>
          </p:cNvSpPr>
          <p:nvPr>
            <p:ph idx="1"/>
          </p:nvPr>
        </p:nvSpPr>
        <p:spPr>
          <a:prstGeom prst="rect">
            <a:avLst/>
          </a:prstGeom>
        </p:spPr>
        <p:txBody>
          <a:bodyPr>
            <a:normAutofit/>
          </a:bodyPr>
          <a:lstStyle/>
          <a:p>
            <a:pPr marL="0" indent="0" defTabSz="850391">
              <a:spcBef>
                <a:spcPts val="500"/>
              </a:spcBef>
              <a:buNone/>
              <a:defRPr sz="2418"/>
            </a:pPr>
            <a:r>
              <a:rPr dirty="0"/>
              <a:t>- </a:t>
            </a:r>
            <a:r>
              <a:rPr b="1" dirty="0" err="1">
                <a:latin typeface="Times New Roman"/>
                <a:ea typeface="Times New Roman"/>
                <a:cs typeface="Times New Roman"/>
                <a:sym typeface="Times New Roman"/>
              </a:rPr>
              <a:t>Dış</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Göç</a:t>
            </a:r>
            <a:r>
              <a:rPr b="1" dirty="0">
                <a:latin typeface="Times New Roman"/>
                <a:ea typeface="Times New Roman"/>
                <a:cs typeface="Times New Roman"/>
                <a:sym typeface="Times New Roman"/>
              </a:rPr>
              <a:t>: </a:t>
            </a:r>
            <a:r>
              <a:rPr dirty="0" err="1"/>
              <a:t>Belirli</a:t>
            </a:r>
            <a:r>
              <a:rPr dirty="0"/>
              <a:t> </a:t>
            </a:r>
            <a:r>
              <a:rPr dirty="0" err="1"/>
              <a:t>bir</a:t>
            </a:r>
            <a:r>
              <a:rPr dirty="0"/>
              <a:t> </a:t>
            </a:r>
            <a:r>
              <a:rPr dirty="0" err="1"/>
              <a:t>süre</a:t>
            </a:r>
            <a:r>
              <a:rPr dirty="0"/>
              <a:t> </a:t>
            </a:r>
            <a:r>
              <a:rPr spc="-30" dirty="0" err="1"/>
              <a:t>ya</a:t>
            </a:r>
            <a:r>
              <a:rPr spc="-30" dirty="0"/>
              <a:t> </a:t>
            </a:r>
            <a:r>
              <a:rPr dirty="0"/>
              <a:t>da </a:t>
            </a:r>
            <a:r>
              <a:rPr dirty="0" err="1"/>
              <a:t>devamlı</a:t>
            </a:r>
            <a:r>
              <a:rPr dirty="0"/>
              <a:t> </a:t>
            </a:r>
            <a:r>
              <a:rPr dirty="0" err="1"/>
              <a:t>olarak</a:t>
            </a:r>
            <a:r>
              <a:rPr dirty="0"/>
              <a:t> </a:t>
            </a:r>
            <a:r>
              <a:rPr dirty="0" err="1"/>
              <a:t>kalmak</a:t>
            </a:r>
            <a:r>
              <a:rPr dirty="0"/>
              <a:t> </a:t>
            </a:r>
            <a:r>
              <a:rPr dirty="0" err="1"/>
              <a:t>üzere</a:t>
            </a:r>
            <a:r>
              <a:rPr dirty="0"/>
              <a:t> </a:t>
            </a:r>
            <a:r>
              <a:rPr dirty="0" err="1"/>
              <a:t>çalışmak</a:t>
            </a:r>
            <a:r>
              <a:rPr dirty="0"/>
              <a:t> </a:t>
            </a:r>
            <a:r>
              <a:rPr dirty="0" err="1"/>
              <a:t>veya</a:t>
            </a:r>
            <a:r>
              <a:rPr dirty="0"/>
              <a:t> </a:t>
            </a:r>
            <a:r>
              <a:rPr dirty="0" err="1"/>
              <a:t>yerleşmek</a:t>
            </a:r>
            <a:r>
              <a:rPr dirty="0"/>
              <a:t> </a:t>
            </a:r>
            <a:r>
              <a:rPr dirty="0" err="1"/>
              <a:t>amacıyla</a:t>
            </a:r>
            <a:r>
              <a:rPr dirty="0"/>
              <a:t> </a:t>
            </a:r>
            <a:r>
              <a:rPr dirty="0" err="1"/>
              <a:t>bir</a:t>
            </a:r>
            <a:r>
              <a:rPr dirty="0"/>
              <a:t> </a:t>
            </a:r>
            <a:r>
              <a:rPr dirty="0" err="1"/>
              <a:t>ülke</a:t>
            </a:r>
            <a:r>
              <a:rPr dirty="0"/>
              <a:t> </a:t>
            </a:r>
            <a:r>
              <a:rPr dirty="0" err="1"/>
              <a:t>sınırlarını</a:t>
            </a:r>
            <a:r>
              <a:rPr dirty="0"/>
              <a:t> </a:t>
            </a:r>
            <a:r>
              <a:rPr dirty="0" err="1"/>
              <a:t>aşarak</a:t>
            </a:r>
            <a:r>
              <a:rPr dirty="0"/>
              <a:t> </a:t>
            </a:r>
            <a:r>
              <a:rPr dirty="0" err="1"/>
              <a:t>başka</a:t>
            </a:r>
            <a:r>
              <a:rPr dirty="0"/>
              <a:t> </a:t>
            </a:r>
            <a:r>
              <a:rPr dirty="0" err="1"/>
              <a:t>ülkelere</a:t>
            </a:r>
            <a:r>
              <a:rPr dirty="0"/>
              <a:t> </a:t>
            </a:r>
            <a:r>
              <a:rPr dirty="0" err="1"/>
              <a:t>yapılan</a:t>
            </a:r>
            <a:r>
              <a:rPr dirty="0"/>
              <a:t> </a:t>
            </a:r>
            <a:r>
              <a:rPr dirty="0" err="1"/>
              <a:t>nüfus</a:t>
            </a:r>
            <a:r>
              <a:rPr dirty="0"/>
              <a:t> </a:t>
            </a:r>
            <a:r>
              <a:rPr dirty="0" err="1"/>
              <a:t>hareketidir</a:t>
            </a:r>
            <a:r>
              <a:rPr dirty="0"/>
              <a:t>. </a:t>
            </a:r>
          </a:p>
          <a:p>
            <a:pPr marL="255117" indent="-255117" defTabSz="850391">
              <a:spcBef>
                <a:spcPts val="500"/>
              </a:spcBef>
              <a:defRPr sz="2418"/>
            </a:pPr>
            <a:endParaRPr dirty="0"/>
          </a:p>
          <a:p>
            <a:pPr marL="0" indent="0" defTabSz="850391">
              <a:spcBef>
                <a:spcPts val="500"/>
              </a:spcBef>
              <a:buNone/>
              <a:defRPr sz="2418"/>
            </a:pPr>
            <a:r>
              <a:rPr dirty="0"/>
              <a:t>- </a:t>
            </a:r>
            <a:r>
              <a:rPr dirty="0" err="1"/>
              <a:t>Dış</a:t>
            </a:r>
            <a:r>
              <a:rPr dirty="0"/>
              <a:t> </a:t>
            </a:r>
            <a:r>
              <a:rPr dirty="0" err="1"/>
              <a:t>göçün</a:t>
            </a:r>
            <a:r>
              <a:rPr dirty="0"/>
              <a:t> </a:t>
            </a:r>
            <a:r>
              <a:rPr dirty="0" err="1"/>
              <a:t>ortaya</a:t>
            </a:r>
            <a:r>
              <a:rPr dirty="0"/>
              <a:t> </a:t>
            </a:r>
            <a:r>
              <a:rPr dirty="0" err="1"/>
              <a:t>çıkmasında</a:t>
            </a:r>
            <a:r>
              <a:rPr dirty="0"/>
              <a:t> </a:t>
            </a:r>
            <a:r>
              <a:rPr dirty="0" err="1"/>
              <a:t>gelinen</a:t>
            </a:r>
            <a:r>
              <a:rPr dirty="0"/>
              <a:t> </a:t>
            </a:r>
            <a:r>
              <a:rPr dirty="0" err="1"/>
              <a:t>ülkedeki</a:t>
            </a:r>
            <a:r>
              <a:rPr dirty="0"/>
              <a:t> </a:t>
            </a:r>
            <a:r>
              <a:rPr dirty="0" err="1"/>
              <a:t>olumsuz</a:t>
            </a:r>
            <a:r>
              <a:rPr dirty="0"/>
              <a:t> </a:t>
            </a:r>
            <a:r>
              <a:rPr dirty="0" err="1"/>
              <a:t>itici</a:t>
            </a:r>
            <a:r>
              <a:rPr dirty="0"/>
              <a:t> </a:t>
            </a:r>
            <a:r>
              <a:rPr dirty="0" err="1"/>
              <a:t>faktörlerin</a:t>
            </a:r>
            <a:r>
              <a:rPr dirty="0"/>
              <a:t> </a:t>
            </a:r>
            <a:r>
              <a:rPr dirty="0" err="1"/>
              <a:t>etkisi</a:t>
            </a:r>
            <a:r>
              <a:rPr dirty="0"/>
              <a:t> </a:t>
            </a:r>
            <a:r>
              <a:rPr dirty="0" err="1"/>
              <a:t>büyüktür</a:t>
            </a:r>
            <a:endParaRPr dirty="0"/>
          </a:p>
          <a:p>
            <a:pPr marL="255117" indent="-255117" defTabSz="850391">
              <a:spcBef>
                <a:spcPts val="500"/>
              </a:spcBef>
              <a:defRPr sz="2418"/>
            </a:pPr>
            <a:endParaRPr dirty="0"/>
          </a:p>
          <a:p>
            <a:pPr marL="0" indent="0" defTabSz="850391">
              <a:spcBef>
                <a:spcPts val="500"/>
              </a:spcBef>
              <a:buNone/>
              <a:defRPr sz="2418"/>
            </a:pPr>
            <a:r>
              <a:rPr dirty="0"/>
              <a:t>- </a:t>
            </a:r>
            <a:r>
              <a:rPr dirty="0" err="1"/>
              <a:t>Dış</a:t>
            </a:r>
            <a:r>
              <a:rPr dirty="0"/>
              <a:t> </a:t>
            </a:r>
            <a:r>
              <a:rPr dirty="0" err="1"/>
              <a:t>göç</a:t>
            </a:r>
            <a:r>
              <a:rPr dirty="0"/>
              <a:t> </a:t>
            </a:r>
            <a:r>
              <a:rPr dirty="0" err="1"/>
              <a:t>genellikle</a:t>
            </a:r>
            <a:r>
              <a:rPr dirty="0"/>
              <a:t> </a:t>
            </a:r>
            <a:r>
              <a:rPr dirty="0" err="1"/>
              <a:t>yurtdışına</a:t>
            </a:r>
            <a:r>
              <a:rPr dirty="0"/>
              <a:t> </a:t>
            </a:r>
            <a:r>
              <a:rPr dirty="0" err="1"/>
              <a:t>işçi</a:t>
            </a:r>
            <a:r>
              <a:rPr dirty="0"/>
              <a:t> </a:t>
            </a:r>
            <a:r>
              <a:rPr dirty="0" err="1" smtClean="0"/>
              <a:t>akımı</a:t>
            </a:r>
            <a:r>
              <a:rPr dirty="0" smtClean="0"/>
              <a:t> </a:t>
            </a:r>
            <a:r>
              <a:rPr dirty="0" err="1" smtClean="0"/>
              <a:t>veya</a:t>
            </a:r>
            <a:r>
              <a:rPr dirty="0" smtClean="0"/>
              <a:t> </a:t>
            </a:r>
            <a:r>
              <a:rPr dirty="0" err="1"/>
              <a:t>beyin</a:t>
            </a:r>
            <a:r>
              <a:rPr dirty="0"/>
              <a:t> </a:t>
            </a:r>
            <a:r>
              <a:rPr dirty="0" err="1"/>
              <a:t>göçü</a:t>
            </a:r>
            <a:r>
              <a:rPr dirty="0"/>
              <a:t> </a:t>
            </a:r>
            <a:r>
              <a:rPr dirty="0" err="1"/>
              <a:t>olarak</a:t>
            </a:r>
            <a:r>
              <a:rPr dirty="0"/>
              <a:t> </a:t>
            </a:r>
            <a:r>
              <a:rPr dirty="0" err="1"/>
              <a:t>tanımlanmaktadır</a:t>
            </a:r>
            <a:r>
              <a:rPr dirty="0"/>
              <a:t>. </a:t>
            </a:r>
            <a:r>
              <a:rPr dirty="0" err="1"/>
              <a:t>Ancak</a:t>
            </a:r>
            <a:r>
              <a:rPr dirty="0"/>
              <a:t>, </a:t>
            </a:r>
            <a:r>
              <a:rPr dirty="0" err="1"/>
              <a:t>siyasi</a:t>
            </a:r>
            <a:r>
              <a:rPr dirty="0"/>
              <a:t> </a:t>
            </a:r>
            <a:r>
              <a:rPr dirty="0" err="1"/>
              <a:t>nedenler</a:t>
            </a:r>
            <a:r>
              <a:rPr dirty="0"/>
              <a:t>, </a:t>
            </a:r>
            <a:r>
              <a:rPr dirty="0" err="1"/>
              <a:t>doğal</a:t>
            </a:r>
            <a:r>
              <a:rPr dirty="0"/>
              <a:t> </a:t>
            </a:r>
            <a:r>
              <a:rPr dirty="0" err="1"/>
              <a:t>afetler</a:t>
            </a:r>
            <a:r>
              <a:rPr dirty="0"/>
              <a:t>, </a:t>
            </a:r>
            <a:r>
              <a:rPr dirty="0" err="1"/>
              <a:t>savaş</a:t>
            </a:r>
            <a:r>
              <a:rPr dirty="0"/>
              <a:t> </a:t>
            </a:r>
            <a:r>
              <a:rPr dirty="0" err="1"/>
              <a:t>ve</a:t>
            </a:r>
            <a:r>
              <a:rPr dirty="0"/>
              <a:t> </a:t>
            </a:r>
            <a:r>
              <a:rPr dirty="0" err="1"/>
              <a:t>benzeri</a:t>
            </a:r>
            <a:r>
              <a:rPr dirty="0"/>
              <a:t> </a:t>
            </a:r>
            <a:r>
              <a:rPr dirty="0" err="1"/>
              <a:t>saiklerle</a:t>
            </a:r>
            <a:r>
              <a:rPr dirty="0"/>
              <a:t> de </a:t>
            </a:r>
            <a:r>
              <a:rPr dirty="0" err="1"/>
              <a:t>yoğun</a:t>
            </a:r>
            <a:r>
              <a:rPr dirty="0"/>
              <a:t> </a:t>
            </a:r>
            <a:r>
              <a:rPr dirty="0" err="1"/>
              <a:t>dış</a:t>
            </a:r>
            <a:r>
              <a:rPr dirty="0"/>
              <a:t> </a:t>
            </a:r>
            <a:r>
              <a:rPr dirty="0" err="1"/>
              <a:t>göçler</a:t>
            </a:r>
            <a:r>
              <a:rPr dirty="0"/>
              <a:t> </a:t>
            </a:r>
            <a:r>
              <a:rPr dirty="0" err="1"/>
              <a:t>yaşanmaktadır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ntent Placeholder 2"/>
          <p:cNvSpPr txBox="1">
            <a:spLocks noGrp="1"/>
          </p:cNvSpPr>
          <p:nvPr>
            <p:ph idx="1"/>
          </p:nvPr>
        </p:nvSpPr>
        <p:spPr>
          <a:prstGeom prst="rect">
            <a:avLst/>
          </a:prstGeom>
        </p:spPr>
        <p:txBody>
          <a:bodyPr/>
          <a:lstStyle/>
          <a:p>
            <a:pPr marL="0" indent="0">
              <a:buNone/>
            </a:pPr>
            <a:r>
              <a:rPr dirty="0"/>
              <a:t>- </a:t>
            </a:r>
            <a:r>
              <a:rPr b="1" dirty="0" err="1">
                <a:latin typeface="Times New Roman"/>
                <a:ea typeface="Times New Roman"/>
                <a:cs typeface="Times New Roman"/>
                <a:sym typeface="Times New Roman"/>
              </a:rPr>
              <a:t>İç</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Göç</a:t>
            </a:r>
            <a:r>
              <a:rPr b="1" dirty="0">
                <a:latin typeface="Times New Roman"/>
                <a:ea typeface="Times New Roman"/>
                <a:cs typeface="Times New Roman"/>
                <a:sym typeface="Times New Roman"/>
              </a:rPr>
              <a:t>: </a:t>
            </a:r>
            <a:r>
              <a:rPr dirty="0" err="1"/>
              <a:t>Bir</a:t>
            </a:r>
            <a:r>
              <a:rPr dirty="0"/>
              <a:t> </a:t>
            </a:r>
            <a:r>
              <a:rPr dirty="0" err="1"/>
              <a:t>ülke</a:t>
            </a:r>
            <a:r>
              <a:rPr dirty="0"/>
              <a:t> </a:t>
            </a:r>
            <a:r>
              <a:rPr dirty="0" err="1"/>
              <a:t>içerisinde</a:t>
            </a:r>
            <a:r>
              <a:rPr dirty="0"/>
              <a:t>, </a:t>
            </a:r>
            <a:r>
              <a:rPr dirty="0" err="1"/>
              <a:t>bölge</a:t>
            </a:r>
            <a:r>
              <a:rPr dirty="0"/>
              <a:t>, </a:t>
            </a:r>
            <a:r>
              <a:rPr dirty="0" err="1"/>
              <a:t>kent</a:t>
            </a:r>
            <a:r>
              <a:rPr dirty="0"/>
              <a:t> </a:t>
            </a:r>
            <a:r>
              <a:rPr dirty="0" err="1"/>
              <a:t>ve</a:t>
            </a:r>
            <a:r>
              <a:rPr dirty="0"/>
              <a:t> </a:t>
            </a:r>
            <a:r>
              <a:rPr dirty="0" err="1"/>
              <a:t>köy</a:t>
            </a:r>
            <a:r>
              <a:rPr dirty="0"/>
              <a:t> </a:t>
            </a:r>
            <a:r>
              <a:rPr dirty="0" err="1"/>
              <a:t>gibi</a:t>
            </a:r>
            <a:r>
              <a:rPr dirty="0"/>
              <a:t> </a:t>
            </a:r>
            <a:r>
              <a:rPr dirty="0" err="1"/>
              <a:t>yerleşim</a:t>
            </a:r>
            <a:r>
              <a:rPr dirty="0"/>
              <a:t> </a:t>
            </a:r>
            <a:r>
              <a:rPr dirty="0" err="1"/>
              <a:t>alanlarından</a:t>
            </a:r>
            <a:r>
              <a:rPr dirty="0"/>
              <a:t>, </a:t>
            </a:r>
            <a:r>
              <a:rPr dirty="0" err="1"/>
              <a:t>bir</a:t>
            </a:r>
            <a:r>
              <a:rPr dirty="0"/>
              <a:t> </a:t>
            </a:r>
            <a:r>
              <a:rPr dirty="0" err="1"/>
              <a:t>yerden</a:t>
            </a:r>
            <a:r>
              <a:rPr dirty="0"/>
              <a:t> </a:t>
            </a:r>
            <a:r>
              <a:rPr dirty="0" err="1"/>
              <a:t>diğerine</a:t>
            </a:r>
            <a:r>
              <a:rPr dirty="0"/>
              <a:t> </a:t>
            </a:r>
            <a:r>
              <a:rPr dirty="0" err="1"/>
              <a:t>yerleşmek</a:t>
            </a:r>
            <a:r>
              <a:rPr dirty="0"/>
              <a:t> </a:t>
            </a:r>
            <a:r>
              <a:rPr dirty="0" err="1"/>
              <a:t>amacıyla</a:t>
            </a:r>
            <a:r>
              <a:rPr dirty="0"/>
              <a:t> </a:t>
            </a:r>
            <a:r>
              <a:rPr dirty="0" err="1"/>
              <a:t>yapılan</a:t>
            </a:r>
            <a:r>
              <a:rPr dirty="0"/>
              <a:t> </a:t>
            </a:r>
            <a:r>
              <a:rPr dirty="0" err="1"/>
              <a:t>nüfus</a:t>
            </a:r>
            <a:r>
              <a:rPr dirty="0"/>
              <a:t> </a:t>
            </a:r>
            <a:r>
              <a:rPr dirty="0" err="1"/>
              <a:t>hareketleri</a:t>
            </a:r>
            <a:r>
              <a:rPr dirty="0"/>
              <a:t> </a:t>
            </a:r>
            <a:r>
              <a:rPr dirty="0" err="1"/>
              <a:t>olarak</a:t>
            </a:r>
            <a:r>
              <a:rPr dirty="0"/>
              <a:t> </a:t>
            </a:r>
            <a:r>
              <a:rPr dirty="0" err="1"/>
              <a:t>tanımlanmaktadır</a:t>
            </a:r>
            <a:r>
              <a:rPr dirty="0"/>
              <a:t>. </a:t>
            </a:r>
          </a:p>
          <a:p>
            <a:endParaRPr dirty="0"/>
          </a:p>
          <a:p>
            <a:pPr marL="0" indent="0">
              <a:buNone/>
            </a:pPr>
            <a:r>
              <a:rPr dirty="0"/>
              <a:t>- </a:t>
            </a:r>
            <a:r>
              <a:rPr dirty="0" err="1"/>
              <a:t>İç</a:t>
            </a:r>
            <a:r>
              <a:rPr dirty="0"/>
              <a:t> </a:t>
            </a:r>
            <a:r>
              <a:rPr dirty="0" err="1"/>
              <a:t>göç</a:t>
            </a:r>
            <a:r>
              <a:rPr dirty="0"/>
              <a:t> </a:t>
            </a:r>
            <a:r>
              <a:rPr dirty="0" err="1"/>
              <a:t>hareketi</a:t>
            </a:r>
            <a:r>
              <a:rPr dirty="0"/>
              <a:t> </a:t>
            </a:r>
            <a:r>
              <a:rPr dirty="0" err="1"/>
              <a:t>sadece</a:t>
            </a:r>
            <a:r>
              <a:rPr dirty="0"/>
              <a:t>, </a:t>
            </a:r>
            <a:r>
              <a:rPr dirty="0" err="1"/>
              <a:t>kırsal</a:t>
            </a:r>
            <a:r>
              <a:rPr dirty="0"/>
              <a:t> </a:t>
            </a:r>
            <a:r>
              <a:rPr dirty="0" err="1"/>
              <a:t>alandan</a:t>
            </a:r>
            <a:r>
              <a:rPr dirty="0"/>
              <a:t> </a:t>
            </a:r>
            <a:r>
              <a:rPr dirty="0" err="1"/>
              <a:t>kentsel</a:t>
            </a:r>
            <a:r>
              <a:rPr dirty="0"/>
              <a:t> </a:t>
            </a:r>
            <a:r>
              <a:rPr dirty="0" err="1"/>
              <a:t>alana</a:t>
            </a:r>
            <a:r>
              <a:rPr dirty="0"/>
              <a:t> </a:t>
            </a:r>
            <a:r>
              <a:rPr dirty="0" err="1"/>
              <a:t>değil</a:t>
            </a:r>
            <a:r>
              <a:rPr dirty="0"/>
              <a:t>, </a:t>
            </a:r>
            <a:r>
              <a:rPr dirty="0" err="1"/>
              <a:t>kırsaldan</a:t>
            </a:r>
            <a:r>
              <a:rPr dirty="0"/>
              <a:t> </a:t>
            </a:r>
            <a:r>
              <a:rPr dirty="0" err="1"/>
              <a:t>kırsala</a:t>
            </a:r>
            <a:r>
              <a:rPr dirty="0"/>
              <a:t>, </a:t>
            </a:r>
            <a:r>
              <a:rPr dirty="0" err="1"/>
              <a:t>şehirden</a:t>
            </a:r>
            <a:r>
              <a:rPr dirty="0"/>
              <a:t> </a:t>
            </a:r>
            <a:r>
              <a:rPr dirty="0" err="1"/>
              <a:t>kırsala</a:t>
            </a:r>
            <a:r>
              <a:rPr dirty="0"/>
              <a:t> </a:t>
            </a:r>
            <a:r>
              <a:rPr dirty="0" err="1"/>
              <a:t>veya</a:t>
            </a:r>
            <a:r>
              <a:rPr dirty="0"/>
              <a:t> </a:t>
            </a:r>
            <a:r>
              <a:rPr dirty="0" err="1"/>
              <a:t>şehirden</a:t>
            </a:r>
            <a:r>
              <a:rPr dirty="0"/>
              <a:t> </a:t>
            </a:r>
            <a:r>
              <a:rPr dirty="0" err="1"/>
              <a:t>şehre</a:t>
            </a:r>
            <a:r>
              <a:rPr dirty="0"/>
              <a:t> de </a:t>
            </a:r>
            <a:r>
              <a:rPr dirty="0" err="1"/>
              <a:t>olmaktadır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le 1"/>
          <p:cNvSpPr txBox="1">
            <a:spLocks noGrp="1"/>
          </p:cNvSpPr>
          <p:nvPr>
            <p:ph type="title"/>
          </p:nvPr>
        </p:nvSpPr>
        <p:spPr>
          <a:prstGeom prst="rect">
            <a:avLst/>
          </a:prstGeom>
        </p:spPr>
        <p:txBody>
          <a:bodyPr>
            <a:normAutofit fontScale="90000"/>
          </a:bodyPr>
          <a:lstStyle/>
          <a:p>
            <a:r>
              <a:t>Oluşumuna Göre Göç Çeşitleri</a:t>
            </a:r>
          </a:p>
        </p:txBody>
      </p:sp>
      <p:sp>
        <p:nvSpPr>
          <p:cNvPr id="204" name="Content Placeholder 2"/>
          <p:cNvSpPr txBox="1">
            <a:spLocks noGrp="1"/>
          </p:cNvSpPr>
          <p:nvPr>
            <p:ph idx="1"/>
          </p:nvPr>
        </p:nvSpPr>
        <p:spPr>
          <a:prstGeom prst="rect">
            <a:avLst/>
          </a:prstGeom>
        </p:spPr>
        <p:txBody>
          <a:bodyPr/>
          <a:lstStyle/>
          <a:p>
            <a:pPr marL="0" indent="0">
              <a:buNone/>
            </a:pPr>
            <a:r>
              <a:rPr dirty="0"/>
              <a:t>- </a:t>
            </a:r>
            <a:r>
              <a:rPr b="1" dirty="0" err="1">
                <a:latin typeface="Times New Roman"/>
                <a:ea typeface="Times New Roman"/>
                <a:cs typeface="Times New Roman"/>
                <a:sym typeface="Times New Roman"/>
              </a:rPr>
              <a:t>İlkel</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Göç</a:t>
            </a:r>
            <a:r>
              <a:rPr b="1" dirty="0">
                <a:latin typeface="Times New Roman"/>
                <a:ea typeface="Times New Roman"/>
                <a:cs typeface="Times New Roman"/>
                <a:sym typeface="Times New Roman"/>
              </a:rPr>
              <a:t>: </a:t>
            </a:r>
            <a:r>
              <a:rPr dirty="0" err="1"/>
              <a:t>İnsanların</a:t>
            </a:r>
            <a:r>
              <a:rPr dirty="0"/>
              <a:t> </a:t>
            </a:r>
            <a:r>
              <a:rPr dirty="0" err="1"/>
              <a:t>daha</a:t>
            </a:r>
            <a:r>
              <a:rPr dirty="0"/>
              <a:t> </a:t>
            </a:r>
            <a:r>
              <a:rPr dirty="0" err="1"/>
              <a:t>çok</a:t>
            </a:r>
            <a:r>
              <a:rPr dirty="0"/>
              <a:t> </a:t>
            </a:r>
            <a:r>
              <a:rPr dirty="0" err="1"/>
              <a:t>maruz</a:t>
            </a:r>
            <a:r>
              <a:rPr dirty="0"/>
              <a:t> </a:t>
            </a:r>
            <a:r>
              <a:rPr dirty="0" err="1"/>
              <a:t>kaldıkları</a:t>
            </a:r>
            <a:r>
              <a:rPr dirty="0"/>
              <a:t> </a:t>
            </a:r>
            <a:r>
              <a:rPr dirty="0" err="1"/>
              <a:t>doğal</a:t>
            </a:r>
            <a:r>
              <a:rPr dirty="0"/>
              <a:t> </a:t>
            </a:r>
            <a:r>
              <a:rPr dirty="0" err="1"/>
              <a:t>afetlerin</a:t>
            </a:r>
            <a:r>
              <a:rPr dirty="0"/>
              <a:t> </a:t>
            </a:r>
            <a:r>
              <a:rPr dirty="0" err="1"/>
              <a:t>sonucu</a:t>
            </a:r>
            <a:r>
              <a:rPr dirty="0"/>
              <a:t> </a:t>
            </a:r>
            <a:r>
              <a:rPr dirty="0" err="1"/>
              <a:t>olarak</a:t>
            </a:r>
            <a:r>
              <a:rPr dirty="0"/>
              <a:t> </a:t>
            </a:r>
            <a:r>
              <a:rPr dirty="0" err="1"/>
              <a:t>ortaya</a:t>
            </a:r>
            <a:r>
              <a:rPr dirty="0"/>
              <a:t> </a:t>
            </a:r>
            <a:r>
              <a:rPr dirty="0" err="1"/>
              <a:t>çıkmış</a:t>
            </a:r>
            <a:r>
              <a:rPr dirty="0"/>
              <a:t> </a:t>
            </a:r>
            <a:r>
              <a:rPr dirty="0" err="1"/>
              <a:t>bir</a:t>
            </a:r>
            <a:r>
              <a:rPr dirty="0"/>
              <a:t> </a:t>
            </a:r>
            <a:r>
              <a:rPr dirty="0" err="1"/>
              <a:t>göç</a:t>
            </a:r>
            <a:r>
              <a:rPr dirty="0"/>
              <a:t> </a:t>
            </a:r>
            <a:r>
              <a:rPr dirty="0" err="1"/>
              <a:t>hareketidir</a:t>
            </a:r>
            <a:r>
              <a:rPr dirty="0"/>
              <a:t>. </a:t>
            </a:r>
          </a:p>
          <a:p>
            <a:endParaRPr dirty="0"/>
          </a:p>
          <a:p>
            <a:pPr marL="0" indent="0">
              <a:buNone/>
            </a:pPr>
            <a:r>
              <a:rPr dirty="0"/>
              <a:t>- </a:t>
            </a:r>
            <a:r>
              <a:rPr dirty="0" err="1"/>
              <a:t>Göç</a:t>
            </a:r>
            <a:r>
              <a:rPr dirty="0"/>
              <a:t> </a:t>
            </a:r>
            <a:r>
              <a:rPr dirty="0" err="1"/>
              <a:t>etmek</a:t>
            </a:r>
            <a:r>
              <a:rPr dirty="0"/>
              <a:t> </a:t>
            </a:r>
            <a:r>
              <a:rPr dirty="0" err="1"/>
              <a:t>zorunda</a:t>
            </a:r>
            <a:r>
              <a:rPr dirty="0"/>
              <a:t> </a:t>
            </a:r>
            <a:r>
              <a:rPr dirty="0" err="1"/>
              <a:t>kalan</a:t>
            </a:r>
            <a:r>
              <a:rPr dirty="0"/>
              <a:t> </a:t>
            </a:r>
            <a:r>
              <a:rPr dirty="0" err="1"/>
              <a:t>bir</a:t>
            </a:r>
            <a:r>
              <a:rPr dirty="0"/>
              <a:t> </a:t>
            </a:r>
            <a:r>
              <a:rPr dirty="0" err="1"/>
              <a:t>topluluk</a:t>
            </a:r>
            <a:r>
              <a:rPr dirty="0"/>
              <a:t> </a:t>
            </a:r>
            <a:r>
              <a:rPr dirty="0" err="1"/>
              <a:t>öncelikle</a:t>
            </a:r>
            <a:r>
              <a:rPr dirty="0"/>
              <a:t> </a:t>
            </a:r>
            <a:r>
              <a:rPr dirty="0" err="1"/>
              <a:t>eski</a:t>
            </a:r>
            <a:r>
              <a:rPr dirty="0"/>
              <a:t> </a:t>
            </a:r>
            <a:r>
              <a:rPr dirty="0" err="1"/>
              <a:t>yaşadığı</a:t>
            </a:r>
            <a:r>
              <a:rPr dirty="0"/>
              <a:t> </a:t>
            </a:r>
            <a:r>
              <a:rPr dirty="0" err="1"/>
              <a:t>çevreye</a:t>
            </a:r>
            <a:r>
              <a:rPr dirty="0"/>
              <a:t> </a:t>
            </a:r>
            <a:r>
              <a:rPr dirty="0" err="1"/>
              <a:t>benzer</a:t>
            </a:r>
            <a:r>
              <a:rPr dirty="0"/>
              <a:t> </a:t>
            </a:r>
            <a:r>
              <a:rPr dirty="0" err="1"/>
              <a:t>bir</a:t>
            </a:r>
            <a:r>
              <a:rPr dirty="0"/>
              <a:t> </a:t>
            </a:r>
            <a:r>
              <a:rPr dirty="0" err="1"/>
              <a:t>yerleşim</a:t>
            </a:r>
            <a:r>
              <a:rPr dirty="0"/>
              <a:t> </a:t>
            </a:r>
            <a:r>
              <a:rPr dirty="0" err="1"/>
              <a:t>bölgesi</a:t>
            </a:r>
            <a:r>
              <a:rPr dirty="0"/>
              <a:t> </a:t>
            </a:r>
            <a:r>
              <a:rPr dirty="0" err="1"/>
              <a:t>arayacak</a:t>
            </a:r>
            <a:r>
              <a:rPr dirty="0"/>
              <a:t> </a:t>
            </a:r>
            <a:r>
              <a:rPr dirty="0" err="1"/>
              <a:t>ve</a:t>
            </a:r>
            <a:r>
              <a:rPr dirty="0"/>
              <a:t> </a:t>
            </a:r>
            <a:r>
              <a:rPr dirty="0" err="1"/>
              <a:t>bu</a:t>
            </a:r>
            <a:r>
              <a:rPr dirty="0"/>
              <a:t> </a:t>
            </a:r>
            <a:r>
              <a:rPr dirty="0" err="1"/>
              <a:t>arayış</a:t>
            </a:r>
            <a:r>
              <a:rPr dirty="0"/>
              <a:t> </a:t>
            </a:r>
            <a:r>
              <a:rPr dirty="0" err="1"/>
              <a:t>kendilerine</a:t>
            </a:r>
            <a:r>
              <a:rPr dirty="0"/>
              <a:t> </a:t>
            </a:r>
            <a:r>
              <a:rPr dirty="0" err="1"/>
              <a:t>uygun</a:t>
            </a:r>
            <a:r>
              <a:rPr dirty="0"/>
              <a:t> </a:t>
            </a:r>
            <a:r>
              <a:rPr dirty="0" err="1"/>
              <a:t>bir</a:t>
            </a:r>
            <a:r>
              <a:rPr dirty="0"/>
              <a:t> </a:t>
            </a:r>
            <a:r>
              <a:rPr dirty="0" err="1"/>
              <a:t>yerleşim</a:t>
            </a:r>
            <a:r>
              <a:rPr dirty="0"/>
              <a:t> </a:t>
            </a:r>
            <a:r>
              <a:rPr dirty="0" err="1"/>
              <a:t>bölgesi</a:t>
            </a:r>
            <a:r>
              <a:rPr dirty="0"/>
              <a:t> </a:t>
            </a:r>
            <a:r>
              <a:rPr dirty="0" err="1"/>
              <a:t>buluncaya</a:t>
            </a:r>
            <a:r>
              <a:rPr dirty="0"/>
              <a:t> </a:t>
            </a:r>
            <a:r>
              <a:rPr dirty="0" err="1"/>
              <a:t>kadar</a:t>
            </a:r>
            <a:r>
              <a:rPr dirty="0"/>
              <a:t> </a:t>
            </a:r>
            <a:r>
              <a:rPr dirty="0" err="1"/>
              <a:t>devam</a:t>
            </a:r>
            <a:r>
              <a:rPr dirty="0"/>
              <a:t> </a:t>
            </a:r>
            <a:r>
              <a:rPr dirty="0" err="1"/>
              <a:t>edecektir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ontent Placeholder 2"/>
          <p:cNvSpPr txBox="1">
            <a:spLocks noGrp="1"/>
          </p:cNvSpPr>
          <p:nvPr>
            <p:ph idx="1"/>
          </p:nvPr>
        </p:nvSpPr>
        <p:spPr>
          <a:prstGeom prst="rect">
            <a:avLst/>
          </a:prstGeom>
        </p:spPr>
        <p:txBody>
          <a:bodyPr/>
          <a:lstStyle/>
          <a:p>
            <a:pPr marL="0" indent="0">
              <a:buNone/>
            </a:pPr>
            <a:r>
              <a:rPr dirty="0"/>
              <a:t>- </a:t>
            </a:r>
            <a:r>
              <a:rPr b="1" dirty="0" err="1">
                <a:latin typeface="Times New Roman"/>
                <a:ea typeface="Times New Roman"/>
                <a:cs typeface="Times New Roman"/>
                <a:sym typeface="Times New Roman"/>
              </a:rPr>
              <a:t>Zorlama</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ile</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Yapılan</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Göçler</a:t>
            </a:r>
            <a:r>
              <a:rPr b="1" dirty="0">
                <a:latin typeface="Times New Roman"/>
                <a:ea typeface="Times New Roman"/>
                <a:cs typeface="Times New Roman"/>
                <a:sym typeface="Times New Roman"/>
              </a:rPr>
              <a:t>: </a:t>
            </a:r>
            <a:r>
              <a:rPr dirty="0" err="1"/>
              <a:t>Genellikle</a:t>
            </a:r>
            <a:r>
              <a:rPr dirty="0"/>
              <a:t> </a:t>
            </a:r>
            <a:r>
              <a:rPr dirty="0" err="1"/>
              <a:t>sosyal</a:t>
            </a:r>
            <a:r>
              <a:rPr dirty="0"/>
              <a:t> </a:t>
            </a:r>
            <a:r>
              <a:rPr dirty="0" err="1"/>
              <a:t>nedenlerle</a:t>
            </a:r>
            <a:r>
              <a:rPr dirty="0"/>
              <a:t> </a:t>
            </a:r>
            <a:r>
              <a:rPr dirty="0" err="1"/>
              <a:t>ortaya</a:t>
            </a:r>
            <a:r>
              <a:rPr dirty="0"/>
              <a:t> </a:t>
            </a:r>
            <a:r>
              <a:rPr dirty="0" err="1"/>
              <a:t>çıkan</a:t>
            </a:r>
            <a:r>
              <a:rPr dirty="0"/>
              <a:t> </a:t>
            </a:r>
            <a:r>
              <a:rPr dirty="0" err="1"/>
              <a:t>bu</a:t>
            </a:r>
            <a:r>
              <a:rPr dirty="0"/>
              <a:t> </a:t>
            </a:r>
            <a:r>
              <a:rPr dirty="0" err="1"/>
              <a:t>göç</a:t>
            </a:r>
            <a:r>
              <a:rPr dirty="0"/>
              <a:t> </a:t>
            </a:r>
            <a:r>
              <a:rPr dirty="0" err="1"/>
              <a:t>hareketi</a:t>
            </a:r>
            <a:r>
              <a:rPr dirty="0"/>
              <a:t> </a:t>
            </a:r>
            <a:r>
              <a:rPr dirty="0" err="1"/>
              <a:t>özellikle</a:t>
            </a:r>
            <a:r>
              <a:rPr dirty="0"/>
              <a:t> </a:t>
            </a:r>
            <a:r>
              <a:rPr dirty="0" err="1"/>
              <a:t>savaş</a:t>
            </a:r>
            <a:r>
              <a:rPr dirty="0"/>
              <a:t> </a:t>
            </a:r>
            <a:r>
              <a:rPr dirty="0" err="1"/>
              <a:t>zamanlarında</a:t>
            </a:r>
            <a:r>
              <a:rPr dirty="0"/>
              <a:t> </a:t>
            </a:r>
            <a:r>
              <a:rPr dirty="0" err="1"/>
              <a:t>ortaya</a:t>
            </a:r>
            <a:r>
              <a:rPr dirty="0"/>
              <a:t> </a:t>
            </a:r>
            <a:r>
              <a:rPr dirty="0" err="1"/>
              <a:t>çıkmaktadır</a:t>
            </a:r>
            <a:r>
              <a:rPr dirty="0"/>
              <a:t> </a:t>
            </a:r>
          </a:p>
          <a:p>
            <a:endParaRPr dirty="0"/>
          </a:p>
          <a:p>
            <a:pPr marL="0" indent="0">
              <a:buNone/>
            </a:pPr>
            <a:r>
              <a:rPr dirty="0"/>
              <a:t>- </a:t>
            </a:r>
            <a:r>
              <a:rPr b="1" dirty="0" err="1">
                <a:latin typeface="Times New Roman"/>
                <a:ea typeface="Times New Roman"/>
                <a:cs typeface="Times New Roman"/>
                <a:sym typeface="Times New Roman"/>
              </a:rPr>
              <a:t>Serbest</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Göç</a:t>
            </a:r>
            <a:r>
              <a:rPr b="1" dirty="0">
                <a:latin typeface="Times New Roman"/>
                <a:ea typeface="Times New Roman"/>
                <a:cs typeface="Times New Roman"/>
                <a:sym typeface="Times New Roman"/>
              </a:rPr>
              <a:t>: </a:t>
            </a:r>
            <a:r>
              <a:rPr dirty="0"/>
              <a:t>Bu </a:t>
            </a:r>
            <a:r>
              <a:rPr dirty="0" err="1"/>
              <a:t>göç</a:t>
            </a:r>
            <a:r>
              <a:rPr dirty="0"/>
              <a:t> </a:t>
            </a:r>
            <a:r>
              <a:rPr dirty="0" err="1"/>
              <a:t>türünde</a:t>
            </a:r>
            <a:r>
              <a:rPr dirty="0"/>
              <a:t> </a:t>
            </a:r>
            <a:r>
              <a:rPr dirty="0" err="1"/>
              <a:t>göç</a:t>
            </a:r>
            <a:r>
              <a:rPr dirty="0"/>
              <a:t> </a:t>
            </a:r>
            <a:r>
              <a:rPr dirty="0" err="1"/>
              <a:t>hareketine</a:t>
            </a:r>
            <a:r>
              <a:rPr dirty="0"/>
              <a:t>, </a:t>
            </a:r>
            <a:r>
              <a:rPr dirty="0" err="1"/>
              <a:t>göçen</a:t>
            </a:r>
            <a:r>
              <a:rPr dirty="0"/>
              <a:t> </a:t>
            </a:r>
            <a:r>
              <a:rPr dirty="0" err="1"/>
              <a:t>insanların</a:t>
            </a:r>
            <a:r>
              <a:rPr dirty="0"/>
              <a:t> </a:t>
            </a:r>
            <a:r>
              <a:rPr dirty="0" err="1"/>
              <a:t>kendileri</a:t>
            </a:r>
            <a:r>
              <a:rPr dirty="0"/>
              <a:t> </a:t>
            </a:r>
            <a:r>
              <a:rPr dirty="0" err="1"/>
              <a:t>karar</a:t>
            </a:r>
            <a:r>
              <a:rPr dirty="0"/>
              <a:t> </a:t>
            </a:r>
            <a:r>
              <a:rPr dirty="0" err="1"/>
              <a:t>vermektedir</a:t>
            </a:r>
            <a:r>
              <a:rPr dirty="0"/>
              <a:t> </a:t>
            </a:r>
            <a:r>
              <a:rPr dirty="0" err="1"/>
              <a:t>ve</a:t>
            </a:r>
            <a:r>
              <a:rPr dirty="0"/>
              <a:t> </a:t>
            </a:r>
            <a:r>
              <a:rPr dirty="0" err="1"/>
              <a:t>daha</a:t>
            </a:r>
            <a:r>
              <a:rPr dirty="0"/>
              <a:t> </a:t>
            </a:r>
            <a:r>
              <a:rPr dirty="0" err="1"/>
              <a:t>çok</a:t>
            </a:r>
            <a:r>
              <a:rPr dirty="0"/>
              <a:t> </a:t>
            </a:r>
            <a:r>
              <a:rPr dirty="0" err="1"/>
              <a:t>bireysel</a:t>
            </a:r>
            <a:r>
              <a:rPr dirty="0"/>
              <a:t> </a:t>
            </a:r>
            <a:r>
              <a:rPr dirty="0" err="1"/>
              <a:t>arayışlardan</a:t>
            </a:r>
            <a:r>
              <a:rPr dirty="0"/>
              <a:t> </a:t>
            </a:r>
            <a:r>
              <a:rPr dirty="0" err="1"/>
              <a:t>ortaya</a:t>
            </a:r>
            <a:r>
              <a:rPr dirty="0"/>
              <a:t> </a:t>
            </a:r>
            <a:r>
              <a:rPr dirty="0" err="1"/>
              <a:t>çıkmaktadır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ontent Placeholder 2"/>
          <p:cNvSpPr txBox="1">
            <a:spLocks noGrp="1"/>
          </p:cNvSpPr>
          <p:nvPr>
            <p:ph idx="1"/>
          </p:nvPr>
        </p:nvSpPr>
        <p:spPr>
          <a:prstGeom prst="rect">
            <a:avLst/>
          </a:prstGeom>
        </p:spPr>
        <p:txBody>
          <a:bodyPr/>
          <a:lstStyle/>
          <a:p>
            <a:pPr marL="0" indent="0">
              <a:buNone/>
            </a:pPr>
            <a:r>
              <a:rPr dirty="0"/>
              <a:t>- </a:t>
            </a:r>
            <a:r>
              <a:rPr b="1" dirty="0" err="1">
                <a:latin typeface="Times New Roman"/>
                <a:ea typeface="Times New Roman"/>
                <a:cs typeface="Times New Roman"/>
                <a:sym typeface="Times New Roman"/>
              </a:rPr>
              <a:t>Kitlesel</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ve</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Bireysel</a:t>
            </a:r>
            <a:r>
              <a:rPr b="1" dirty="0">
                <a:latin typeface="Times New Roman"/>
                <a:ea typeface="Times New Roman"/>
                <a:cs typeface="Times New Roman"/>
                <a:sym typeface="Times New Roman"/>
              </a:rPr>
              <a:t> </a:t>
            </a:r>
            <a:r>
              <a:rPr b="1" dirty="0" err="1">
                <a:latin typeface="Times New Roman"/>
                <a:ea typeface="Times New Roman"/>
                <a:cs typeface="Times New Roman"/>
                <a:sym typeface="Times New Roman"/>
              </a:rPr>
              <a:t>Göçler</a:t>
            </a:r>
            <a:r>
              <a:rPr b="1" dirty="0">
                <a:latin typeface="Times New Roman"/>
                <a:ea typeface="Times New Roman"/>
                <a:cs typeface="Times New Roman"/>
                <a:sym typeface="Times New Roman"/>
              </a:rPr>
              <a:t>: </a:t>
            </a:r>
            <a:r>
              <a:rPr dirty="0" err="1"/>
              <a:t>Bireysel</a:t>
            </a:r>
            <a:r>
              <a:rPr dirty="0"/>
              <a:t> </a:t>
            </a:r>
            <a:r>
              <a:rPr dirty="0" err="1"/>
              <a:t>ve</a:t>
            </a:r>
            <a:r>
              <a:rPr dirty="0"/>
              <a:t> </a:t>
            </a:r>
            <a:r>
              <a:rPr dirty="0" err="1"/>
              <a:t>serbest</a:t>
            </a:r>
            <a:r>
              <a:rPr dirty="0"/>
              <a:t> </a:t>
            </a:r>
            <a:r>
              <a:rPr dirty="0" err="1"/>
              <a:t>göç</a:t>
            </a:r>
            <a:r>
              <a:rPr dirty="0"/>
              <a:t> </a:t>
            </a:r>
            <a:r>
              <a:rPr dirty="0" err="1"/>
              <a:t>olarak</a:t>
            </a:r>
            <a:r>
              <a:rPr dirty="0"/>
              <a:t> </a:t>
            </a:r>
            <a:r>
              <a:rPr dirty="0" err="1"/>
              <a:t>başlayan</a:t>
            </a:r>
            <a:r>
              <a:rPr dirty="0"/>
              <a:t> </a:t>
            </a:r>
            <a:r>
              <a:rPr dirty="0" err="1"/>
              <a:t>göç</a:t>
            </a:r>
            <a:r>
              <a:rPr dirty="0"/>
              <a:t> </a:t>
            </a:r>
            <a:r>
              <a:rPr dirty="0" err="1"/>
              <a:t>zamanla</a:t>
            </a:r>
            <a:r>
              <a:rPr dirty="0"/>
              <a:t> </a:t>
            </a:r>
            <a:r>
              <a:rPr dirty="0" err="1"/>
              <a:t>kitlesel</a:t>
            </a:r>
            <a:r>
              <a:rPr dirty="0"/>
              <a:t> </a:t>
            </a:r>
            <a:r>
              <a:rPr dirty="0" err="1"/>
              <a:t>göç</a:t>
            </a:r>
            <a:r>
              <a:rPr dirty="0"/>
              <a:t> </a:t>
            </a:r>
            <a:r>
              <a:rPr dirty="0" err="1"/>
              <a:t>hareketine</a:t>
            </a:r>
            <a:r>
              <a:rPr dirty="0"/>
              <a:t> </a:t>
            </a:r>
            <a:r>
              <a:rPr dirty="0" err="1"/>
              <a:t>dönüşmektedir</a:t>
            </a:r>
            <a:r>
              <a:rPr dirty="0"/>
              <a:t>.</a:t>
            </a:r>
          </a:p>
          <a:p>
            <a:endParaRPr dirty="0"/>
          </a:p>
          <a:p>
            <a:pPr marL="0" indent="0">
              <a:buNone/>
            </a:pPr>
            <a:r>
              <a:rPr dirty="0"/>
              <a:t>- </a:t>
            </a:r>
            <a:r>
              <a:rPr dirty="0" err="1"/>
              <a:t>Ülkemizde</a:t>
            </a:r>
            <a:r>
              <a:rPr dirty="0"/>
              <a:t> </a:t>
            </a:r>
            <a:r>
              <a:rPr dirty="0" err="1"/>
              <a:t>köyden</a:t>
            </a:r>
            <a:r>
              <a:rPr dirty="0"/>
              <a:t> </a:t>
            </a:r>
            <a:r>
              <a:rPr dirty="0" err="1"/>
              <a:t>kente</a:t>
            </a:r>
            <a:r>
              <a:rPr dirty="0"/>
              <a:t> </a:t>
            </a:r>
            <a:r>
              <a:rPr dirty="0" err="1"/>
              <a:t>ve</a:t>
            </a:r>
            <a:r>
              <a:rPr dirty="0"/>
              <a:t> </a:t>
            </a:r>
            <a:r>
              <a:rPr dirty="0" err="1"/>
              <a:t>ülkeden</a:t>
            </a:r>
            <a:r>
              <a:rPr dirty="0"/>
              <a:t> </a:t>
            </a:r>
            <a:r>
              <a:rPr dirty="0" err="1"/>
              <a:t>dış</a:t>
            </a:r>
            <a:r>
              <a:rPr dirty="0"/>
              <a:t> </a:t>
            </a:r>
            <a:r>
              <a:rPr dirty="0" err="1"/>
              <a:t>ülkelere</a:t>
            </a:r>
            <a:r>
              <a:rPr dirty="0"/>
              <a:t> </a:t>
            </a:r>
            <a:r>
              <a:rPr dirty="0" err="1"/>
              <a:t>yapılan</a:t>
            </a:r>
            <a:r>
              <a:rPr dirty="0"/>
              <a:t> </a:t>
            </a:r>
            <a:r>
              <a:rPr dirty="0" err="1"/>
              <a:t>göçler</a:t>
            </a:r>
            <a:r>
              <a:rPr dirty="0"/>
              <a:t> </a:t>
            </a:r>
            <a:r>
              <a:rPr dirty="0" err="1"/>
              <a:t>bu</a:t>
            </a:r>
            <a:r>
              <a:rPr dirty="0"/>
              <a:t> </a:t>
            </a:r>
            <a:r>
              <a:rPr dirty="0" err="1"/>
              <a:t>göç</a:t>
            </a:r>
            <a:r>
              <a:rPr dirty="0"/>
              <a:t> </a:t>
            </a:r>
            <a:r>
              <a:rPr dirty="0" err="1"/>
              <a:t>türüne</a:t>
            </a:r>
            <a:r>
              <a:rPr dirty="0"/>
              <a:t> </a:t>
            </a:r>
            <a:r>
              <a:rPr dirty="0" err="1"/>
              <a:t>uymaktadır</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prstGeom prst="rect">
            <a:avLst/>
          </a:prstGeom>
        </p:spPr>
        <p:txBody>
          <a:bodyPr>
            <a:normAutofit fontScale="90000"/>
          </a:bodyPr>
          <a:lstStyle/>
          <a:p>
            <a:r>
              <a:t>ANKARA’YA GÖÇÜN TEMEL NEDENLERİ VE SONUÇLARI</a:t>
            </a:r>
          </a:p>
        </p:txBody>
      </p:sp>
      <p:sp>
        <p:nvSpPr>
          <p:cNvPr id="211" name="Content Placeholder 2"/>
          <p:cNvSpPr txBox="1">
            <a:spLocks noGrp="1"/>
          </p:cNvSpPr>
          <p:nvPr>
            <p:ph idx="1"/>
          </p:nvPr>
        </p:nvSpPr>
        <p:spPr>
          <a:prstGeom prst="rect">
            <a:avLst/>
          </a:prstGeom>
        </p:spPr>
        <p:txBody>
          <a:bodyPr>
            <a:normAutofit lnSpcReduction="10000"/>
          </a:bodyPr>
          <a:lstStyle/>
          <a:p>
            <a:pPr marL="0" indent="0">
              <a:buNone/>
            </a:pPr>
            <a:r>
              <a:rPr dirty="0"/>
              <a:t>- </a:t>
            </a:r>
            <a:r>
              <a:rPr dirty="0" err="1"/>
              <a:t>Başkent</a:t>
            </a:r>
            <a:r>
              <a:rPr dirty="0"/>
              <a:t> Ankara, </a:t>
            </a:r>
            <a:r>
              <a:rPr dirty="0" err="1"/>
              <a:t>ekonomik</a:t>
            </a:r>
            <a:r>
              <a:rPr dirty="0"/>
              <a:t>, </a:t>
            </a:r>
            <a:r>
              <a:rPr dirty="0" err="1"/>
              <a:t>sosyal</a:t>
            </a:r>
            <a:r>
              <a:rPr dirty="0"/>
              <a:t> </a:t>
            </a:r>
            <a:r>
              <a:rPr dirty="0" err="1"/>
              <a:t>ve</a:t>
            </a:r>
            <a:r>
              <a:rPr dirty="0"/>
              <a:t> </a:t>
            </a:r>
            <a:r>
              <a:rPr dirty="0" err="1"/>
              <a:t>beşeri</a:t>
            </a:r>
            <a:r>
              <a:rPr dirty="0"/>
              <a:t> </a:t>
            </a:r>
            <a:r>
              <a:rPr dirty="0" err="1"/>
              <a:t>altyapısı</a:t>
            </a:r>
            <a:r>
              <a:rPr dirty="0"/>
              <a:t> </a:t>
            </a:r>
            <a:r>
              <a:rPr dirty="0" err="1"/>
              <a:t>ile</a:t>
            </a:r>
            <a:r>
              <a:rPr dirty="0"/>
              <a:t> 23 </a:t>
            </a:r>
            <a:r>
              <a:rPr dirty="0" err="1"/>
              <a:t>yükseköğrenim</a:t>
            </a:r>
            <a:r>
              <a:rPr dirty="0"/>
              <a:t> </a:t>
            </a:r>
            <a:r>
              <a:rPr dirty="0" err="1"/>
              <a:t>kurumu</a:t>
            </a:r>
            <a:r>
              <a:rPr dirty="0"/>
              <a:t>, 5 </a:t>
            </a:r>
            <a:r>
              <a:rPr dirty="0" err="1"/>
              <a:t>aktif</a:t>
            </a:r>
            <a:r>
              <a:rPr dirty="0"/>
              <a:t> </a:t>
            </a:r>
            <a:r>
              <a:rPr dirty="0" err="1"/>
              <a:t>teknoloji</a:t>
            </a:r>
            <a:r>
              <a:rPr dirty="0"/>
              <a:t> </a:t>
            </a:r>
            <a:r>
              <a:rPr dirty="0" err="1"/>
              <a:t>geliştirme</a:t>
            </a:r>
            <a:r>
              <a:rPr dirty="0"/>
              <a:t> </a:t>
            </a:r>
            <a:r>
              <a:rPr dirty="0" err="1"/>
              <a:t>bölgesi</a:t>
            </a:r>
            <a:r>
              <a:rPr dirty="0"/>
              <a:t>, 11 organize </a:t>
            </a:r>
            <a:r>
              <a:rPr dirty="0" err="1"/>
              <a:t>sanayi</a:t>
            </a:r>
            <a:r>
              <a:rPr dirty="0"/>
              <a:t> </a:t>
            </a:r>
            <a:r>
              <a:rPr dirty="0" err="1"/>
              <a:t>bölgesi</a:t>
            </a:r>
            <a:r>
              <a:rPr dirty="0"/>
              <a:t> </a:t>
            </a:r>
            <a:r>
              <a:rPr dirty="0" err="1"/>
              <a:t>ve</a:t>
            </a:r>
            <a:r>
              <a:rPr dirty="0"/>
              <a:t> </a:t>
            </a:r>
            <a:r>
              <a:rPr dirty="0" err="1"/>
              <a:t>güçlü</a:t>
            </a:r>
            <a:r>
              <a:rPr dirty="0"/>
              <a:t> </a:t>
            </a:r>
            <a:r>
              <a:rPr dirty="0" err="1"/>
              <a:t>sektör</a:t>
            </a:r>
            <a:r>
              <a:rPr dirty="0"/>
              <a:t> </a:t>
            </a:r>
            <a:r>
              <a:rPr dirty="0" err="1"/>
              <a:t>kümelenmelerine</a:t>
            </a:r>
            <a:r>
              <a:rPr dirty="0"/>
              <a:t> </a:t>
            </a:r>
            <a:r>
              <a:rPr dirty="0" err="1"/>
              <a:t>ev</a:t>
            </a:r>
            <a:r>
              <a:rPr dirty="0"/>
              <a:t> </a:t>
            </a:r>
            <a:r>
              <a:rPr dirty="0" err="1"/>
              <a:t>sahipliği</a:t>
            </a:r>
            <a:r>
              <a:rPr dirty="0"/>
              <a:t> </a:t>
            </a:r>
            <a:r>
              <a:rPr dirty="0" err="1"/>
              <a:t>yapmaktadır</a:t>
            </a:r>
            <a:endParaRPr dirty="0"/>
          </a:p>
          <a:p>
            <a:endParaRPr dirty="0"/>
          </a:p>
          <a:p>
            <a:pPr marL="0" indent="0">
              <a:buNone/>
            </a:pPr>
            <a:r>
              <a:rPr dirty="0"/>
              <a:t>- </a:t>
            </a:r>
            <a:r>
              <a:rPr dirty="0" err="1"/>
              <a:t>Kalkınma</a:t>
            </a:r>
            <a:r>
              <a:rPr dirty="0"/>
              <a:t> </a:t>
            </a:r>
            <a:r>
              <a:rPr dirty="0" err="1"/>
              <a:t>Bakanlığı</a:t>
            </a:r>
            <a:r>
              <a:rPr dirty="0"/>
              <a:t> </a:t>
            </a:r>
            <a:r>
              <a:rPr dirty="0" err="1"/>
              <a:t>tarafından</a:t>
            </a:r>
            <a:r>
              <a:rPr dirty="0"/>
              <a:t> </a:t>
            </a:r>
            <a:r>
              <a:rPr dirty="0" err="1"/>
              <a:t>açıklanan</a:t>
            </a:r>
            <a:r>
              <a:rPr dirty="0"/>
              <a:t> ‘</a:t>
            </a:r>
            <a:r>
              <a:rPr dirty="0" err="1"/>
              <a:t>İllerin</a:t>
            </a:r>
            <a:r>
              <a:rPr dirty="0"/>
              <a:t> </a:t>
            </a:r>
            <a:r>
              <a:rPr dirty="0" err="1"/>
              <a:t>ve</a:t>
            </a:r>
            <a:r>
              <a:rPr dirty="0"/>
              <a:t> </a:t>
            </a:r>
            <a:r>
              <a:rPr dirty="0" err="1"/>
              <a:t>Bölgelerin</a:t>
            </a:r>
            <a:r>
              <a:rPr dirty="0"/>
              <a:t> </a:t>
            </a:r>
            <a:r>
              <a:rPr dirty="0" err="1"/>
              <a:t>Sosyo-Ekonomik</a:t>
            </a:r>
            <a:r>
              <a:rPr dirty="0"/>
              <a:t> </a:t>
            </a:r>
            <a:r>
              <a:rPr dirty="0" err="1"/>
              <a:t>Gelişmişlik</a:t>
            </a:r>
            <a:r>
              <a:rPr dirty="0"/>
              <a:t> </a:t>
            </a:r>
            <a:r>
              <a:rPr dirty="0" err="1"/>
              <a:t>Sıralaması</a:t>
            </a:r>
            <a:r>
              <a:rPr dirty="0"/>
              <a:t> </a:t>
            </a:r>
            <a:r>
              <a:rPr dirty="0" err="1"/>
              <a:t>Araştırması</a:t>
            </a:r>
            <a:r>
              <a:rPr dirty="0"/>
              <a:t> (SEGE) 2011’ </a:t>
            </a:r>
            <a:r>
              <a:rPr dirty="0" err="1"/>
              <a:t>verilerine</a:t>
            </a:r>
            <a:r>
              <a:rPr dirty="0"/>
              <a:t> </a:t>
            </a:r>
            <a:r>
              <a:rPr dirty="0" err="1"/>
              <a:t>göre</a:t>
            </a:r>
            <a:r>
              <a:rPr dirty="0"/>
              <a:t>, Ankara </a:t>
            </a:r>
            <a:r>
              <a:rPr dirty="0" err="1"/>
              <a:t>gelişmişlik</a:t>
            </a:r>
            <a:r>
              <a:rPr dirty="0"/>
              <a:t> </a:t>
            </a:r>
            <a:r>
              <a:rPr dirty="0" err="1"/>
              <a:t>sıralamasında</a:t>
            </a:r>
            <a:r>
              <a:rPr dirty="0"/>
              <a:t> </a:t>
            </a:r>
            <a:r>
              <a:rPr dirty="0" err="1"/>
              <a:t>Türkiye’de</a:t>
            </a:r>
            <a:r>
              <a:rPr dirty="0"/>
              <a:t> </a:t>
            </a:r>
            <a:r>
              <a:rPr dirty="0" err="1"/>
              <a:t>ikinci</a:t>
            </a:r>
            <a:r>
              <a:rPr dirty="0"/>
              <a:t> </a:t>
            </a:r>
            <a:r>
              <a:rPr dirty="0" err="1"/>
              <a:t>sırada</a:t>
            </a:r>
            <a:r>
              <a:rPr dirty="0"/>
              <a:t> </a:t>
            </a:r>
            <a:r>
              <a:rPr dirty="0" err="1"/>
              <a:t>yer</a:t>
            </a:r>
            <a:r>
              <a:rPr dirty="0"/>
              <a:t> </a:t>
            </a:r>
            <a:r>
              <a:rPr dirty="0" err="1"/>
              <a:t>almaktadır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533400" y="838200"/>
            <a:ext cx="7239000" cy="4998720"/>
          </a:xfrm>
          <a:prstGeom prst="rect">
            <a:avLst/>
          </a:prstGeom>
        </p:spPr>
        <p:txBody>
          <a:bodyPr>
            <a:normAutofit lnSpcReduction="10000"/>
          </a:bodyPr>
          <a:lstStyle/>
          <a:p>
            <a:pPr marL="0" indent="0">
              <a:buNone/>
            </a:pPr>
            <a:r>
              <a:rPr lang="tr-TR" dirty="0"/>
              <a:t>Ankara’nın aldığı yüksek nitelikli, genç ve dinamik göçte aşağıdaki faktörler önemli rol </a:t>
            </a:r>
            <a:r>
              <a:rPr lang="tr-TR" dirty="0" smtClean="0"/>
              <a:t>oynamaktadır</a:t>
            </a:r>
          </a:p>
          <a:p>
            <a:pPr marL="0" indent="0">
              <a:buNone/>
            </a:pPr>
            <a:endParaRPr lang="tr-TR" dirty="0"/>
          </a:p>
          <a:p>
            <a:pPr>
              <a:buFont typeface="Wingdings" panose="05000000000000000000" pitchFamily="2" charset="2"/>
              <a:buChar char="q"/>
            </a:pPr>
            <a:r>
              <a:rPr lang="tr-TR" dirty="0"/>
              <a:t>İlin yükseköğrenim kurumları, teknoloji geliştirme bölgeleri, organize sanayi bölgeleri, yüksek teknoloji alanlarını da kapsayan çok sayıda araştırma merkezleri,</a:t>
            </a:r>
          </a:p>
          <a:p>
            <a:pPr>
              <a:buFont typeface="Wingdings" panose="05000000000000000000" pitchFamily="2" charset="2"/>
              <a:buChar char="q"/>
            </a:pPr>
            <a:r>
              <a:rPr lang="tr-TR" dirty="0"/>
              <a:t>Ekonomik çeşitlilik,</a:t>
            </a:r>
          </a:p>
          <a:p>
            <a:pPr>
              <a:buFont typeface="Wingdings" panose="05000000000000000000" pitchFamily="2" charset="2"/>
              <a:buChar char="q"/>
            </a:pPr>
            <a:r>
              <a:rPr lang="tr-TR" dirty="0"/>
              <a:t>İstihdam imkânı yüksek sektörlerin varlığı,</a:t>
            </a:r>
          </a:p>
          <a:p>
            <a:pPr>
              <a:buFont typeface="Wingdings" panose="05000000000000000000" pitchFamily="2" charset="2"/>
              <a:buChar char="q"/>
            </a:pPr>
            <a:r>
              <a:rPr lang="tr-TR" dirty="0"/>
              <a:t>İleri teknoloji yatırımı çekme konusundaki yüksek potansiyel.</a:t>
            </a:r>
          </a:p>
          <a:p>
            <a:pPr marL="0" indent="0">
              <a:buNone/>
            </a:pPr>
            <a:endParaRPr lang="tr-T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ontent Placeholder 2"/>
          <p:cNvSpPr txBox="1">
            <a:spLocks noGrp="1"/>
          </p:cNvSpPr>
          <p:nvPr>
            <p:ph idx="1"/>
          </p:nvPr>
        </p:nvSpPr>
        <p:spPr>
          <a:prstGeom prst="rect">
            <a:avLst/>
          </a:prstGeom>
        </p:spPr>
        <p:txBody>
          <a:bodyPr/>
          <a:lstStyle/>
          <a:p>
            <a:pPr marL="124460" indent="0" defTabSz="457200">
              <a:spcBef>
                <a:spcPts val="0"/>
              </a:spcBef>
              <a:buClrTx/>
              <a:buSzTx/>
              <a:buNone/>
              <a:defRPr sz="1200">
                <a:uFill>
                  <a:solidFill>
                    <a:srgbClr val="000000"/>
                  </a:solidFill>
                </a:uFill>
                <a:latin typeface="Times New Roman"/>
                <a:ea typeface="Times New Roman"/>
                <a:cs typeface="Times New Roman"/>
                <a:sym typeface="Times New Roman"/>
              </a:defRPr>
            </a:pPr>
            <a:r>
              <a:rPr b="1"/>
              <a:t>Tablo 4. </a:t>
            </a:r>
            <a:r>
              <a:t>Dönemsel Göç Göstergesi (Ankara Kalkınma Ajansı, 2014)</a:t>
            </a:r>
          </a:p>
        </p:txBody>
      </p:sp>
      <p:pic>
        <p:nvPicPr>
          <p:cNvPr id="216" name="image10.jpeg" descr="image10.jpeg"/>
          <p:cNvPicPr>
            <a:picLocks noChangeAspect="1"/>
          </p:cNvPicPr>
          <p:nvPr/>
        </p:nvPicPr>
        <p:blipFill>
          <a:blip r:embed="rId2">
            <a:extLst/>
          </a:blip>
          <a:stretch>
            <a:fillRect/>
          </a:stretch>
        </p:blipFill>
        <p:spPr>
          <a:xfrm>
            <a:off x="1524985" y="2147572"/>
            <a:ext cx="5103430" cy="276034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prstGeom prst="rect">
            <a:avLst/>
          </a:prstGeom>
        </p:spPr>
        <p:txBody>
          <a:bodyPr/>
          <a:lstStyle/>
          <a:p>
            <a:r>
              <a:t>Köylerden Şehirlere Göç</a:t>
            </a:r>
          </a:p>
        </p:txBody>
      </p:sp>
      <p:sp>
        <p:nvSpPr>
          <p:cNvPr id="219" name="Content Placeholder 2"/>
          <p:cNvSpPr txBox="1">
            <a:spLocks noGrp="1"/>
          </p:cNvSpPr>
          <p:nvPr>
            <p:ph idx="1"/>
          </p:nvPr>
        </p:nvSpPr>
        <p:spPr>
          <a:prstGeom prst="rect">
            <a:avLst/>
          </a:prstGeom>
        </p:spPr>
        <p:txBody>
          <a:bodyPr/>
          <a:lstStyle/>
          <a:p>
            <a:pPr marL="0" indent="0">
              <a:buNone/>
            </a:pPr>
            <a:r>
              <a:rPr dirty="0"/>
              <a:t>- </a:t>
            </a:r>
            <a:r>
              <a:rPr dirty="0" err="1"/>
              <a:t>Karayollarının</a:t>
            </a:r>
            <a:r>
              <a:rPr dirty="0"/>
              <a:t> </a:t>
            </a:r>
            <a:r>
              <a:rPr dirty="0" err="1"/>
              <a:t>yaygınlaşması</a:t>
            </a:r>
            <a:r>
              <a:rPr dirty="0"/>
              <a:t>, </a:t>
            </a:r>
            <a:r>
              <a:rPr dirty="0" err="1"/>
              <a:t>tarım</a:t>
            </a:r>
            <a:r>
              <a:rPr dirty="0"/>
              <a:t> </a:t>
            </a:r>
            <a:r>
              <a:rPr dirty="0" err="1"/>
              <a:t>araç</a:t>
            </a:r>
            <a:r>
              <a:rPr dirty="0"/>
              <a:t> </a:t>
            </a:r>
            <a:r>
              <a:rPr dirty="0" err="1"/>
              <a:t>ve</a:t>
            </a:r>
            <a:r>
              <a:rPr dirty="0"/>
              <a:t> </a:t>
            </a:r>
            <a:r>
              <a:rPr dirty="0" err="1"/>
              <a:t>aletlerinin</a:t>
            </a:r>
            <a:r>
              <a:rPr dirty="0"/>
              <a:t> </a:t>
            </a:r>
            <a:r>
              <a:rPr dirty="0" err="1"/>
              <a:t>bilhassa</a:t>
            </a:r>
            <a:r>
              <a:rPr dirty="0"/>
              <a:t> </a:t>
            </a:r>
            <a:r>
              <a:rPr dirty="0" err="1"/>
              <a:t>traktör</a:t>
            </a:r>
            <a:r>
              <a:rPr dirty="0"/>
              <a:t> </a:t>
            </a:r>
            <a:r>
              <a:rPr dirty="0" err="1"/>
              <a:t>ve</a:t>
            </a:r>
            <a:r>
              <a:rPr dirty="0"/>
              <a:t> </a:t>
            </a:r>
            <a:r>
              <a:rPr dirty="0" err="1"/>
              <a:t>pulluk</a:t>
            </a:r>
            <a:r>
              <a:rPr dirty="0"/>
              <a:t> </a:t>
            </a:r>
            <a:r>
              <a:rPr dirty="0" err="1"/>
              <a:t>gibi</a:t>
            </a:r>
            <a:r>
              <a:rPr dirty="0"/>
              <a:t> </a:t>
            </a:r>
            <a:r>
              <a:rPr dirty="0" err="1"/>
              <a:t>vasıtaların</a:t>
            </a:r>
            <a:r>
              <a:rPr dirty="0"/>
              <a:t> </a:t>
            </a:r>
            <a:r>
              <a:rPr dirty="0" err="1"/>
              <a:t>artışı</a:t>
            </a:r>
            <a:r>
              <a:rPr dirty="0"/>
              <a:t> </a:t>
            </a:r>
            <a:r>
              <a:rPr dirty="0" err="1"/>
              <a:t>kırlardan</a:t>
            </a:r>
            <a:r>
              <a:rPr dirty="0"/>
              <a:t> </a:t>
            </a:r>
            <a:r>
              <a:rPr dirty="0" err="1"/>
              <a:t>kentlere</a:t>
            </a:r>
            <a:r>
              <a:rPr dirty="0"/>
              <a:t> </a:t>
            </a:r>
            <a:r>
              <a:rPr dirty="0" err="1"/>
              <a:t>doğru</a:t>
            </a:r>
            <a:r>
              <a:rPr dirty="0"/>
              <a:t> </a:t>
            </a:r>
            <a:r>
              <a:rPr dirty="0" err="1"/>
              <a:t>göçün</a:t>
            </a:r>
            <a:r>
              <a:rPr dirty="0"/>
              <a:t> </a:t>
            </a:r>
            <a:r>
              <a:rPr dirty="0" err="1"/>
              <a:t>temel</a:t>
            </a:r>
            <a:r>
              <a:rPr dirty="0"/>
              <a:t> </a:t>
            </a:r>
            <a:r>
              <a:rPr dirty="0" err="1"/>
              <a:t>sebebidir</a:t>
            </a:r>
            <a:endParaRPr dirty="0"/>
          </a:p>
          <a:p>
            <a:endParaRPr dirty="0"/>
          </a:p>
          <a:p>
            <a:pPr marL="0" indent="0">
              <a:buNone/>
            </a:pPr>
            <a:r>
              <a:rPr dirty="0"/>
              <a:t>- </a:t>
            </a:r>
            <a:r>
              <a:rPr dirty="0" err="1"/>
              <a:t>Ankara'nın</a:t>
            </a:r>
            <a:r>
              <a:rPr dirty="0"/>
              <a:t> </a:t>
            </a:r>
            <a:r>
              <a:rPr dirty="0" err="1"/>
              <a:t>hükümet</a:t>
            </a:r>
            <a:r>
              <a:rPr dirty="0"/>
              <a:t> </a:t>
            </a:r>
            <a:r>
              <a:rPr dirty="0" err="1"/>
              <a:t>merkezi</a:t>
            </a:r>
            <a:r>
              <a:rPr dirty="0"/>
              <a:t> </a:t>
            </a:r>
            <a:r>
              <a:rPr dirty="0" err="1"/>
              <a:t>olması</a:t>
            </a:r>
            <a:r>
              <a:rPr dirty="0"/>
              <a:t>, </a:t>
            </a:r>
            <a:r>
              <a:rPr dirty="0" err="1"/>
              <a:t>şehrin</a:t>
            </a:r>
            <a:r>
              <a:rPr dirty="0"/>
              <a:t> </a:t>
            </a:r>
            <a:r>
              <a:rPr dirty="0" err="1"/>
              <a:t>idari</a:t>
            </a:r>
            <a:r>
              <a:rPr dirty="0"/>
              <a:t> </a:t>
            </a:r>
            <a:r>
              <a:rPr dirty="0" err="1"/>
              <a:t>fonksiyonunu</a:t>
            </a:r>
            <a:r>
              <a:rPr dirty="0"/>
              <a:t> </a:t>
            </a:r>
            <a:r>
              <a:rPr dirty="0" err="1"/>
              <a:t>ve</a:t>
            </a:r>
            <a:r>
              <a:rPr dirty="0"/>
              <a:t> </a:t>
            </a:r>
            <a:r>
              <a:rPr dirty="0" err="1"/>
              <a:t>onunla</a:t>
            </a:r>
            <a:r>
              <a:rPr dirty="0"/>
              <a:t> </a:t>
            </a:r>
            <a:r>
              <a:rPr dirty="0" err="1"/>
              <a:t>birlikte</a:t>
            </a:r>
            <a:r>
              <a:rPr dirty="0"/>
              <a:t> </a:t>
            </a:r>
            <a:r>
              <a:rPr dirty="0" err="1"/>
              <a:t>ekonomik</a:t>
            </a:r>
            <a:r>
              <a:rPr dirty="0"/>
              <a:t> </a:t>
            </a:r>
            <a:r>
              <a:rPr dirty="0" err="1"/>
              <a:t>yönünü</a:t>
            </a:r>
            <a:r>
              <a:rPr dirty="0"/>
              <a:t> </a:t>
            </a:r>
            <a:r>
              <a:rPr dirty="0" err="1" smtClean="0"/>
              <a:t>canlandırmış</a:t>
            </a:r>
            <a:r>
              <a:rPr lang="tr-TR" dirty="0" smtClean="0"/>
              <a:t>tır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prstGeom prst="rect">
            <a:avLst/>
          </a:prstGeom>
        </p:spPr>
        <p:txBody>
          <a:bodyPr/>
          <a:lstStyle>
            <a:lvl1pPr>
              <a:defRPr sz="3400"/>
            </a:lvl1pPr>
          </a:lstStyle>
          <a:p>
            <a:r>
              <a:t>ANKARA’NIN ŞEHİRCİLİK BAKIMINDAN GELİŞİMİ</a:t>
            </a:r>
          </a:p>
        </p:txBody>
      </p:sp>
      <p:sp>
        <p:nvSpPr>
          <p:cNvPr id="111" name="Content Placeholder 2"/>
          <p:cNvSpPr txBox="1">
            <a:spLocks noGrp="1"/>
          </p:cNvSpPr>
          <p:nvPr>
            <p:ph idx="1"/>
          </p:nvPr>
        </p:nvSpPr>
        <p:spPr>
          <a:prstGeom prst="rect">
            <a:avLst/>
          </a:prstGeom>
        </p:spPr>
        <p:txBody>
          <a:bodyPr/>
          <a:lstStyle/>
          <a:p>
            <a:pPr marL="0" indent="0">
              <a:buNone/>
            </a:pPr>
            <a:r>
              <a:rPr lang="tr-TR" dirty="0" smtClean="0"/>
              <a:t>- </a:t>
            </a:r>
            <a:r>
              <a:rPr dirty="0" smtClean="0"/>
              <a:t>Ankara</a:t>
            </a:r>
            <a:r>
              <a:rPr dirty="0"/>
              <a:t>; I. </a:t>
            </a:r>
            <a:r>
              <a:rPr dirty="0" err="1"/>
              <a:t>Dünya</a:t>
            </a:r>
            <a:r>
              <a:rPr dirty="0"/>
              <a:t> </a:t>
            </a:r>
            <a:r>
              <a:rPr dirty="0" err="1"/>
              <a:t>Savaşı</a:t>
            </a:r>
            <a:r>
              <a:rPr dirty="0"/>
              <a:t> </a:t>
            </a:r>
            <a:r>
              <a:rPr dirty="0" err="1"/>
              <a:t>yıllarında</a:t>
            </a:r>
            <a:r>
              <a:rPr dirty="0"/>
              <a:t>, </a:t>
            </a:r>
            <a:r>
              <a:rPr dirty="0" err="1"/>
              <a:t>ulaşılması</a:t>
            </a:r>
            <a:r>
              <a:rPr dirty="0"/>
              <a:t> </a:t>
            </a:r>
            <a:r>
              <a:rPr dirty="0" err="1"/>
              <a:t>ve</a:t>
            </a:r>
            <a:r>
              <a:rPr dirty="0"/>
              <a:t> </a:t>
            </a:r>
            <a:r>
              <a:rPr dirty="0" err="1"/>
              <a:t>yaşanması</a:t>
            </a:r>
            <a:r>
              <a:rPr dirty="0"/>
              <a:t> </a:t>
            </a:r>
            <a:r>
              <a:rPr dirty="0" err="1"/>
              <a:t>güç</a:t>
            </a:r>
            <a:r>
              <a:rPr dirty="0"/>
              <a:t>, </a:t>
            </a:r>
            <a:r>
              <a:rPr dirty="0" err="1"/>
              <a:t>çok</a:t>
            </a:r>
            <a:r>
              <a:rPr dirty="0"/>
              <a:t> </a:t>
            </a:r>
            <a:r>
              <a:rPr dirty="0" err="1"/>
              <a:t>bakımsız</a:t>
            </a:r>
            <a:r>
              <a:rPr dirty="0"/>
              <a:t>, </a:t>
            </a:r>
            <a:r>
              <a:rPr dirty="0" err="1"/>
              <a:t>yoksulluktan</a:t>
            </a:r>
            <a:r>
              <a:rPr dirty="0"/>
              <a:t>, </a:t>
            </a:r>
            <a:r>
              <a:rPr dirty="0" err="1"/>
              <a:t>çevredeki</a:t>
            </a:r>
            <a:r>
              <a:rPr dirty="0"/>
              <a:t> </a:t>
            </a:r>
            <a:r>
              <a:rPr dirty="0" err="1"/>
              <a:t>bataklıkların</a:t>
            </a:r>
            <a:r>
              <a:rPr dirty="0"/>
              <a:t> </a:t>
            </a:r>
            <a:r>
              <a:rPr dirty="0" err="1"/>
              <a:t>ürettikleri</a:t>
            </a:r>
            <a:r>
              <a:rPr dirty="0"/>
              <a:t> </a:t>
            </a:r>
            <a:r>
              <a:rPr dirty="0" err="1"/>
              <a:t>sıtma</a:t>
            </a:r>
            <a:r>
              <a:rPr dirty="0"/>
              <a:t> </a:t>
            </a:r>
            <a:r>
              <a:rPr dirty="0" err="1"/>
              <a:t>salgınlarından</a:t>
            </a:r>
            <a:r>
              <a:rPr dirty="0"/>
              <a:t> </a:t>
            </a:r>
            <a:r>
              <a:rPr dirty="0" err="1"/>
              <a:t>kırılan</a:t>
            </a:r>
            <a:r>
              <a:rPr dirty="0"/>
              <a:t> </a:t>
            </a:r>
            <a:r>
              <a:rPr dirty="0" err="1"/>
              <a:t>bir</a:t>
            </a:r>
            <a:r>
              <a:rPr dirty="0"/>
              <a:t> </a:t>
            </a:r>
            <a:r>
              <a:rPr dirty="0" err="1"/>
              <a:t>Anadolu</a:t>
            </a:r>
            <a:r>
              <a:rPr dirty="0"/>
              <a:t> </a:t>
            </a:r>
            <a:r>
              <a:rPr dirty="0" err="1"/>
              <a:t>kasabasıydı</a:t>
            </a:r>
            <a:endParaRPr dirty="0"/>
          </a:p>
          <a:p>
            <a:pPr>
              <a:buChar char="-"/>
            </a:pPr>
            <a:endParaRPr dirty="0"/>
          </a:p>
          <a:p>
            <a:pPr marL="0" indent="0">
              <a:buNone/>
            </a:pPr>
            <a:r>
              <a:rPr lang="tr-TR" dirty="0" smtClean="0"/>
              <a:t>- </a:t>
            </a:r>
            <a:r>
              <a:rPr dirty="0" err="1" smtClean="0"/>
              <a:t>Varlıklı</a:t>
            </a:r>
            <a:r>
              <a:rPr dirty="0" smtClean="0"/>
              <a:t> </a:t>
            </a:r>
            <a:r>
              <a:rPr dirty="0" err="1"/>
              <a:t>kesimin</a:t>
            </a:r>
            <a:r>
              <a:rPr dirty="0"/>
              <a:t> </a:t>
            </a:r>
            <a:r>
              <a:rPr dirty="0" err="1"/>
              <a:t>yaşadığı</a:t>
            </a:r>
            <a:r>
              <a:rPr dirty="0"/>
              <a:t> </a:t>
            </a:r>
            <a:r>
              <a:rPr dirty="0" err="1"/>
              <a:t>azınlık</a:t>
            </a:r>
            <a:r>
              <a:rPr dirty="0"/>
              <a:t> </a:t>
            </a:r>
            <a:r>
              <a:rPr dirty="0" err="1"/>
              <a:t>mahallesini</a:t>
            </a:r>
            <a:r>
              <a:rPr dirty="0"/>
              <a:t> yok </a:t>
            </a:r>
            <a:r>
              <a:rPr dirty="0" err="1"/>
              <a:t>eden</a:t>
            </a:r>
            <a:r>
              <a:rPr dirty="0"/>
              <a:t> </a:t>
            </a:r>
            <a:r>
              <a:rPr dirty="0" err="1"/>
              <a:t>büyük</a:t>
            </a:r>
            <a:r>
              <a:rPr dirty="0"/>
              <a:t> </a:t>
            </a:r>
            <a:r>
              <a:rPr dirty="0" err="1"/>
              <a:t>bir</a:t>
            </a:r>
            <a:r>
              <a:rPr dirty="0"/>
              <a:t> </a:t>
            </a:r>
            <a:r>
              <a:rPr dirty="0" err="1"/>
              <a:t>yangın</a:t>
            </a:r>
            <a:r>
              <a:rPr dirty="0"/>
              <a:t> </a:t>
            </a:r>
            <a:r>
              <a:rPr dirty="0" err="1"/>
              <a:t>geçirmişti</a:t>
            </a:r>
            <a:r>
              <a:rPr dirty="0"/>
              <a:t>. </a:t>
            </a:r>
            <a:r>
              <a:rPr dirty="0" err="1"/>
              <a:t>Yıkıntılarla</a:t>
            </a:r>
            <a:r>
              <a:rPr dirty="0"/>
              <a:t> </a:t>
            </a:r>
            <a:r>
              <a:rPr dirty="0" err="1"/>
              <a:t>bir</a:t>
            </a:r>
            <a:r>
              <a:rPr dirty="0"/>
              <a:t> </a:t>
            </a:r>
            <a:r>
              <a:rPr dirty="0" err="1"/>
              <a:t>çöküntü</a:t>
            </a:r>
            <a:r>
              <a:rPr dirty="0"/>
              <a:t> </a:t>
            </a:r>
            <a:r>
              <a:rPr dirty="0" err="1"/>
              <a:t>alanı</a:t>
            </a:r>
            <a:r>
              <a:rPr dirty="0"/>
              <a:t> </a:t>
            </a:r>
            <a:r>
              <a:rPr dirty="0" err="1"/>
              <a:t>görünümündeydi</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ontent Placeholder 2"/>
          <p:cNvSpPr txBox="1">
            <a:spLocks noGrp="1"/>
          </p:cNvSpPr>
          <p:nvPr>
            <p:ph idx="1"/>
          </p:nvPr>
        </p:nvSpPr>
        <p:spPr>
          <a:xfrm>
            <a:off x="457200" y="1219200"/>
            <a:ext cx="7239000" cy="4846320"/>
          </a:xfrm>
          <a:prstGeom prst="rect">
            <a:avLst/>
          </a:prstGeom>
        </p:spPr>
        <p:txBody>
          <a:bodyPr/>
          <a:lstStyle/>
          <a:p>
            <a:pPr marL="0" indent="0">
              <a:buNone/>
            </a:pPr>
            <a:r>
              <a:rPr dirty="0"/>
              <a:t>- </a:t>
            </a:r>
            <a:r>
              <a:rPr dirty="0" err="1"/>
              <a:t>Cumhuriyetin</a:t>
            </a:r>
            <a:r>
              <a:rPr dirty="0"/>
              <a:t> ilk </a:t>
            </a:r>
            <a:r>
              <a:rPr dirty="0" err="1"/>
              <a:t>yıllarından</a:t>
            </a:r>
            <a:r>
              <a:rPr dirty="0"/>
              <a:t> </a:t>
            </a:r>
            <a:r>
              <a:rPr dirty="0" err="1"/>
              <a:t>itibaren</a:t>
            </a:r>
            <a:r>
              <a:rPr dirty="0"/>
              <a:t> Ankara </a:t>
            </a:r>
            <a:r>
              <a:rPr dirty="0" err="1"/>
              <a:t>ili</a:t>
            </a:r>
            <a:r>
              <a:rPr dirty="0"/>
              <a:t> </a:t>
            </a:r>
            <a:r>
              <a:rPr dirty="0" err="1"/>
              <a:t>göç</a:t>
            </a:r>
            <a:r>
              <a:rPr dirty="0"/>
              <a:t> </a:t>
            </a:r>
            <a:r>
              <a:rPr dirty="0" err="1"/>
              <a:t>yoluyla</a:t>
            </a:r>
            <a:r>
              <a:rPr dirty="0"/>
              <a:t> </a:t>
            </a:r>
            <a:r>
              <a:rPr dirty="0" err="1"/>
              <a:t>nüfus</a:t>
            </a:r>
            <a:r>
              <a:rPr dirty="0"/>
              <a:t> </a:t>
            </a:r>
            <a:r>
              <a:rPr dirty="0" err="1"/>
              <a:t>kazanmaya</a:t>
            </a:r>
            <a:r>
              <a:rPr dirty="0"/>
              <a:t> </a:t>
            </a:r>
            <a:r>
              <a:rPr dirty="0" err="1"/>
              <a:t>başlamış</a:t>
            </a:r>
            <a:r>
              <a:rPr dirty="0"/>
              <a:t> </a:t>
            </a:r>
            <a:r>
              <a:rPr dirty="0" err="1"/>
              <a:t>ve</a:t>
            </a:r>
            <a:r>
              <a:rPr dirty="0"/>
              <a:t> </a:t>
            </a:r>
            <a:r>
              <a:rPr dirty="0" err="1"/>
              <a:t>bu</a:t>
            </a:r>
            <a:r>
              <a:rPr dirty="0"/>
              <a:t> durum </a:t>
            </a:r>
            <a:r>
              <a:rPr dirty="0" err="1"/>
              <a:t>uzunca</a:t>
            </a:r>
            <a:r>
              <a:rPr dirty="0"/>
              <a:t> </a:t>
            </a:r>
            <a:r>
              <a:rPr dirty="0" err="1"/>
              <a:t>bir</a:t>
            </a:r>
            <a:r>
              <a:rPr dirty="0"/>
              <a:t> </a:t>
            </a:r>
            <a:r>
              <a:rPr dirty="0" err="1"/>
              <a:t>süre</a:t>
            </a:r>
            <a:r>
              <a:rPr dirty="0"/>
              <a:t> </a:t>
            </a:r>
            <a:r>
              <a:rPr dirty="0" err="1"/>
              <a:t>ve</a:t>
            </a:r>
            <a:r>
              <a:rPr dirty="0"/>
              <a:t> </a:t>
            </a:r>
            <a:r>
              <a:rPr dirty="0" err="1"/>
              <a:t>artan</a:t>
            </a:r>
            <a:r>
              <a:rPr dirty="0"/>
              <a:t> </a:t>
            </a:r>
            <a:r>
              <a:rPr dirty="0" err="1"/>
              <a:t>bir</a:t>
            </a:r>
            <a:r>
              <a:rPr dirty="0"/>
              <a:t> </a:t>
            </a:r>
            <a:r>
              <a:rPr dirty="0" err="1"/>
              <a:t>hızla</a:t>
            </a:r>
            <a:r>
              <a:rPr dirty="0"/>
              <a:t> </a:t>
            </a:r>
            <a:r>
              <a:rPr dirty="0" err="1"/>
              <a:t>devam</a:t>
            </a:r>
            <a:r>
              <a:rPr dirty="0"/>
              <a:t> </a:t>
            </a:r>
            <a:r>
              <a:rPr dirty="0" err="1"/>
              <a:t>etmiştir</a:t>
            </a:r>
            <a:endParaRPr dirty="0"/>
          </a:p>
          <a:p>
            <a:endParaRPr dirty="0"/>
          </a:p>
          <a:p>
            <a:pPr marL="0" indent="0">
              <a:buNone/>
            </a:pPr>
            <a:r>
              <a:rPr dirty="0"/>
              <a:t>- 1975'den </a:t>
            </a:r>
            <a:r>
              <a:rPr dirty="0" err="1"/>
              <a:t>sonra</a:t>
            </a:r>
            <a:r>
              <a:rPr dirty="0"/>
              <a:t> </a:t>
            </a:r>
            <a:r>
              <a:rPr dirty="0" err="1"/>
              <a:t>ise</a:t>
            </a:r>
            <a:r>
              <a:rPr dirty="0"/>
              <a:t> </a:t>
            </a:r>
            <a:r>
              <a:rPr dirty="0" err="1"/>
              <a:t>belki</a:t>
            </a:r>
            <a:r>
              <a:rPr dirty="0"/>
              <a:t> </a:t>
            </a:r>
            <a:r>
              <a:rPr dirty="0" err="1"/>
              <a:t>ülkenin</a:t>
            </a:r>
            <a:r>
              <a:rPr dirty="0"/>
              <a:t> </a:t>
            </a:r>
            <a:r>
              <a:rPr dirty="0" err="1"/>
              <a:t>geçirdiği</a:t>
            </a:r>
            <a:r>
              <a:rPr dirty="0"/>
              <a:t> </a:t>
            </a:r>
            <a:r>
              <a:rPr dirty="0" err="1"/>
              <a:t>siyasal</a:t>
            </a:r>
            <a:r>
              <a:rPr dirty="0"/>
              <a:t> </a:t>
            </a:r>
            <a:r>
              <a:rPr dirty="0" err="1"/>
              <a:t>ve</a:t>
            </a:r>
            <a:r>
              <a:rPr dirty="0"/>
              <a:t> </a:t>
            </a:r>
            <a:r>
              <a:rPr dirty="0" err="1"/>
              <a:t>toplumsal</a:t>
            </a:r>
            <a:r>
              <a:rPr dirty="0"/>
              <a:t> </a:t>
            </a:r>
            <a:r>
              <a:rPr dirty="0" err="1"/>
              <a:t>olayların</a:t>
            </a:r>
            <a:r>
              <a:rPr dirty="0"/>
              <a:t> </a:t>
            </a:r>
            <a:r>
              <a:rPr dirty="0" err="1"/>
              <a:t>etkisiyle</a:t>
            </a:r>
            <a:r>
              <a:rPr dirty="0"/>
              <a:t> </a:t>
            </a:r>
            <a:r>
              <a:rPr dirty="0" err="1"/>
              <a:t>belki</a:t>
            </a:r>
            <a:r>
              <a:rPr dirty="0"/>
              <a:t> de </a:t>
            </a:r>
            <a:r>
              <a:rPr dirty="0" err="1"/>
              <a:t>idari</a:t>
            </a:r>
            <a:r>
              <a:rPr dirty="0"/>
              <a:t> </a:t>
            </a:r>
            <a:r>
              <a:rPr dirty="0" err="1"/>
              <a:t>alandaki</a:t>
            </a:r>
            <a:r>
              <a:rPr dirty="0"/>
              <a:t> </a:t>
            </a:r>
            <a:r>
              <a:rPr dirty="0" err="1"/>
              <a:t>istihdam</a:t>
            </a:r>
            <a:r>
              <a:rPr dirty="0"/>
              <a:t> </a:t>
            </a:r>
            <a:r>
              <a:rPr dirty="0" err="1"/>
              <a:t>imkânlarının</a:t>
            </a:r>
            <a:r>
              <a:rPr dirty="0"/>
              <a:t> </a:t>
            </a:r>
            <a:r>
              <a:rPr dirty="0" err="1"/>
              <a:t>daralması</a:t>
            </a:r>
            <a:r>
              <a:rPr dirty="0"/>
              <a:t> </a:t>
            </a:r>
            <a:r>
              <a:rPr dirty="0" err="1"/>
              <a:t>nedeniyle</a:t>
            </a:r>
            <a:r>
              <a:rPr dirty="0"/>
              <a:t> </a:t>
            </a:r>
            <a:r>
              <a:rPr dirty="0" err="1"/>
              <a:t>başkent</a:t>
            </a:r>
            <a:r>
              <a:rPr dirty="0"/>
              <a:t> </a:t>
            </a:r>
            <a:r>
              <a:rPr dirty="0" err="1"/>
              <a:t>Ankara’nın</a:t>
            </a:r>
            <a:r>
              <a:rPr dirty="0"/>
              <a:t> </a:t>
            </a:r>
            <a:r>
              <a:rPr dirty="0" err="1"/>
              <a:t>nüfus</a:t>
            </a:r>
            <a:r>
              <a:rPr dirty="0"/>
              <a:t> </a:t>
            </a:r>
            <a:r>
              <a:rPr dirty="0" err="1"/>
              <a:t>artışında</a:t>
            </a:r>
            <a:r>
              <a:rPr dirty="0"/>
              <a:t> </a:t>
            </a:r>
            <a:r>
              <a:rPr dirty="0" err="1"/>
              <a:t>nisbî</a:t>
            </a:r>
            <a:r>
              <a:rPr dirty="0"/>
              <a:t> </a:t>
            </a:r>
            <a:r>
              <a:rPr dirty="0" err="1"/>
              <a:t>bir</a:t>
            </a:r>
            <a:r>
              <a:rPr dirty="0"/>
              <a:t> </a:t>
            </a:r>
            <a:r>
              <a:rPr dirty="0" err="1"/>
              <a:t>yavaşlama</a:t>
            </a:r>
            <a:r>
              <a:rPr dirty="0"/>
              <a:t> </a:t>
            </a:r>
            <a:r>
              <a:rPr dirty="0" err="1"/>
              <a:t>olmuştur</a:t>
            </a:r>
            <a:r>
              <a:rPr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ontent Placeholder 2"/>
          <p:cNvSpPr txBox="1">
            <a:spLocks noGrp="1"/>
          </p:cNvSpPr>
          <p:nvPr>
            <p:ph idx="1"/>
          </p:nvPr>
        </p:nvSpPr>
        <p:spPr>
          <a:xfrm>
            <a:off x="325568" y="354529"/>
            <a:ext cx="7239001" cy="4846321"/>
          </a:xfrm>
          <a:prstGeom prst="rect">
            <a:avLst/>
          </a:prstGeom>
        </p:spPr>
        <p:txBody>
          <a:bodyPr/>
          <a:lstStyle/>
          <a:p>
            <a:pPr marL="0" indent="0">
              <a:buNone/>
            </a:pPr>
            <a:r>
              <a:rPr dirty="0"/>
              <a:t>- Ankara </a:t>
            </a:r>
            <a:r>
              <a:rPr dirty="0" err="1"/>
              <a:t>şehri</a:t>
            </a:r>
            <a:r>
              <a:rPr dirty="0"/>
              <a:t> </a:t>
            </a:r>
            <a:r>
              <a:rPr dirty="0" err="1"/>
              <a:t>nüfus</a:t>
            </a:r>
            <a:r>
              <a:rPr dirty="0"/>
              <a:t> </a:t>
            </a:r>
            <a:r>
              <a:rPr dirty="0" err="1"/>
              <a:t>artış</a:t>
            </a:r>
            <a:r>
              <a:rPr dirty="0"/>
              <a:t> </a:t>
            </a:r>
            <a:r>
              <a:rPr dirty="0" err="1"/>
              <a:t>hızının</a:t>
            </a:r>
            <a:r>
              <a:rPr dirty="0"/>
              <a:t> son </a:t>
            </a:r>
            <a:r>
              <a:rPr dirty="0" err="1"/>
              <a:t>yıllarda</a:t>
            </a:r>
            <a:r>
              <a:rPr dirty="0"/>
              <a:t> </a:t>
            </a:r>
            <a:r>
              <a:rPr dirty="0" err="1"/>
              <a:t>binde</a:t>
            </a:r>
            <a:r>
              <a:rPr dirty="0"/>
              <a:t> 60-70'lerden </a:t>
            </a:r>
            <a:r>
              <a:rPr dirty="0" err="1"/>
              <a:t>binde</a:t>
            </a:r>
            <a:r>
              <a:rPr dirty="0"/>
              <a:t> 20'ler </a:t>
            </a:r>
            <a:r>
              <a:rPr dirty="0" err="1"/>
              <a:t>düzeyine</a:t>
            </a:r>
            <a:r>
              <a:rPr dirty="0"/>
              <a:t> </a:t>
            </a:r>
            <a:r>
              <a:rPr dirty="0" err="1"/>
              <a:t>düşmüş</a:t>
            </a:r>
            <a:r>
              <a:rPr dirty="0"/>
              <a:t> </a:t>
            </a:r>
            <a:r>
              <a:rPr dirty="0" err="1"/>
              <a:t>olmasında</a:t>
            </a:r>
            <a:r>
              <a:rPr dirty="0"/>
              <a:t> </a:t>
            </a:r>
            <a:r>
              <a:rPr dirty="0" err="1"/>
              <a:t>göç</a:t>
            </a:r>
            <a:r>
              <a:rPr dirty="0"/>
              <a:t> </a:t>
            </a:r>
            <a:r>
              <a:rPr dirty="0" err="1"/>
              <a:t>olaylarının</a:t>
            </a:r>
            <a:r>
              <a:rPr dirty="0"/>
              <a:t> </a:t>
            </a:r>
            <a:r>
              <a:rPr dirty="0" err="1"/>
              <a:t>azalmasının</a:t>
            </a:r>
            <a:r>
              <a:rPr dirty="0"/>
              <a:t> </a:t>
            </a:r>
            <a:r>
              <a:rPr dirty="0" err="1"/>
              <a:t>etkisi</a:t>
            </a:r>
            <a:r>
              <a:rPr dirty="0"/>
              <a:t> </a:t>
            </a:r>
            <a:r>
              <a:rPr dirty="0" err="1"/>
              <a:t>hissedilmektedir</a:t>
            </a:r>
            <a:endParaRPr dirty="0"/>
          </a:p>
          <a:p>
            <a:endParaRPr dirty="0"/>
          </a:p>
          <a:p>
            <a:pPr marL="124460" marR="226059" indent="0" algn="just" defTabSz="457200">
              <a:lnSpc>
                <a:spcPct val="150000"/>
              </a:lnSpc>
              <a:spcBef>
                <a:spcPts val="0"/>
              </a:spcBef>
              <a:buClrTx/>
              <a:buSzTx/>
              <a:buNone/>
              <a:defRPr sz="1200">
                <a:uFill>
                  <a:solidFill>
                    <a:srgbClr val="000000"/>
                  </a:solidFill>
                </a:uFill>
                <a:latin typeface="Times New Roman"/>
                <a:ea typeface="Times New Roman"/>
                <a:cs typeface="Times New Roman"/>
                <a:sym typeface="Times New Roman"/>
              </a:defRPr>
            </a:pPr>
            <a:r>
              <a:rPr b="1" dirty="0" err="1"/>
              <a:t>Tablo</a:t>
            </a:r>
            <a:r>
              <a:rPr b="1" dirty="0"/>
              <a:t> 5. </a:t>
            </a:r>
            <a:r>
              <a:rPr dirty="0"/>
              <a:t>Ankara </a:t>
            </a:r>
            <a:r>
              <a:rPr dirty="0" err="1"/>
              <a:t>Nüfus</a:t>
            </a:r>
            <a:r>
              <a:rPr dirty="0"/>
              <a:t> </a:t>
            </a:r>
            <a:r>
              <a:rPr dirty="0" err="1"/>
              <a:t>Artışında</a:t>
            </a:r>
            <a:r>
              <a:rPr dirty="0"/>
              <a:t> </a:t>
            </a:r>
            <a:r>
              <a:rPr dirty="0" err="1"/>
              <a:t>Doğal</a:t>
            </a:r>
            <a:r>
              <a:rPr dirty="0"/>
              <a:t> </a:t>
            </a:r>
            <a:r>
              <a:rPr dirty="0" err="1"/>
              <a:t>Artış</a:t>
            </a:r>
            <a:r>
              <a:rPr dirty="0"/>
              <a:t> </a:t>
            </a:r>
            <a:r>
              <a:rPr dirty="0" err="1"/>
              <a:t>ve</a:t>
            </a:r>
            <a:r>
              <a:rPr dirty="0"/>
              <a:t> Net </a:t>
            </a:r>
            <a:r>
              <a:rPr dirty="0" err="1"/>
              <a:t>Göçle</a:t>
            </a:r>
            <a:r>
              <a:rPr dirty="0"/>
              <a:t> </a:t>
            </a:r>
            <a:r>
              <a:rPr dirty="0" err="1"/>
              <a:t>Artışın</a:t>
            </a:r>
            <a:r>
              <a:rPr dirty="0"/>
              <a:t> </a:t>
            </a:r>
            <a:r>
              <a:rPr dirty="0" err="1"/>
              <a:t>Payları</a:t>
            </a:r>
            <a:r>
              <a:rPr dirty="0"/>
              <a:t> (Aydın </a:t>
            </a:r>
            <a:r>
              <a:rPr dirty="0" err="1"/>
              <a:t>ve</a:t>
            </a:r>
            <a:r>
              <a:rPr dirty="0"/>
              <a:t> </a:t>
            </a:r>
            <a:r>
              <a:rPr dirty="0" err="1"/>
              <a:t>Özgür</a:t>
            </a:r>
            <a:r>
              <a:rPr dirty="0"/>
              <a:t>, 2009).</a:t>
            </a:r>
          </a:p>
        </p:txBody>
      </p:sp>
      <p:pic>
        <p:nvPicPr>
          <p:cNvPr id="224" name="image11.png" descr="image11.png"/>
          <p:cNvPicPr>
            <a:picLocks noChangeAspect="1"/>
          </p:cNvPicPr>
          <p:nvPr/>
        </p:nvPicPr>
        <p:blipFill>
          <a:blip r:embed="rId2">
            <a:extLst/>
          </a:blip>
          <a:stretch>
            <a:fillRect/>
          </a:stretch>
        </p:blipFill>
        <p:spPr>
          <a:xfrm>
            <a:off x="1401576" y="2712666"/>
            <a:ext cx="5086985" cy="324040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prstGeom prst="rect">
            <a:avLst/>
          </a:prstGeom>
        </p:spPr>
        <p:txBody>
          <a:bodyPr>
            <a:normAutofit fontScale="90000"/>
          </a:bodyPr>
          <a:lstStyle/>
          <a:p>
            <a:r>
              <a:t>Ankara İline Nüfus Gönderen İller</a:t>
            </a:r>
          </a:p>
        </p:txBody>
      </p:sp>
      <p:sp>
        <p:nvSpPr>
          <p:cNvPr id="227" name="Content Placeholder 2"/>
          <p:cNvSpPr txBox="1">
            <a:spLocks noGrp="1"/>
          </p:cNvSpPr>
          <p:nvPr>
            <p:ph idx="1"/>
          </p:nvPr>
        </p:nvSpPr>
        <p:spPr>
          <a:prstGeom prst="rect">
            <a:avLst/>
          </a:prstGeom>
        </p:spPr>
        <p:txBody>
          <a:bodyPr/>
          <a:lstStyle/>
          <a:p>
            <a:pPr marL="0" indent="0">
              <a:buNone/>
            </a:pPr>
            <a:endParaRPr lang="tr-TR" dirty="0" smtClean="0"/>
          </a:p>
          <a:p>
            <a:pPr marL="0" indent="0">
              <a:buNone/>
            </a:pPr>
            <a:r>
              <a:rPr dirty="0" smtClean="0"/>
              <a:t>- </a:t>
            </a:r>
            <a:r>
              <a:rPr dirty="0"/>
              <a:t>Ankara </a:t>
            </a:r>
            <a:r>
              <a:rPr dirty="0" err="1"/>
              <a:t>ilinin</a:t>
            </a:r>
            <a:r>
              <a:rPr dirty="0"/>
              <a:t> </a:t>
            </a:r>
            <a:r>
              <a:rPr dirty="0" err="1"/>
              <a:t>nüfus</a:t>
            </a:r>
            <a:r>
              <a:rPr dirty="0"/>
              <a:t> </a:t>
            </a:r>
            <a:r>
              <a:rPr dirty="0" err="1"/>
              <a:t>kabul</a:t>
            </a:r>
            <a:r>
              <a:rPr dirty="0"/>
              <a:t> </a:t>
            </a:r>
            <a:r>
              <a:rPr dirty="0" err="1"/>
              <a:t>ettiği</a:t>
            </a:r>
            <a:r>
              <a:rPr dirty="0"/>
              <a:t> </a:t>
            </a:r>
            <a:r>
              <a:rPr dirty="0" err="1"/>
              <a:t>illerin</a:t>
            </a:r>
            <a:r>
              <a:rPr dirty="0"/>
              <a:t> </a:t>
            </a:r>
            <a:r>
              <a:rPr dirty="0" err="1"/>
              <a:t>birinci</a:t>
            </a:r>
            <a:r>
              <a:rPr dirty="0"/>
              <a:t> </a:t>
            </a:r>
            <a:r>
              <a:rPr dirty="0" err="1"/>
              <a:t>derecede</a:t>
            </a:r>
            <a:r>
              <a:rPr dirty="0"/>
              <a:t> </a:t>
            </a:r>
            <a:r>
              <a:rPr dirty="0" err="1"/>
              <a:t>İç</a:t>
            </a:r>
            <a:r>
              <a:rPr dirty="0"/>
              <a:t> </a:t>
            </a:r>
            <a:r>
              <a:rPr dirty="0" err="1"/>
              <a:t>Anadolu</a:t>
            </a:r>
            <a:r>
              <a:rPr dirty="0"/>
              <a:t> </a:t>
            </a:r>
            <a:r>
              <a:rPr dirty="0" err="1"/>
              <a:t>Bölgesinde</a:t>
            </a:r>
            <a:r>
              <a:rPr dirty="0"/>
              <a:t> </a:t>
            </a:r>
            <a:r>
              <a:rPr dirty="0" err="1"/>
              <a:t>yer</a:t>
            </a:r>
            <a:r>
              <a:rPr dirty="0"/>
              <a:t> </a:t>
            </a:r>
            <a:r>
              <a:rPr dirty="0" err="1"/>
              <a:t>almış</a:t>
            </a:r>
            <a:r>
              <a:rPr dirty="0"/>
              <a:t>, </a:t>
            </a:r>
            <a:r>
              <a:rPr dirty="0" err="1"/>
              <a:t>Çorum</a:t>
            </a:r>
            <a:r>
              <a:rPr dirty="0"/>
              <a:t>, </a:t>
            </a:r>
            <a:r>
              <a:rPr dirty="0" err="1"/>
              <a:t>Yozgat</a:t>
            </a:r>
            <a:r>
              <a:rPr dirty="0"/>
              <a:t>, </a:t>
            </a:r>
            <a:r>
              <a:rPr dirty="0" err="1"/>
              <a:t>Kırşehir</a:t>
            </a:r>
            <a:r>
              <a:rPr dirty="0"/>
              <a:t>, </a:t>
            </a:r>
            <a:r>
              <a:rPr dirty="0" err="1"/>
              <a:t>Çankırı</a:t>
            </a:r>
            <a:r>
              <a:rPr dirty="0"/>
              <a:t> </a:t>
            </a:r>
            <a:r>
              <a:rPr dirty="0" err="1"/>
              <a:t>ve</a:t>
            </a:r>
            <a:r>
              <a:rPr dirty="0"/>
              <a:t> Sivas </a:t>
            </a:r>
            <a:r>
              <a:rPr dirty="0" err="1"/>
              <a:t>illeri</a:t>
            </a:r>
            <a:r>
              <a:rPr dirty="0"/>
              <a:t> </a:t>
            </a:r>
            <a:r>
              <a:rPr dirty="0" err="1"/>
              <a:t>ile</a:t>
            </a:r>
            <a:r>
              <a:rPr dirty="0"/>
              <a:t> </a:t>
            </a:r>
            <a:r>
              <a:rPr dirty="0" err="1"/>
              <a:t>Doğu</a:t>
            </a:r>
            <a:r>
              <a:rPr dirty="0"/>
              <a:t> </a:t>
            </a:r>
            <a:r>
              <a:rPr dirty="0" err="1"/>
              <a:t>Anadolu</a:t>
            </a:r>
            <a:r>
              <a:rPr dirty="0"/>
              <a:t> </a:t>
            </a:r>
            <a:r>
              <a:rPr dirty="0" err="1"/>
              <a:t>Bölgesi'nin</a:t>
            </a:r>
            <a:r>
              <a:rPr dirty="0"/>
              <a:t> Erzurum-Kars </a:t>
            </a:r>
            <a:r>
              <a:rPr dirty="0" err="1"/>
              <a:t>Bölümü'ndeki</a:t>
            </a:r>
            <a:r>
              <a:rPr dirty="0"/>
              <a:t> </a:t>
            </a:r>
            <a:r>
              <a:rPr dirty="0" err="1"/>
              <a:t>iller</a:t>
            </a:r>
            <a:r>
              <a:rPr dirty="0"/>
              <a:t> </a:t>
            </a:r>
            <a:r>
              <a:rPr dirty="0" err="1"/>
              <a:t>ve</a:t>
            </a:r>
            <a:r>
              <a:rPr dirty="0"/>
              <a:t> </a:t>
            </a:r>
            <a:r>
              <a:rPr dirty="0" err="1"/>
              <a:t>ayrıca</a:t>
            </a:r>
            <a:r>
              <a:rPr dirty="0"/>
              <a:t> </a:t>
            </a:r>
            <a:r>
              <a:rPr dirty="0" err="1"/>
              <a:t>Tunceli</a:t>
            </a:r>
            <a:r>
              <a:rPr dirty="0"/>
              <a:t> </a:t>
            </a:r>
            <a:r>
              <a:rPr dirty="0" err="1"/>
              <a:t>ilinden</a:t>
            </a:r>
            <a:r>
              <a:rPr dirty="0"/>
              <a:t> </a:t>
            </a:r>
            <a:r>
              <a:rPr dirty="0" err="1"/>
              <a:t>oluştuğu</a:t>
            </a:r>
            <a:r>
              <a:rPr dirty="0"/>
              <a:t> </a:t>
            </a:r>
            <a:r>
              <a:rPr dirty="0" err="1"/>
              <a:t>gözlenmektedir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ontent Placeholder 2"/>
          <p:cNvSpPr txBox="1">
            <a:spLocks noGrp="1"/>
          </p:cNvSpPr>
          <p:nvPr>
            <p:ph idx="1"/>
          </p:nvPr>
        </p:nvSpPr>
        <p:spPr>
          <a:xfrm>
            <a:off x="457200" y="501415"/>
            <a:ext cx="7239000" cy="5954322"/>
          </a:xfrm>
          <a:prstGeom prst="rect">
            <a:avLst/>
          </a:prstGeom>
        </p:spPr>
        <p:txBody>
          <a:bodyPr>
            <a:normAutofit/>
          </a:bodyPr>
          <a:lstStyle/>
          <a:p>
            <a:pPr marL="0" indent="0" defTabSz="832104">
              <a:spcBef>
                <a:spcPts val="500"/>
              </a:spcBef>
              <a:buNone/>
              <a:defRPr sz="2366"/>
            </a:pPr>
            <a:r>
              <a:rPr dirty="0"/>
              <a:t>- 1985'e </a:t>
            </a:r>
            <a:r>
              <a:rPr dirty="0" err="1"/>
              <a:t>kadar</a:t>
            </a:r>
            <a:r>
              <a:rPr dirty="0"/>
              <a:t> </a:t>
            </a:r>
            <a:r>
              <a:rPr dirty="0" err="1"/>
              <a:t>olan</a:t>
            </a:r>
            <a:r>
              <a:rPr dirty="0"/>
              <a:t> zaman </a:t>
            </a:r>
            <a:r>
              <a:rPr dirty="0" err="1"/>
              <a:t>dilimi</a:t>
            </a:r>
            <a:r>
              <a:rPr dirty="0"/>
              <a:t> </a:t>
            </a:r>
            <a:r>
              <a:rPr dirty="0" err="1"/>
              <a:t>içinde</a:t>
            </a:r>
            <a:r>
              <a:rPr dirty="0"/>
              <a:t> Ankara </a:t>
            </a:r>
            <a:r>
              <a:rPr dirty="0" err="1"/>
              <a:t>iline</a:t>
            </a:r>
            <a:r>
              <a:rPr dirty="0"/>
              <a:t> </a:t>
            </a:r>
            <a:r>
              <a:rPr dirty="0" err="1"/>
              <a:t>en</a:t>
            </a:r>
            <a:r>
              <a:rPr dirty="0"/>
              <a:t> </a:t>
            </a:r>
            <a:r>
              <a:rPr dirty="0" err="1"/>
              <a:t>fazla</a:t>
            </a:r>
            <a:r>
              <a:rPr dirty="0"/>
              <a:t> </a:t>
            </a:r>
            <a:r>
              <a:rPr dirty="0" err="1"/>
              <a:t>nüfus</a:t>
            </a:r>
            <a:r>
              <a:rPr dirty="0"/>
              <a:t> </a:t>
            </a:r>
            <a:r>
              <a:rPr dirty="0" err="1"/>
              <a:t>gönderen</a:t>
            </a:r>
            <a:r>
              <a:rPr dirty="0"/>
              <a:t> </a:t>
            </a:r>
            <a:r>
              <a:rPr dirty="0" err="1"/>
              <a:t>illerin</a:t>
            </a:r>
            <a:r>
              <a:rPr dirty="0"/>
              <a:t> </a:t>
            </a:r>
            <a:r>
              <a:rPr dirty="0" err="1"/>
              <a:t>sırasıyla</a:t>
            </a:r>
            <a:r>
              <a:rPr dirty="0"/>
              <a:t> </a:t>
            </a:r>
            <a:r>
              <a:rPr dirty="0" err="1"/>
              <a:t>Çorum</a:t>
            </a:r>
            <a:r>
              <a:rPr dirty="0"/>
              <a:t>, </a:t>
            </a:r>
            <a:r>
              <a:rPr dirty="0" err="1"/>
              <a:t>Yozgat</a:t>
            </a:r>
            <a:r>
              <a:rPr dirty="0"/>
              <a:t>, Kars, </a:t>
            </a:r>
            <a:r>
              <a:rPr dirty="0" err="1"/>
              <a:t>Kırşehir</a:t>
            </a:r>
            <a:r>
              <a:rPr dirty="0"/>
              <a:t>, Sivas, </a:t>
            </a:r>
            <a:r>
              <a:rPr dirty="0" err="1"/>
              <a:t>Çankırı</a:t>
            </a:r>
            <a:r>
              <a:rPr dirty="0"/>
              <a:t>, Erzurum </a:t>
            </a:r>
            <a:r>
              <a:rPr dirty="0" err="1"/>
              <a:t>ve</a:t>
            </a:r>
            <a:r>
              <a:rPr dirty="0"/>
              <a:t> </a:t>
            </a:r>
            <a:r>
              <a:rPr dirty="0" err="1" smtClean="0"/>
              <a:t>Tunceli'dir</a:t>
            </a:r>
            <a:endParaRPr lang="tr-TR" dirty="0" smtClean="0"/>
          </a:p>
          <a:p>
            <a:pPr marL="0" indent="0" defTabSz="832104">
              <a:spcBef>
                <a:spcPts val="500"/>
              </a:spcBef>
              <a:buNone/>
              <a:defRPr sz="2366"/>
            </a:pPr>
            <a:endParaRPr dirty="0"/>
          </a:p>
          <a:p>
            <a:pPr marL="0" indent="0" defTabSz="832104">
              <a:spcBef>
                <a:spcPts val="500"/>
              </a:spcBef>
              <a:buNone/>
              <a:defRPr sz="2366"/>
            </a:pPr>
            <a:r>
              <a:rPr dirty="0"/>
              <a:t>-Ankara </a:t>
            </a:r>
            <a:r>
              <a:rPr dirty="0" err="1"/>
              <a:t>iline</a:t>
            </a:r>
            <a:r>
              <a:rPr dirty="0"/>
              <a:t> </a:t>
            </a:r>
            <a:r>
              <a:rPr dirty="0" err="1"/>
              <a:t>ikinci</a:t>
            </a:r>
            <a:r>
              <a:rPr dirty="0"/>
              <a:t> </a:t>
            </a:r>
            <a:r>
              <a:rPr dirty="0" err="1"/>
              <a:t>derecede</a:t>
            </a:r>
            <a:r>
              <a:rPr dirty="0"/>
              <a:t> </a:t>
            </a:r>
            <a:r>
              <a:rPr dirty="0" err="1"/>
              <a:t>nüfus</a:t>
            </a:r>
            <a:r>
              <a:rPr dirty="0"/>
              <a:t> </a:t>
            </a:r>
            <a:r>
              <a:rPr dirty="0" err="1"/>
              <a:t>gönderen</a:t>
            </a:r>
            <a:r>
              <a:rPr dirty="0"/>
              <a:t> </a:t>
            </a:r>
            <a:r>
              <a:rPr dirty="0" err="1"/>
              <a:t>iller</a:t>
            </a:r>
            <a:r>
              <a:rPr dirty="0"/>
              <a:t> </a:t>
            </a:r>
            <a:r>
              <a:rPr dirty="0" err="1"/>
              <a:t>ise</a:t>
            </a:r>
            <a:r>
              <a:rPr dirty="0"/>
              <a:t>, </a:t>
            </a:r>
            <a:r>
              <a:rPr dirty="0" err="1"/>
              <a:t>Zonguldak</a:t>
            </a:r>
            <a:r>
              <a:rPr dirty="0"/>
              <a:t>, </a:t>
            </a:r>
            <a:r>
              <a:rPr dirty="0" err="1"/>
              <a:t>Bolu</a:t>
            </a:r>
            <a:r>
              <a:rPr dirty="0"/>
              <a:t>, </a:t>
            </a:r>
            <a:r>
              <a:rPr dirty="0" err="1"/>
              <a:t>Amasya</a:t>
            </a:r>
            <a:r>
              <a:rPr dirty="0"/>
              <a:t>, </a:t>
            </a:r>
            <a:r>
              <a:rPr dirty="0" err="1"/>
              <a:t>Tokat</a:t>
            </a:r>
            <a:r>
              <a:rPr dirty="0"/>
              <a:t>, </a:t>
            </a:r>
            <a:r>
              <a:rPr dirty="0" err="1"/>
              <a:t>Ordu</a:t>
            </a:r>
            <a:r>
              <a:rPr dirty="0"/>
              <a:t>, Trabzon </a:t>
            </a:r>
            <a:r>
              <a:rPr dirty="0" err="1"/>
              <a:t>gibi</a:t>
            </a:r>
            <a:r>
              <a:rPr dirty="0"/>
              <a:t> </a:t>
            </a:r>
            <a:r>
              <a:rPr dirty="0" err="1"/>
              <a:t>Karadeniz</a:t>
            </a:r>
            <a:r>
              <a:rPr dirty="0"/>
              <a:t> </a:t>
            </a:r>
            <a:r>
              <a:rPr dirty="0" err="1"/>
              <a:t>Bölgesi</a:t>
            </a:r>
            <a:r>
              <a:rPr dirty="0"/>
              <a:t> </a:t>
            </a:r>
            <a:r>
              <a:rPr dirty="0" err="1"/>
              <a:t>illeri</a:t>
            </a:r>
            <a:r>
              <a:rPr dirty="0"/>
              <a:t> </a:t>
            </a:r>
            <a:r>
              <a:rPr dirty="0" err="1"/>
              <a:t>ile</a:t>
            </a:r>
            <a:r>
              <a:rPr dirty="0"/>
              <a:t> </a:t>
            </a:r>
            <a:r>
              <a:rPr dirty="0" err="1"/>
              <a:t>Konya'dır</a:t>
            </a:r>
            <a:r>
              <a:rPr dirty="0"/>
              <a:t>. </a:t>
            </a:r>
            <a:endParaRPr lang="tr-TR" dirty="0" smtClean="0"/>
          </a:p>
          <a:p>
            <a:pPr marL="0" indent="0" defTabSz="832104">
              <a:spcBef>
                <a:spcPts val="500"/>
              </a:spcBef>
              <a:buNone/>
              <a:defRPr sz="2366"/>
            </a:pPr>
            <a:endParaRPr dirty="0"/>
          </a:p>
          <a:p>
            <a:pPr marL="0" indent="0" defTabSz="832104">
              <a:spcBef>
                <a:spcPts val="500"/>
              </a:spcBef>
              <a:buNone/>
              <a:defRPr sz="2366"/>
            </a:pPr>
            <a:r>
              <a:rPr dirty="0"/>
              <a:t>-</a:t>
            </a:r>
            <a:r>
              <a:rPr dirty="0" err="1"/>
              <a:t>Yukarıdaki</a:t>
            </a:r>
            <a:r>
              <a:rPr dirty="0"/>
              <a:t> </a:t>
            </a:r>
            <a:r>
              <a:rPr dirty="0" err="1"/>
              <a:t>iller</a:t>
            </a:r>
            <a:r>
              <a:rPr dirty="0"/>
              <a:t> </a:t>
            </a:r>
            <a:r>
              <a:rPr dirty="0" err="1"/>
              <a:t>dışında</a:t>
            </a:r>
            <a:r>
              <a:rPr dirty="0"/>
              <a:t> Ankara </a:t>
            </a:r>
            <a:r>
              <a:rPr dirty="0" err="1"/>
              <a:t>iline</a:t>
            </a:r>
            <a:r>
              <a:rPr dirty="0"/>
              <a:t> </a:t>
            </a:r>
            <a:r>
              <a:rPr dirty="0" err="1"/>
              <a:t>nüfus</a:t>
            </a:r>
            <a:r>
              <a:rPr dirty="0"/>
              <a:t> </a:t>
            </a:r>
            <a:r>
              <a:rPr dirty="0" err="1"/>
              <a:t>gönderen</a:t>
            </a:r>
            <a:r>
              <a:rPr dirty="0"/>
              <a:t> </a:t>
            </a:r>
            <a:r>
              <a:rPr dirty="0" err="1"/>
              <a:t>diğer</a:t>
            </a:r>
            <a:r>
              <a:rPr dirty="0"/>
              <a:t> </a:t>
            </a:r>
            <a:r>
              <a:rPr dirty="0" err="1" smtClean="0"/>
              <a:t>iller</a:t>
            </a:r>
            <a:r>
              <a:rPr lang="tr-TR" dirty="0" smtClean="0"/>
              <a:t> yukardaki illerle karşılaştırıldığında oldukça azdır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prstGeom prst="rect">
            <a:avLst/>
          </a:prstGeom>
        </p:spPr>
        <p:txBody>
          <a:bodyPr>
            <a:normAutofit fontScale="90000"/>
          </a:bodyPr>
          <a:lstStyle>
            <a:lvl1pPr defTabSz="868680">
              <a:defRPr sz="3609">
                <a:ln w="451">
                  <a:solidFill>
                    <a:srgbClr val="5B194D"/>
                  </a:solidFill>
                </a:ln>
              </a:defRPr>
            </a:lvl1pPr>
          </a:lstStyle>
          <a:p>
            <a:r>
              <a:t>DIŞARIDAN ALINAN GÖÇLERİN ŞEHRİN SOSYAL YAPISINA ETKİLERİ</a:t>
            </a:r>
          </a:p>
        </p:txBody>
      </p:sp>
      <p:sp>
        <p:nvSpPr>
          <p:cNvPr id="232" name="Content Placeholder 2"/>
          <p:cNvSpPr txBox="1">
            <a:spLocks noGrp="1"/>
          </p:cNvSpPr>
          <p:nvPr>
            <p:ph idx="1"/>
          </p:nvPr>
        </p:nvSpPr>
        <p:spPr>
          <a:prstGeom prst="rect">
            <a:avLst/>
          </a:prstGeom>
        </p:spPr>
        <p:txBody>
          <a:bodyPr/>
          <a:lstStyle/>
          <a:p>
            <a:pPr marL="0" indent="0">
              <a:buNone/>
            </a:pPr>
            <a:r>
              <a:rPr dirty="0"/>
              <a:t>- </a:t>
            </a:r>
            <a:r>
              <a:rPr dirty="0" err="1"/>
              <a:t>Göçün</a:t>
            </a:r>
            <a:r>
              <a:rPr dirty="0"/>
              <a:t> </a:t>
            </a:r>
            <a:r>
              <a:rPr dirty="0" err="1"/>
              <a:t>mekânla</a:t>
            </a:r>
            <a:r>
              <a:rPr dirty="0"/>
              <a:t> </a:t>
            </a:r>
            <a:r>
              <a:rPr dirty="0" err="1"/>
              <a:t>ilgili</a:t>
            </a:r>
            <a:r>
              <a:rPr dirty="0"/>
              <a:t> </a:t>
            </a:r>
            <a:r>
              <a:rPr dirty="0" err="1"/>
              <a:t>yani</a:t>
            </a:r>
            <a:r>
              <a:rPr dirty="0"/>
              <a:t> </a:t>
            </a:r>
            <a:r>
              <a:rPr dirty="0" err="1"/>
              <a:t>yerleşme</a:t>
            </a:r>
            <a:r>
              <a:rPr dirty="0"/>
              <a:t> </a:t>
            </a:r>
            <a:r>
              <a:rPr dirty="0" err="1"/>
              <a:t>açısından</a:t>
            </a:r>
            <a:r>
              <a:rPr dirty="0"/>
              <a:t> </a:t>
            </a:r>
            <a:r>
              <a:rPr dirty="0" err="1"/>
              <a:t>yarattığı</a:t>
            </a:r>
            <a:r>
              <a:rPr dirty="0"/>
              <a:t> </a:t>
            </a:r>
            <a:r>
              <a:rPr dirty="0" err="1"/>
              <a:t>sorunlar</a:t>
            </a:r>
            <a:r>
              <a:rPr dirty="0"/>
              <a:t> </a:t>
            </a:r>
            <a:r>
              <a:rPr dirty="0" err="1"/>
              <a:t>ayrıntıya</a:t>
            </a:r>
            <a:r>
              <a:rPr dirty="0"/>
              <a:t> </a:t>
            </a:r>
            <a:r>
              <a:rPr dirty="0" err="1"/>
              <a:t>inildiğinde</a:t>
            </a:r>
            <a:r>
              <a:rPr dirty="0"/>
              <a:t> </a:t>
            </a:r>
            <a:r>
              <a:rPr dirty="0" err="1"/>
              <a:t>sayıca</a:t>
            </a:r>
            <a:r>
              <a:rPr dirty="0"/>
              <a:t> </a:t>
            </a:r>
            <a:r>
              <a:rPr dirty="0" err="1"/>
              <a:t>artar</a:t>
            </a:r>
            <a:r>
              <a:rPr dirty="0"/>
              <a:t> </a:t>
            </a:r>
            <a:r>
              <a:rPr dirty="0" err="1"/>
              <a:t>ve</a:t>
            </a:r>
            <a:r>
              <a:rPr dirty="0"/>
              <a:t> </a:t>
            </a:r>
            <a:r>
              <a:rPr dirty="0" err="1"/>
              <a:t>onlara</a:t>
            </a:r>
            <a:r>
              <a:rPr dirty="0"/>
              <a:t> </a:t>
            </a:r>
            <a:r>
              <a:rPr dirty="0" err="1"/>
              <a:t>konut</a:t>
            </a:r>
            <a:r>
              <a:rPr dirty="0"/>
              <a:t> </a:t>
            </a:r>
            <a:r>
              <a:rPr dirty="0" err="1"/>
              <a:t>ve</a:t>
            </a:r>
            <a:r>
              <a:rPr dirty="0"/>
              <a:t> </a:t>
            </a:r>
            <a:r>
              <a:rPr dirty="0" err="1"/>
              <a:t>çeşitli</a:t>
            </a:r>
            <a:r>
              <a:rPr dirty="0"/>
              <a:t> </a:t>
            </a:r>
            <a:r>
              <a:rPr dirty="0" err="1"/>
              <a:t>hizmetlerin</a:t>
            </a:r>
            <a:r>
              <a:rPr dirty="0"/>
              <a:t> </a:t>
            </a:r>
            <a:r>
              <a:rPr dirty="0" err="1"/>
              <a:t>sağlanması</a:t>
            </a:r>
            <a:r>
              <a:rPr dirty="0"/>
              <a:t> </a:t>
            </a:r>
            <a:r>
              <a:rPr dirty="0" err="1"/>
              <a:t>bakımından</a:t>
            </a:r>
            <a:r>
              <a:rPr dirty="0"/>
              <a:t> (</a:t>
            </a:r>
            <a:r>
              <a:rPr dirty="0" err="1"/>
              <a:t>ulaşım</a:t>
            </a:r>
            <a:r>
              <a:rPr dirty="0"/>
              <a:t> </a:t>
            </a:r>
            <a:r>
              <a:rPr dirty="0" err="1"/>
              <a:t>sistemleri</a:t>
            </a:r>
            <a:r>
              <a:rPr dirty="0"/>
              <a:t>, </a:t>
            </a:r>
            <a:r>
              <a:rPr dirty="0" err="1"/>
              <a:t>su</a:t>
            </a:r>
            <a:r>
              <a:rPr dirty="0"/>
              <a:t> </a:t>
            </a:r>
            <a:r>
              <a:rPr dirty="0" err="1"/>
              <a:t>temini</a:t>
            </a:r>
            <a:r>
              <a:rPr dirty="0"/>
              <a:t> </a:t>
            </a:r>
            <a:r>
              <a:rPr dirty="0" err="1"/>
              <a:t>ve</a:t>
            </a:r>
            <a:r>
              <a:rPr dirty="0"/>
              <a:t> </a:t>
            </a:r>
            <a:r>
              <a:rPr dirty="0" err="1"/>
              <a:t>dağıtımı</a:t>
            </a:r>
            <a:r>
              <a:rPr dirty="0"/>
              <a:t>, </a:t>
            </a:r>
            <a:r>
              <a:rPr dirty="0" err="1"/>
              <a:t>kanalizasyon</a:t>
            </a:r>
            <a:r>
              <a:rPr dirty="0"/>
              <a:t>, </a:t>
            </a:r>
            <a:r>
              <a:rPr dirty="0" err="1"/>
              <a:t>çöp</a:t>
            </a:r>
            <a:r>
              <a:rPr dirty="0"/>
              <a:t> </a:t>
            </a:r>
            <a:r>
              <a:rPr dirty="0" err="1"/>
              <a:t>toplama</a:t>
            </a:r>
            <a:r>
              <a:rPr dirty="0"/>
              <a:t> </a:t>
            </a:r>
            <a:r>
              <a:rPr dirty="0" err="1"/>
              <a:t>ve</a:t>
            </a:r>
            <a:r>
              <a:rPr dirty="0"/>
              <a:t> </a:t>
            </a:r>
            <a:r>
              <a:rPr dirty="0" err="1"/>
              <a:t>biriktirme</a:t>
            </a:r>
            <a:r>
              <a:rPr dirty="0"/>
              <a:t>, </a:t>
            </a:r>
            <a:r>
              <a:rPr dirty="0" err="1"/>
              <a:t>temizlik</a:t>
            </a:r>
            <a:r>
              <a:rPr dirty="0"/>
              <a:t>, </a:t>
            </a:r>
            <a:r>
              <a:rPr dirty="0" err="1"/>
              <a:t>aydınlatma</a:t>
            </a:r>
            <a:r>
              <a:rPr dirty="0"/>
              <a:t>, </a:t>
            </a:r>
            <a:r>
              <a:rPr dirty="0" err="1"/>
              <a:t>güvenlik</a:t>
            </a:r>
            <a:r>
              <a:rPr dirty="0"/>
              <a:t> vb.) da </a:t>
            </a:r>
            <a:r>
              <a:rPr dirty="0" err="1"/>
              <a:t>sorumluluklar</a:t>
            </a:r>
            <a:r>
              <a:rPr dirty="0"/>
              <a:t> </a:t>
            </a:r>
            <a:r>
              <a:rPr dirty="0" err="1"/>
              <a:t>yükler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ontent Placeholder 2"/>
          <p:cNvSpPr txBox="1">
            <a:spLocks noGrp="1"/>
          </p:cNvSpPr>
          <p:nvPr>
            <p:ph idx="1"/>
          </p:nvPr>
        </p:nvSpPr>
        <p:spPr>
          <a:prstGeom prst="rect">
            <a:avLst/>
          </a:prstGeom>
        </p:spPr>
        <p:txBody>
          <a:bodyPr/>
          <a:lstStyle/>
          <a:p>
            <a:pPr marL="0" indent="0">
              <a:buNone/>
            </a:pPr>
            <a:r>
              <a:rPr dirty="0"/>
              <a:t>- </a:t>
            </a:r>
            <a:r>
              <a:rPr dirty="0" err="1"/>
              <a:t>Kır</a:t>
            </a:r>
            <a:r>
              <a:rPr dirty="0"/>
              <a:t> </a:t>
            </a:r>
            <a:r>
              <a:rPr dirty="0" err="1"/>
              <a:t>ile</a:t>
            </a:r>
            <a:r>
              <a:rPr dirty="0"/>
              <a:t> </a:t>
            </a:r>
            <a:r>
              <a:rPr dirty="0" err="1"/>
              <a:t>şehir</a:t>
            </a:r>
            <a:r>
              <a:rPr dirty="0"/>
              <a:t> </a:t>
            </a:r>
            <a:r>
              <a:rPr dirty="0" err="1"/>
              <a:t>arasındaki</a:t>
            </a:r>
            <a:r>
              <a:rPr dirty="0"/>
              <a:t> </a:t>
            </a:r>
            <a:r>
              <a:rPr dirty="0" err="1"/>
              <a:t>farklı</a:t>
            </a:r>
            <a:r>
              <a:rPr dirty="0"/>
              <a:t> </a:t>
            </a:r>
            <a:r>
              <a:rPr dirty="0" err="1"/>
              <a:t>hayat</a:t>
            </a:r>
            <a:r>
              <a:rPr dirty="0"/>
              <a:t> </a:t>
            </a:r>
            <a:r>
              <a:rPr dirty="0" err="1"/>
              <a:t>tarzları</a:t>
            </a:r>
            <a:r>
              <a:rPr dirty="0"/>
              <a:t> </a:t>
            </a:r>
            <a:r>
              <a:rPr dirty="0" err="1"/>
              <a:t>arasında</a:t>
            </a:r>
            <a:r>
              <a:rPr dirty="0"/>
              <a:t> </a:t>
            </a:r>
            <a:r>
              <a:rPr dirty="0" err="1"/>
              <a:t>bir</a:t>
            </a:r>
            <a:r>
              <a:rPr dirty="0"/>
              <a:t> </a:t>
            </a:r>
            <a:r>
              <a:rPr dirty="0" err="1"/>
              <a:t>basamak</a:t>
            </a:r>
            <a:r>
              <a:rPr dirty="0"/>
              <a:t> </a:t>
            </a:r>
            <a:r>
              <a:rPr dirty="0" err="1"/>
              <a:t>işlevi</a:t>
            </a:r>
            <a:r>
              <a:rPr dirty="0"/>
              <a:t> </a:t>
            </a:r>
            <a:r>
              <a:rPr dirty="0" err="1"/>
              <a:t>gören</a:t>
            </a:r>
            <a:r>
              <a:rPr dirty="0"/>
              <a:t> </a:t>
            </a:r>
            <a:r>
              <a:rPr dirty="0" err="1"/>
              <a:t>gecekondular</a:t>
            </a:r>
            <a:r>
              <a:rPr dirty="0"/>
              <a:t>, </a:t>
            </a:r>
            <a:r>
              <a:rPr dirty="0" err="1"/>
              <a:t>iç</a:t>
            </a:r>
            <a:r>
              <a:rPr dirty="0"/>
              <a:t> </a:t>
            </a:r>
            <a:r>
              <a:rPr dirty="0" err="1"/>
              <a:t>göç</a:t>
            </a:r>
            <a:r>
              <a:rPr dirty="0"/>
              <a:t> </a:t>
            </a:r>
            <a:r>
              <a:rPr dirty="0" err="1"/>
              <a:t>olayında</a:t>
            </a:r>
            <a:r>
              <a:rPr dirty="0"/>
              <a:t> </a:t>
            </a:r>
            <a:r>
              <a:rPr dirty="0" err="1"/>
              <a:t>uyum</a:t>
            </a:r>
            <a:r>
              <a:rPr dirty="0"/>
              <a:t> </a:t>
            </a:r>
            <a:r>
              <a:rPr dirty="0" err="1"/>
              <a:t>sürecinin</a:t>
            </a:r>
            <a:r>
              <a:rPr dirty="0"/>
              <a:t> </a:t>
            </a:r>
            <a:r>
              <a:rPr dirty="0" err="1"/>
              <a:t>yaşandığı</a:t>
            </a:r>
            <a:r>
              <a:rPr dirty="0"/>
              <a:t> </a:t>
            </a:r>
            <a:r>
              <a:rPr dirty="0" err="1"/>
              <a:t>yerler</a:t>
            </a:r>
            <a:r>
              <a:rPr dirty="0"/>
              <a:t> </a:t>
            </a:r>
            <a:r>
              <a:rPr dirty="0" err="1" smtClean="0"/>
              <a:t>olmuştur</a:t>
            </a:r>
            <a:r>
              <a:rPr dirty="0"/>
              <a:t>. Halen </a:t>
            </a:r>
            <a:r>
              <a:rPr dirty="0" err="1"/>
              <a:t>bu</a:t>
            </a:r>
            <a:r>
              <a:rPr dirty="0"/>
              <a:t> </a:t>
            </a:r>
            <a:r>
              <a:rPr dirty="0" err="1"/>
              <a:t>süreci</a:t>
            </a:r>
            <a:r>
              <a:rPr dirty="0"/>
              <a:t> </a:t>
            </a:r>
            <a:r>
              <a:rPr dirty="0" err="1"/>
              <a:t>yaşamakta</a:t>
            </a:r>
            <a:r>
              <a:rPr dirty="0"/>
              <a:t> </a:t>
            </a:r>
            <a:r>
              <a:rPr dirty="0" err="1"/>
              <a:t>olan</a:t>
            </a:r>
            <a:r>
              <a:rPr dirty="0"/>
              <a:t> Ankara </a:t>
            </a:r>
            <a:r>
              <a:rPr dirty="0" smtClean="0"/>
              <a:t>1975</a:t>
            </a:r>
            <a:r>
              <a:rPr lang="tr-TR" dirty="0" smtClean="0"/>
              <a:t> yılından</a:t>
            </a:r>
            <a:r>
              <a:rPr dirty="0" smtClean="0"/>
              <a:t> </a:t>
            </a:r>
            <a:r>
              <a:rPr dirty="0" err="1"/>
              <a:t>itibaren</a:t>
            </a:r>
            <a:r>
              <a:rPr dirty="0"/>
              <a:t> </a:t>
            </a:r>
            <a:r>
              <a:rPr dirty="0" err="1"/>
              <a:t>eskiye</a:t>
            </a:r>
            <a:r>
              <a:rPr dirty="0"/>
              <a:t> </a:t>
            </a:r>
            <a:r>
              <a:rPr dirty="0" err="1"/>
              <a:t>oranla</a:t>
            </a:r>
            <a:r>
              <a:rPr spc="216" dirty="0"/>
              <a:t> </a:t>
            </a:r>
            <a:r>
              <a:rPr dirty="0" err="1"/>
              <a:t>daha</a:t>
            </a:r>
            <a:r>
              <a:rPr dirty="0"/>
              <a:t> </a:t>
            </a:r>
            <a:r>
              <a:rPr dirty="0" err="1"/>
              <a:t>az</a:t>
            </a:r>
            <a:r>
              <a:rPr dirty="0"/>
              <a:t> </a:t>
            </a:r>
            <a:r>
              <a:rPr dirty="0" err="1"/>
              <a:t>göç</a:t>
            </a:r>
            <a:r>
              <a:rPr dirty="0"/>
              <a:t> </a:t>
            </a:r>
            <a:r>
              <a:rPr dirty="0" err="1"/>
              <a:t>baskısıyla</a:t>
            </a:r>
            <a:r>
              <a:rPr dirty="0"/>
              <a:t> </a:t>
            </a:r>
            <a:r>
              <a:rPr dirty="0" err="1"/>
              <a:t>karşı</a:t>
            </a:r>
            <a:r>
              <a:rPr dirty="0"/>
              <a:t> </a:t>
            </a:r>
            <a:r>
              <a:rPr dirty="0" err="1"/>
              <a:t>karşıya</a:t>
            </a:r>
            <a:r>
              <a:rPr dirty="0"/>
              <a:t> </a:t>
            </a:r>
            <a:r>
              <a:rPr dirty="0" err="1"/>
              <a:t>olduğundan</a:t>
            </a:r>
            <a:r>
              <a:rPr dirty="0"/>
              <a:t> </a:t>
            </a:r>
            <a:r>
              <a:rPr dirty="0" err="1"/>
              <a:t>önemli</a:t>
            </a:r>
            <a:r>
              <a:rPr dirty="0"/>
              <a:t> </a:t>
            </a:r>
            <a:r>
              <a:rPr dirty="0" err="1"/>
              <a:t>bir</a:t>
            </a:r>
            <a:r>
              <a:rPr dirty="0"/>
              <a:t> </a:t>
            </a:r>
            <a:r>
              <a:rPr dirty="0" err="1"/>
              <a:t>fırsat</a:t>
            </a:r>
            <a:r>
              <a:rPr dirty="0"/>
              <a:t> </a:t>
            </a:r>
            <a:r>
              <a:rPr dirty="0" err="1"/>
              <a:t>yakalamak</a:t>
            </a:r>
            <a:r>
              <a:rPr dirty="0"/>
              <a:t> </a:t>
            </a:r>
            <a:r>
              <a:rPr dirty="0" err="1"/>
              <a:t>suretiyle</a:t>
            </a:r>
            <a:r>
              <a:rPr dirty="0"/>
              <a:t> </a:t>
            </a:r>
            <a:r>
              <a:rPr dirty="0" err="1"/>
              <a:t>gecekondu</a:t>
            </a:r>
            <a:r>
              <a:rPr dirty="0"/>
              <a:t> </a:t>
            </a:r>
            <a:r>
              <a:rPr dirty="0" err="1"/>
              <a:t>ıslahı</a:t>
            </a:r>
            <a:r>
              <a:rPr dirty="0"/>
              <a:t> </a:t>
            </a:r>
            <a:r>
              <a:rPr dirty="0" err="1"/>
              <a:t>yapabilecek</a:t>
            </a:r>
            <a:r>
              <a:rPr dirty="0"/>
              <a:t> </a:t>
            </a:r>
            <a:r>
              <a:rPr dirty="0" err="1"/>
              <a:t>konuma</a:t>
            </a:r>
            <a:r>
              <a:rPr dirty="0"/>
              <a:t> </a:t>
            </a:r>
            <a:r>
              <a:rPr dirty="0" err="1"/>
              <a:t>gelmiştir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ontent Placeholder 2"/>
          <p:cNvSpPr txBox="1">
            <a:spLocks noGrp="1"/>
          </p:cNvSpPr>
          <p:nvPr>
            <p:ph idx="1"/>
          </p:nvPr>
        </p:nvSpPr>
        <p:spPr>
          <a:xfrm>
            <a:off x="457200" y="914400"/>
            <a:ext cx="7239000" cy="4846320"/>
          </a:xfrm>
          <a:prstGeom prst="rect">
            <a:avLst/>
          </a:prstGeom>
        </p:spPr>
        <p:txBody>
          <a:bodyPr>
            <a:normAutofit lnSpcReduction="10000"/>
          </a:bodyPr>
          <a:lstStyle/>
          <a:p>
            <a:pPr marL="0" indent="0">
              <a:buNone/>
            </a:pPr>
            <a:r>
              <a:rPr dirty="0"/>
              <a:t>- </a:t>
            </a:r>
            <a:r>
              <a:rPr dirty="0" err="1">
                <a:solidFill>
                  <a:srgbClr val="333333"/>
                </a:solidFill>
                <a:uFill>
                  <a:solidFill>
                    <a:srgbClr val="333333"/>
                  </a:solidFill>
                </a:uFill>
              </a:rPr>
              <a:t>Yüzyılın</a:t>
            </a:r>
            <a:r>
              <a:rPr dirty="0">
                <a:solidFill>
                  <a:srgbClr val="333333"/>
                </a:solidFill>
                <a:uFill>
                  <a:solidFill>
                    <a:srgbClr val="333333"/>
                  </a:solidFill>
                </a:uFill>
              </a:rPr>
              <a:t> ilk </a:t>
            </a:r>
            <a:r>
              <a:rPr dirty="0" err="1">
                <a:solidFill>
                  <a:srgbClr val="333333"/>
                </a:solidFill>
                <a:uFill>
                  <a:solidFill>
                    <a:srgbClr val="333333"/>
                  </a:solidFill>
                </a:uFill>
              </a:rPr>
              <a:t>çeyreğinden</a:t>
            </a:r>
            <a:r>
              <a:rPr dirty="0">
                <a:solidFill>
                  <a:srgbClr val="333333"/>
                </a:solidFill>
                <a:uFill>
                  <a:solidFill>
                    <a:srgbClr val="333333"/>
                  </a:solidFill>
                </a:uFill>
              </a:rPr>
              <a:t> </a:t>
            </a:r>
            <a:r>
              <a:rPr dirty="0" err="1">
                <a:solidFill>
                  <a:srgbClr val="333333"/>
                </a:solidFill>
                <a:uFill>
                  <a:solidFill>
                    <a:srgbClr val="333333"/>
                  </a:solidFill>
                </a:uFill>
              </a:rPr>
              <a:t>beri</a:t>
            </a:r>
            <a:r>
              <a:rPr dirty="0">
                <a:solidFill>
                  <a:srgbClr val="333333"/>
                </a:solidFill>
                <a:uFill>
                  <a:solidFill>
                    <a:srgbClr val="333333"/>
                  </a:solidFill>
                </a:uFill>
              </a:rPr>
              <a:t>, Ankara </a:t>
            </a:r>
            <a:r>
              <a:rPr dirty="0" err="1">
                <a:solidFill>
                  <a:srgbClr val="333333"/>
                </a:solidFill>
                <a:uFill>
                  <a:solidFill>
                    <a:srgbClr val="333333"/>
                  </a:solidFill>
                </a:uFill>
              </a:rPr>
              <a:t>nüfusu</a:t>
            </a:r>
            <a:r>
              <a:rPr dirty="0">
                <a:solidFill>
                  <a:srgbClr val="333333"/>
                </a:solidFill>
                <a:uFill>
                  <a:solidFill>
                    <a:srgbClr val="333333"/>
                  </a:solidFill>
                </a:uFill>
              </a:rPr>
              <a:t> </a:t>
            </a:r>
            <a:r>
              <a:rPr dirty="0" err="1">
                <a:solidFill>
                  <a:srgbClr val="333333"/>
                </a:solidFill>
                <a:uFill>
                  <a:solidFill>
                    <a:srgbClr val="333333"/>
                  </a:solidFill>
                </a:uFill>
              </a:rPr>
              <a:t>hiç</a:t>
            </a:r>
            <a:r>
              <a:rPr dirty="0">
                <a:solidFill>
                  <a:srgbClr val="333333"/>
                </a:solidFill>
                <a:uFill>
                  <a:solidFill>
                    <a:srgbClr val="333333"/>
                  </a:solidFill>
                </a:uFill>
              </a:rPr>
              <a:t> </a:t>
            </a:r>
            <a:r>
              <a:rPr dirty="0" err="1">
                <a:solidFill>
                  <a:srgbClr val="333333"/>
                </a:solidFill>
                <a:uFill>
                  <a:solidFill>
                    <a:srgbClr val="333333"/>
                  </a:solidFill>
                </a:uFill>
              </a:rPr>
              <a:t>durmaksızın</a:t>
            </a:r>
            <a:r>
              <a:rPr dirty="0">
                <a:solidFill>
                  <a:srgbClr val="333333"/>
                </a:solidFill>
                <a:uFill>
                  <a:solidFill>
                    <a:srgbClr val="333333"/>
                  </a:solidFill>
                </a:uFill>
              </a:rPr>
              <a:t> </a:t>
            </a:r>
            <a:r>
              <a:rPr dirty="0" err="1">
                <a:solidFill>
                  <a:srgbClr val="333333"/>
                </a:solidFill>
                <a:uFill>
                  <a:solidFill>
                    <a:srgbClr val="333333"/>
                  </a:solidFill>
                </a:uFill>
              </a:rPr>
              <a:t>artmaktadır</a:t>
            </a:r>
            <a:r>
              <a:rPr dirty="0">
                <a:solidFill>
                  <a:srgbClr val="333333"/>
                </a:solidFill>
                <a:uFill>
                  <a:solidFill>
                    <a:srgbClr val="333333"/>
                  </a:solidFill>
                </a:uFill>
              </a:rPr>
              <a:t>. Bu, </a:t>
            </a:r>
            <a:r>
              <a:rPr dirty="0" err="1">
                <a:solidFill>
                  <a:srgbClr val="333333"/>
                </a:solidFill>
                <a:uFill>
                  <a:solidFill>
                    <a:srgbClr val="333333"/>
                  </a:solidFill>
                </a:uFill>
              </a:rPr>
              <a:t>göçün</a:t>
            </a:r>
            <a:r>
              <a:rPr dirty="0">
                <a:solidFill>
                  <a:srgbClr val="333333"/>
                </a:solidFill>
                <a:uFill>
                  <a:solidFill>
                    <a:srgbClr val="333333"/>
                  </a:solidFill>
                </a:uFill>
              </a:rPr>
              <a:t> </a:t>
            </a:r>
            <a:r>
              <a:rPr dirty="0" err="1">
                <a:solidFill>
                  <a:srgbClr val="333333"/>
                </a:solidFill>
                <a:uFill>
                  <a:solidFill>
                    <a:srgbClr val="333333"/>
                  </a:solidFill>
                </a:uFill>
              </a:rPr>
              <a:t>getirdiği</a:t>
            </a:r>
            <a:r>
              <a:rPr dirty="0">
                <a:solidFill>
                  <a:srgbClr val="333333"/>
                </a:solidFill>
                <a:uFill>
                  <a:solidFill>
                    <a:srgbClr val="333333"/>
                  </a:solidFill>
                </a:uFill>
              </a:rPr>
              <a:t> </a:t>
            </a:r>
            <a:r>
              <a:rPr dirty="0" err="1">
                <a:solidFill>
                  <a:srgbClr val="333333"/>
                </a:solidFill>
                <a:uFill>
                  <a:solidFill>
                    <a:srgbClr val="333333"/>
                  </a:solidFill>
                </a:uFill>
              </a:rPr>
              <a:t>bir</a:t>
            </a:r>
            <a:r>
              <a:rPr dirty="0">
                <a:solidFill>
                  <a:srgbClr val="333333"/>
                </a:solidFill>
                <a:uFill>
                  <a:solidFill>
                    <a:srgbClr val="333333"/>
                  </a:solidFill>
                </a:uFill>
              </a:rPr>
              <a:t> </a:t>
            </a:r>
            <a:r>
              <a:rPr dirty="0" err="1">
                <a:solidFill>
                  <a:srgbClr val="333333"/>
                </a:solidFill>
                <a:uFill>
                  <a:solidFill>
                    <a:srgbClr val="333333"/>
                  </a:solidFill>
                </a:uFill>
              </a:rPr>
              <a:t>artıştır</a:t>
            </a:r>
            <a:r>
              <a:rPr dirty="0">
                <a:solidFill>
                  <a:srgbClr val="333333"/>
                </a:solidFill>
                <a:uFill>
                  <a:solidFill>
                    <a:srgbClr val="333333"/>
                  </a:solidFill>
                </a:uFill>
              </a:rPr>
              <a:t>. Bu </a:t>
            </a:r>
            <a:r>
              <a:rPr dirty="0" err="1">
                <a:solidFill>
                  <a:srgbClr val="333333"/>
                </a:solidFill>
                <a:uFill>
                  <a:solidFill>
                    <a:srgbClr val="333333"/>
                  </a:solidFill>
                </a:uFill>
              </a:rPr>
              <a:t>durumda</a:t>
            </a:r>
            <a:r>
              <a:rPr dirty="0">
                <a:solidFill>
                  <a:srgbClr val="333333"/>
                </a:solidFill>
                <a:uFill>
                  <a:solidFill>
                    <a:srgbClr val="333333"/>
                  </a:solidFill>
                </a:uFill>
              </a:rPr>
              <a:t> </a:t>
            </a:r>
            <a:r>
              <a:rPr dirty="0" err="1">
                <a:solidFill>
                  <a:srgbClr val="333333"/>
                </a:solidFill>
                <a:uFill>
                  <a:solidFill>
                    <a:srgbClr val="333333"/>
                  </a:solidFill>
                </a:uFill>
              </a:rPr>
              <a:t>göç</a:t>
            </a:r>
            <a:r>
              <a:rPr dirty="0">
                <a:solidFill>
                  <a:srgbClr val="333333"/>
                </a:solidFill>
                <a:uFill>
                  <a:solidFill>
                    <a:srgbClr val="333333"/>
                  </a:solidFill>
                </a:uFill>
              </a:rPr>
              <a:t>, </a:t>
            </a:r>
            <a:r>
              <a:rPr dirty="0" err="1">
                <a:solidFill>
                  <a:srgbClr val="333333"/>
                </a:solidFill>
                <a:uFill>
                  <a:solidFill>
                    <a:srgbClr val="333333"/>
                  </a:solidFill>
                </a:uFill>
              </a:rPr>
              <a:t>kuşkusuz</a:t>
            </a:r>
            <a:r>
              <a:rPr dirty="0">
                <a:solidFill>
                  <a:srgbClr val="333333"/>
                </a:solidFill>
                <a:uFill>
                  <a:solidFill>
                    <a:srgbClr val="333333"/>
                  </a:solidFill>
                </a:uFill>
              </a:rPr>
              <a:t>, </a:t>
            </a:r>
            <a:r>
              <a:rPr dirty="0" err="1">
                <a:solidFill>
                  <a:srgbClr val="333333"/>
                </a:solidFill>
                <a:uFill>
                  <a:solidFill>
                    <a:srgbClr val="333333"/>
                  </a:solidFill>
                </a:uFill>
              </a:rPr>
              <a:t>kentin</a:t>
            </a:r>
            <a:r>
              <a:rPr dirty="0">
                <a:solidFill>
                  <a:srgbClr val="333333"/>
                </a:solidFill>
                <a:uFill>
                  <a:solidFill>
                    <a:srgbClr val="333333"/>
                  </a:solidFill>
                </a:uFill>
              </a:rPr>
              <a:t> </a:t>
            </a:r>
            <a:r>
              <a:rPr dirty="0" err="1">
                <a:solidFill>
                  <a:srgbClr val="333333"/>
                </a:solidFill>
                <a:uFill>
                  <a:solidFill>
                    <a:srgbClr val="333333"/>
                  </a:solidFill>
                </a:uFill>
              </a:rPr>
              <a:t>kendine</a:t>
            </a:r>
            <a:r>
              <a:rPr dirty="0">
                <a:solidFill>
                  <a:srgbClr val="333333"/>
                </a:solidFill>
                <a:uFill>
                  <a:solidFill>
                    <a:srgbClr val="333333"/>
                  </a:solidFill>
                </a:uFill>
              </a:rPr>
              <a:t> </a:t>
            </a:r>
            <a:r>
              <a:rPr dirty="0" err="1">
                <a:solidFill>
                  <a:srgbClr val="333333"/>
                </a:solidFill>
                <a:uFill>
                  <a:solidFill>
                    <a:srgbClr val="333333"/>
                  </a:solidFill>
                </a:uFill>
              </a:rPr>
              <a:t>özgü</a:t>
            </a:r>
            <a:r>
              <a:rPr dirty="0">
                <a:solidFill>
                  <a:srgbClr val="333333"/>
                </a:solidFill>
                <a:uFill>
                  <a:solidFill>
                    <a:srgbClr val="333333"/>
                  </a:solidFill>
                </a:uFill>
              </a:rPr>
              <a:t> </a:t>
            </a:r>
            <a:r>
              <a:rPr dirty="0" err="1">
                <a:solidFill>
                  <a:srgbClr val="333333"/>
                </a:solidFill>
                <a:uFill>
                  <a:solidFill>
                    <a:srgbClr val="333333"/>
                  </a:solidFill>
                </a:uFill>
              </a:rPr>
              <a:t>kültürünün</a:t>
            </a:r>
            <a:r>
              <a:rPr dirty="0">
                <a:solidFill>
                  <a:srgbClr val="333333"/>
                </a:solidFill>
                <a:uFill>
                  <a:solidFill>
                    <a:srgbClr val="333333"/>
                  </a:solidFill>
                </a:uFill>
              </a:rPr>
              <a:t> </a:t>
            </a:r>
            <a:r>
              <a:rPr dirty="0" err="1">
                <a:solidFill>
                  <a:srgbClr val="333333"/>
                </a:solidFill>
                <a:uFill>
                  <a:solidFill>
                    <a:srgbClr val="333333"/>
                  </a:solidFill>
                </a:uFill>
              </a:rPr>
              <a:t>oluşması</a:t>
            </a:r>
            <a:r>
              <a:rPr dirty="0">
                <a:solidFill>
                  <a:srgbClr val="333333"/>
                </a:solidFill>
                <a:uFill>
                  <a:solidFill>
                    <a:srgbClr val="333333"/>
                  </a:solidFill>
                </a:uFill>
              </a:rPr>
              <a:t> </a:t>
            </a:r>
            <a:r>
              <a:rPr dirty="0" err="1">
                <a:solidFill>
                  <a:srgbClr val="333333"/>
                </a:solidFill>
                <a:uFill>
                  <a:solidFill>
                    <a:srgbClr val="333333"/>
                  </a:solidFill>
                </a:uFill>
              </a:rPr>
              <a:t>bakımından</a:t>
            </a:r>
            <a:r>
              <a:rPr dirty="0">
                <a:solidFill>
                  <a:srgbClr val="333333"/>
                </a:solidFill>
                <a:uFill>
                  <a:solidFill>
                    <a:srgbClr val="333333"/>
                  </a:solidFill>
                </a:uFill>
              </a:rPr>
              <a:t> </a:t>
            </a:r>
            <a:r>
              <a:rPr dirty="0" err="1">
                <a:solidFill>
                  <a:srgbClr val="333333"/>
                </a:solidFill>
                <a:uFill>
                  <a:solidFill>
                    <a:srgbClr val="333333"/>
                  </a:solidFill>
                </a:uFill>
              </a:rPr>
              <a:t>önemli</a:t>
            </a:r>
            <a:r>
              <a:rPr dirty="0">
                <a:solidFill>
                  <a:srgbClr val="333333"/>
                </a:solidFill>
                <a:uFill>
                  <a:solidFill>
                    <a:srgbClr val="333333"/>
                  </a:solidFill>
                </a:uFill>
              </a:rPr>
              <a:t> </a:t>
            </a:r>
            <a:r>
              <a:rPr dirty="0" err="1">
                <a:solidFill>
                  <a:srgbClr val="333333"/>
                </a:solidFill>
                <a:uFill>
                  <a:solidFill>
                    <a:srgbClr val="333333"/>
                  </a:solidFill>
                </a:uFill>
              </a:rPr>
              <a:t>bir</a:t>
            </a:r>
            <a:r>
              <a:rPr dirty="0">
                <a:solidFill>
                  <a:srgbClr val="333333"/>
                </a:solidFill>
                <a:uFill>
                  <a:solidFill>
                    <a:srgbClr val="333333"/>
                  </a:solidFill>
                </a:uFill>
              </a:rPr>
              <a:t> </a:t>
            </a:r>
            <a:r>
              <a:rPr dirty="0" err="1">
                <a:solidFill>
                  <a:srgbClr val="333333"/>
                </a:solidFill>
                <a:uFill>
                  <a:solidFill>
                    <a:srgbClr val="333333"/>
                  </a:solidFill>
                </a:uFill>
              </a:rPr>
              <a:t>faktördür</a:t>
            </a:r>
            <a:endParaRPr dirty="0">
              <a:solidFill>
                <a:srgbClr val="333333"/>
              </a:solidFill>
              <a:uFill>
                <a:solidFill>
                  <a:srgbClr val="333333"/>
                </a:solidFill>
              </a:uFill>
            </a:endParaRPr>
          </a:p>
          <a:p>
            <a:endParaRPr dirty="0">
              <a:solidFill>
                <a:srgbClr val="333333"/>
              </a:solidFill>
              <a:uFill>
                <a:solidFill>
                  <a:srgbClr val="333333"/>
                </a:solidFill>
              </a:uFill>
            </a:endParaRPr>
          </a:p>
          <a:p>
            <a:pPr marL="0" indent="0">
              <a:buNone/>
            </a:pPr>
            <a:r>
              <a:rPr dirty="0">
                <a:solidFill>
                  <a:srgbClr val="333333"/>
                </a:solidFill>
                <a:uFill>
                  <a:solidFill>
                    <a:srgbClr val="333333"/>
                  </a:solidFill>
                </a:uFill>
              </a:rPr>
              <a:t>- </a:t>
            </a:r>
            <a:r>
              <a:rPr dirty="0" err="1">
                <a:solidFill>
                  <a:srgbClr val="333333"/>
                </a:solidFill>
                <a:uFill>
                  <a:solidFill>
                    <a:srgbClr val="333333"/>
                  </a:solidFill>
                </a:uFill>
              </a:rPr>
              <a:t>Kültürel</a:t>
            </a:r>
            <a:r>
              <a:rPr dirty="0">
                <a:solidFill>
                  <a:srgbClr val="333333"/>
                </a:solidFill>
                <a:uFill>
                  <a:solidFill>
                    <a:srgbClr val="333333"/>
                  </a:solidFill>
                </a:uFill>
              </a:rPr>
              <a:t>, </a:t>
            </a:r>
            <a:r>
              <a:rPr dirty="0" err="1">
                <a:solidFill>
                  <a:srgbClr val="333333"/>
                </a:solidFill>
                <a:uFill>
                  <a:solidFill>
                    <a:srgbClr val="333333"/>
                  </a:solidFill>
                </a:uFill>
              </a:rPr>
              <a:t>çevresel</a:t>
            </a:r>
            <a:r>
              <a:rPr dirty="0">
                <a:solidFill>
                  <a:srgbClr val="333333"/>
                </a:solidFill>
                <a:uFill>
                  <a:solidFill>
                    <a:srgbClr val="333333"/>
                  </a:solidFill>
                </a:uFill>
              </a:rPr>
              <a:t>, </a:t>
            </a:r>
            <a:r>
              <a:rPr dirty="0" err="1">
                <a:solidFill>
                  <a:srgbClr val="333333"/>
                </a:solidFill>
                <a:uFill>
                  <a:solidFill>
                    <a:srgbClr val="333333"/>
                  </a:solidFill>
                </a:uFill>
              </a:rPr>
              <a:t>sosyal</a:t>
            </a:r>
            <a:r>
              <a:rPr dirty="0">
                <a:solidFill>
                  <a:srgbClr val="333333"/>
                </a:solidFill>
                <a:uFill>
                  <a:solidFill>
                    <a:srgbClr val="333333"/>
                  </a:solidFill>
                </a:uFill>
              </a:rPr>
              <a:t>, </a:t>
            </a:r>
            <a:r>
              <a:rPr dirty="0" err="1">
                <a:solidFill>
                  <a:srgbClr val="333333"/>
                </a:solidFill>
                <a:uFill>
                  <a:solidFill>
                    <a:srgbClr val="333333"/>
                  </a:solidFill>
                </a:uFill>
              </a:rPr>
              <a:t>mekansal</a:t>
            </a:r>
            <a:r>
              <a:rPr dirty="0">
                <a:solidFill>
                  <a:srgbClr val="333333"/>
                </a:solidFill>
                <a:uFill>
                  <a:solidFill>
                    <a:srgbClr val="333333"/>
                  </a:solidFill>
                </a:uFill>
              </a:rPr>
              <a:t> </a:t>
            </a:r>
            <a:r>
              <a:rPr dirty="0" err="1">
                <a:solidFill>
                  <a:srgbClr val="333333"/>
                </a:solidFill>
                <a:uFill>
                  <a:solidFill>
                    <a:srgbClr val="333333"/>
                  </a:solidFill>
                </a:uFill>
              </a:rPr>
              <a:t>ve</a:t>
            </a:r>
            <a:r>
              <a:rPr dirty="0">
                <a:solidFill>
                  <a:srgbClr val="333333"/>
                </a:solidFill>
                <a:uFill>
                  <a:solidFill>
                    <a:srgbClr val="333333"/>
                  </a:solidFill>
                </a:uFill>
              </a:rPr>
              <a:t> </a:t>
            </a:r>
            <a:r>
              <a:rPr dirty="0" err="1">
                <a:solidFill>
                  <a:srgbClr val="333333"/>
                </a:solidFill>
                <a:uFill>
                  <a:solidFill>
                    <a:srgbClr val="333333"/>
                  </a:solidFill>
                </a:uFill>
              </a:rPr>
              <a:t>ekonomik</a:t>
            </a:r>
            <a:r>
              <a:rPr dirty="0">
                <a:solidFill>
                  <a:srgbClr val="333333"/>
                </a:solidFill>
                <a:uFill>
                  <a:solidFill>
                    <a:srgbClr val="333333"/>
                  </a:solidFill>
                </a:uFill>
              </a:rPr>
              <a:t> </a:t>
            </a:r>
            <a:r>
              <a:rPr dirty="0" err="1">
                <a:solidFill>
                  <a:srgbClr val="333333"/>
                </a:solidFill>
                <a:uFill>
                  <a:solidFill>
                    <a:srgbClr val="333333"/>
                  </a:solidFill>
                </a:uFill>
              </a:rPr>
              <a:t>açılardan</a:t>
            </a:r>
            <a:r>
              <a:rPr dirty="0">
                <a:solidFill>
                  <a:srgbClr val="333333"/>
                </a:solidFill>
                <a:uFill>
                  <a:solidFill>
                    <a:srgbClr val="333333"/>
                  </a:solidFill>
                </a:uFill>
              </a:rPr>
              <a:t> </a:t>
            </a:r>
            <a:r>
              <a:rPr dirty="0" err="1">
                <a:solidFill>
                  <a:srgbClr val="333333"/>
                </a:solidFill>
                <a:uFill>
                  <a:solidFill>
                    <a:srgbClr val="333333"/>
                  </a:solidFill>
                </a:uFill>
              </a:rPr>
              <a:t>incelenerek</a:t>
            </a:r>
            <a:r>
              <a:rPr dirty="0">
                <a:solidFill>
                  <a:srgbClr val="333333"/>
                </a:solidFill>
                <a:uFill>
                  <a:solidFill>
                    <a:srgbClr val="333333"/>
                  </a:solidFill>
                </a:uFill>
              </a:rPr>
              <a:t> </a:t>
            </a:r>
            <a:r>
              <a:rPr dirty="0" err="1">
                <a:solidFill>
                  <a:srgbClr val="333333"/>
                </a:solidFill>
                <a:uFill>
                  <a:solidFill>
                    <a:srgbClr val="333333"/>
                  </a:solidFill>
                </a:uFill>
              </a:rPr>
              <a:t>kente</a:t>
            </a:r>
            <a:r>
              <a:rPr dirty="0">
                <a:solidFill>
                  <a:srgbClr val="333333"/>
                </a:solidFill>
                <a:uFill>
                  <a:solidFill>
                    <a:srgbClr val="333333"/>
                  </a:solidFill>
                </a:uFill>
              </a:rPr>
              <a:t> </a:t>
            </a:r>
            <a:r>
              <a:rPr dirty="0" err="1">
                <a:solidFill>
                  <a:srgbClr val="333333"/>
                </a:solidFill>
                <a:uFill>
                  <a:solidFill>
                    <a:srgbClr val="333333"/>
                  </a:solidFill>
                </a:uFill>
              </a:rPr>
              <a:t>uyumlu</a:t>
            </a:r>
            <a:r>
              <a:rPr dirty="0">
                <a:solidFill>
                  <a:srgbClr val="333333"/>
                </a:solidFill>
                <a:uFill>
                  <a:solidFill>
                    <a:srgbClr val="333333"/>
                  </a:solidFill>
                </a:uFill>
              </a:rPr>
              <a:t>, </a:t>
            </a:r>
            <a:r>
              <a:rPr dirty="0" err="1">
                <a:solidFill>
                  <a:srgbClr val="333333"/>
                </a:solidFill>
                <a:uFill>
                  <a:solidFill>
                    <a:srgbClr val="333333"/>
                  </a:solidFill>
                </a:uFill>
              </a:rPr>
              <a:t>kentle</a:t>
            </a:r>
            <a:r>
              <a:rPr dirty="0">
                <a:solidFill>
                  <a:srgbClr val="333333"/>
                </a:solidFill>
                <a:uFill>
                  <a:solidFill>
                    <a:srgbClr val="333333"/>
                  </a:solidFill>
                </a:uFill>
              </a:rPr>
              <a:t> </a:t>
            </a:r>
            <a:r>
              <a:rPr dirty="0" err="1">
                <a:solidFill>
                  <a:srgbClr val="333333"/>
                </a:solidFill>
                <a:uFill>
                  <a:solidFill>
                    <a:srgbClr val="333333"/>
                  </a:solidFill>
                </a:uFill>
              </a:rPr>
              <a:t>bütünleşmiş</a:t>
            </a:r>
            <a:r>
              <a:rPr dirty="0">
                <a:solidFill>
                  <a:srgbClr val="333333"/>
                </a:solidFill>
                <a:uFill>
                  <a:solidFill>
                    <a:srgbClr val="333333"/>
                  </a:solidFill>
                </a:uFill>
              </a:rPr>
              <a:t> </a:t>
            </a:r>
            <a:r>
              <a:rPr dirty="0" err="1">
                <a:solidFill>
                  <a:srgbClr val="333333"/>
                </a:solidFill>
                <a:uFill>
                  <a:solidFill>
                    <a:srgbClr val="333333"/>
                  </a:solidFill>
                </a:uFill>
              </a:rPr>
              <a:t>projeler</a:t>
            </a:r>
            <a:r>
              <a:rPr dirty="0">
                <a:solidFill>
                  <a:srgbClr val="333333"/>
                </a:solidFill>
                <a:uFill>
                  <a:solidFill>
                    <a:srgbClr val="333333"/>
                  </a:solidFill>
                </a:uFill>
              </a:rPr>
              <a:t> </a:t>
            </a:r>
            <a:r>
              <a:rPr dirty="0" err="1">
                <a:solidFill>
                  <a:srgbClr val="333333"/>
                </a:solidFill>
                <a:uFill>
                  <a:solidFill>
                    <a:srgbClr val="333333"/>
                  </a:solidFill>
                </a:uFill>
              </a:rPr>
              <a:t>hayata</a:t>
            </a:r>
            <a:r>
              <a:rPr dirty="0">
                <a:solidFill>
                  <a:srgbClr val="333333"/>
                </a:solidFill>
                <a:uFill>
                  <a:solidFill>
                    <a:srgbClr val="333333"/>
                  </a:solidFill>
                </a:uFill>
              </a:rPr>
              <a:t> </a:t>
            </a:r>
            <a:r>
              <a:rPr dirty="0" err="1">
                <a:solidFill>
                  <a:srgbClr val="333333"/>
                </a:solidFill>
                <a:uFill>
                  <a:solidFill>
                    <a:srgbClr val="333333"/>
                  </a:solidFill>
                </a:uFill>
              </a:rPr>
              <a:t>geçirilmeli</a:t>
            </a:r>
            <a:r>
              <a:rPr dirty="0">
                <a:solidFill>
                  <a:srgbClr val="333333"/>
                </a:solidFill>
                <a:uFill>
                  <a:solidFill>
                    <a:srgbClr val="333333"/>
                  </a:solidFill>
                </a:uFill>
              </a:rPr>
              <a:t> </a:t>
            </a:r>
            <a:r>
              <a:rPr dirty="0" err="1">
                <a:solidFill>
                  <a:srgbClr val="333333"/>
                </a:solidFill>
                <a:uFill>
                  <a:solidFill>
                    <a:srgbClr val="333333"/>
                  </a:solidFill>
                </a:uFill>
              </a:rPr>
              <a:t>ve</a:t>
            </a:r>
            <a:r>
              <a:rPr dirty="0">
                <a:solidFill>
                  <a:srgbClr val="333333"/>
                </a:solidFill>
                <a:uFill>
                  <a:solidFill>
                    <a:srgbClr val="333333"/>
                  </a:solidFill>
                </a:uFill>
              </a:rPr>
              <a:t> </a:t>
            </a:r>
            <a:r>
              <a:rPr dirty="0" err="1">
                <a:solidFill>
                  <a:srgbClr val="333333"/>
                </a:solidFill>
                <a:uFill>
                  <a:solidFill>
                    <a:srgbClr val="333333"/>
                  </a:solidFill>
                </a:uFill>
              </a:rPr>
              <a:t>meydana</a:t>
            </a:r>
            <a:r>
              <a:rPr dirty="0">
                <a:solidFill>
                  <a:srgbClr val="333333"/>
                </a:solidFill>
                <a:uFill>
                  <a:solidFill>
                    <a:srgbClr val="333333"/>
                  </a:solidFill>
                </a:uFill>
              </a:rPr>
              <a:t> </a:t>
            </a:r>
            <a:r>
              <a:rPr dirty="0" err="1">
                <a:solidFill>
                  <a:srgbClr val="333333"/>
                </a:solidFill>
                <a:uFill>
                  <a:solidFill>
                    <a:srgbClr val="333333"/>
                  </a:solidFill>
                </a:uFill>
              </a:rPr>
              <a:t>gelebilecek</a:t>
            </a:r>
            <a:r>
              <a:rPr dirty="0">
                <a:solidFill>
                  <a:srgbClr val="333333"/>
                </a:solidFill>
                <a:uFill>
                  <a:solidFill>
                    <a:srgbClr val="333333"/>
                  </a:solidFill>
                </a:uFill>
              </a:rPr>
              <a:t> </a:t>
            </a:r>
            <a:r>
              <a:rPr dirty="0" err="1">
                <a:solidFill>
                  <a:srgbClr val="333333"/>
                </a:solidFill>
                <a:uFill>
                  <a:solidFill>
                    <a:srgbClr val="333333"/>
                  </a:solidFill>
                </a:uFill>
              </a:rPr>
              <a:t>olumsuzluklara</a:t>
            </a:r>
            <a:r>
              <a:rPr dirty="0">
                <a:solidFill>
                  <a:srgbClr val="333333"/>
                </a:solidFill>
                <a:uFill>
                  <a:solidFill>
                    <a:srgbClr val="333333"/>
                  </a:solidFill>
                </a:uFill>
              </a:rPr>
              <a:t> </a:t>
            </a:r>
            <a:r>
              <a:rPr dirty="0" err="1">
                <a:solidFill>
                  <a:srgbClr val="333333"/>
                </a:solidFill>
                <a:uFill>
                  <a:solidFill>
                    <a:srgbClr val="333333"/>
                  </a:solidFill>
                </a:uFill>
              </a:rPr>
              <a:t>karşı</a:t>
            </a:r>
            <a:r>
              <a:rPr dirty="0">
                <a:solidFill>
                  <a:srgbClr val="333333"/>
                </a:solidFill>
                <a:uFill>
                  <a:solidFill>
                    <a:srgbClr val="333333"/>
                  </a:solidFill>
                </a:uFill>
              </a:rPr>
              <a:t> </a:t>
            </a:r>
            <a:r>
              <a:rPr dirty="0" err="1">
                <a:solidFill>
                  <a:srgbClr val="333333"/>
                </a:solidFill>
                <a:uFill>
                  <a:solidFill>
                    <a:srgbClr val="333333"/>
                  </a:solidFill>
                </a:uFill>
              </a:rPr>
              <a:t>tedbirler</a:t>
            </a:r>
            <a:r>
              <a:rPr dirty="0">
                <a:solidFill>
                  <a:srgbClr val="333333"/>
                </a:solidFill>
                <a:uFill>
                  <a:solidFill>
                    <a:srgbClr val="333333"/>
                  </a:solidFill>
                </a:uFill>
              </a:rPr>
              <a:t> </a:t>
            </a:r>
            <a:r>
              <a:rPr dirty="0" err="1">
                <a:solidFill>
                  <a:srgbClr val="333333"/>
                </a:solidFill>
                <a:uFill>
                  <a:solidFill>
                    <a:srgbClr val="333333"/>
                  </a:solidFill>
                </a:uFill>
              </a:rPr>
              <a:t>alınarak</a:t>
            </a:r>
            <a:r>
              <a:rPr dirty="0">
                <a:solidFill>
                  <a:srgbClr val="333333"/>
                </a:solidFill>
                <a:uFill>
                  <a:solidFill>
                    <a:srgbClr val="333333"/>
                  </a:solidFill>
                </a:uFill>
              </a:rPr>
              <a:t> </a:t>
            </a:r>
            <a:r>
              <a:rPr dirty="0" err="1">
                <a:solidFill>
                  <a:srgbClr val="333333"/>
                </a:solidFill>
                <a:uFill>
                  <a:solidFill>
                    <a:srgbClr val="333333"/>
                  </a:solidFill>
                </a:uFill>
              </a:rPr>
              <a:t>yeni</a:t>
            </a:r>
            <a:r>
              <a:rPr dirty="0">
                <a:solidFill>
                  <a:srgbClr val="333333"/>
                </a:solidFill>
                <a:uFill>
                  <a:solidFill>
                    <a:srgbClr val="333333"/>
                  </a:solidFill>
                </a:uFill>
              </a:rPr>
              <a:t> </a:t>
            </a:r>
            <a:r>
              <a:rPr dirty="0" err="1">
                <a:solidFill>
                  <a:srgbClr val="333333"/>
                </a:solidFill>
                <a:uFill>
                  <a:solidFill>
                    <a:srgbClr val="333333"/>
                  </a:solidFill>
                </a:uFill>
              </a:rPr>
              <a:t>çalışmalar</a:t>
            </a:r>
            <a:r>
              <a:rPr dirty="0">
                <a:solidFill>
                  <a:srgbClr val="333333"/>
                </a:solidFill>
                <a:uFill>
                  <a:solidFill>
                    <a:srgbClr val="333333"/>
                  </a:solidFill>
                </a:uFill>
              </a:rPr>
              <a:t> </a:t>
            </a:r>
            <a:r>
              <a:rPr dirty="0" err="1">
                <a:solidFill>
                  <a:srgbClr val="333333"/>
                </a:solidFill>
                <a:uFill>
                  <a:solidFill>
                    <a:srgbClr val="333333"/>
                  </a:solidFill>
                </a:uFill>
              </a:rPr>
              <a:t>yapılmaya</a:t>
            </a:r>
            <a:r>
              <a:rPr dirty="0">
                <a:solidFill>
                  <a:srgbClr val="333333"/>
                </a:solidFill>
                <a:uFill>
                  <a:solidFill>
                    <a:srgbClr val="333333"/>
                  </a:solidFill>
                </a:uFill>
              </a:rPr>
              <a:t> </a:t>
            </a:r>
            <a:r>
              <a:rPr dirty="0" err="1">
                <a:solidFill>
                  <a:srgbClr val="333333"/>
                </a:solidFill>
                <a:uFill>
                  <a:solidFill>
                    <a:srgbClr val="333333"/>
                  </a:solidFill>
                </a:uFill>
              </a:rPr>
              <a:t>devam</a:t>
            </a:r>
            <a:r>
              <a:rPr dirty="0">
                <a:solidFill>
                  <a:srgbClr val="333333"/>
                </a:solidFill>
                <a:uFill>
                  <a:solidFill>
                    <a:srgbClr val="333333"/>
                  </a:solidFill>
                </a:uFill>
              </a:rPr>
              <a:t> </a:t>
            </a:r>
            <a:r>
              <a:rPr dirty="0" err="1">
                <a:solidFill>
                  <a:srgbClr val="333333"/>
                </a:solidFill>
                <a:uFill>
                  <a:solidFill>
                    <a:srgbClr val="333333"/>
                  </a:solidFill>
                </a:uFill>
              </a:rPr>
              <a:t>edilmelidir</a:t>
            </a:r>
            <a:endParaRPr dirty="0">
              <a:solidFill>
                <a:srgbClr val="333333"/>
              </a:solidFill>
              <a:uFill>
                <a:solidFill>
                  <a:srgbClr val="333333"/>
                </a:solidFill>
              </a:u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457200" y="381000"/>
            <a:ext cx="7239000" cy="777240"/>
          </a:xfrm>
          <a:prstGeom prst="rect">
            <a:avLst/>
          </a:prstGeom>
        </p:spPr>
        <p:txBody>
          <a:bodyPr/>
          <a:lstStyle/>
          <a:p>
            <a:r>
              <a:rPr dirty="0"/>
              <a:t>KAYNAKÇA</a:t>
            </a:r>
          </a:p>
        </p:txBody>
      </p:sp>
      <p:sp>
        <p:nvSpPr>
          <p:cNvPr id="239" name="Content Placeholder 2"/>
          <p:cNvSpPr txBox="1">
            <a:spLocks noGrp="1"/>
          </p:cNvSpPr>
          <p:nvPr>
            <p:ph idx="1"/>
          </p:nvPr>
        </p:nvSpPr>
        <p:spPr>
          <a:xfrm>
            <a:off x="533400" y="1371600"/>
            <a:ext cx="7391400" cy="5227320"/>
          </a:xfrm>
          <a:prstGeom prst="rect">
            <a:avLst/>
          </a:prstGeom>
        </p:spPr>
        <p:txBody>
          <a:bodyPr>
            <a:normAutofit/>
          </a:bodyPr>
          <a:lstStyle/>
          <a:p>
            <a:pPr marL="0" indent="0" defTabSz="868680">
              <a:spcBef>
                <a:spcPts val="500"/>
              </a:spcBef>
              <a:buNone/>
              <a:defRPr sz="2470"/>
            </a:pPr>
            <a:r>
              <a:rPr dirty="0"/>
              <a:t>- Akın, E. (2007). </a:t>
            </a:r>
            <a:r>
              <a:rPr dirty="0" err="1"/>
              <a:t>Kentsel</a:t>
            </a:r>
            <a:r>
              <a:rPr dirty="0"/>
              <a:t> </a:t>
            </a:r>
            <a:r>
              <a:rPr dirty="0" err="1"/>
              <a:t>Gelişme</a:t>
            </a:r>
            <a:r>
              <a:rPr dirty="0"/>
              <a:t> </a:t>
            </a:r>
            <a:r>
              <a:rPr dirty="0" err="1"/>
              <a:t>Ve</a:t>
            </a:r>
            <a:r>
              <a:rPr dirty="0"/>
              <a:t> </a:t>
            </a:r>
            <a:r>
              <a:rPr dirty="0" err="1"/>
              <a:t>Kentsel</a:t>
            </a:r>
            <a:r>
              <a:rPr dirty="0"/>
              <a:t> </a:t>
            </a:r>
            <a:r>
              <a:rPr dirty="0" err="1"/>
              <a:t>Rantlar</a:t>
            </a:r>
            <a:r>
              <a:rPr dirty="0"/>
              <a:t>: Ankara </a:t>
            </a:r>
            <a:r>
              <a:rPr dirty="0" err="1"/>
              <a:t>Örneği</a:t>
            </a:r>
            <a:r>
              <a:rPr dirty="0"/>
              <a:t>. Ankara </a:t>
            </a:r>
            <a:r>
              <a:rPr dirty="0" err="1"/>
              <a:t>Üniversitesi</a:t>
            </a:r>
            <a:r>
              <a:rPr dirty="0"/>
              <a:t> </a:t>
            </a:r>
            <a:r>
              <a:rPr dirty="0" err="1"/>
              <a:t>Sosyal</a:t>
            </a:r>
            <a:r>
              <a:rPr dirty="0"/>
              <a:t> </a:t>
            </a:r>
            <a:r>
              <a:rPr dirty="0" err="1"/>
              <a:t>Bilimler</a:t>
            </a:r>
            <a:r>
              <a:rPr dirty="0"/>
              <a:t> </a:t>
            </a:r>
            <a:r>
              <a:rPr dirty="0" err="1"/>
              <a:t>Enstitüsü</a:t>
            </a:r>
            <a:r>
              <a:rPr dirty="0"/>
              <a:t> </a:t>
            </a:r>
            <a:r>
              <a:rPr dirty="0" err="1"/>
              <a:t>Kamu</a:t>
            </a:r>
            <a:r>
              <a:rPr dirty="0"/>
              <a:t> </a:t>
            </a:r>
            <a:r>
              <a:rPr dirty="0" err="1"/>
              <a:t>Yönetimi</a:t>
            </a:r>
            <a:r>
              <a:rPr dirty="0"/>
              <a:t> </a:t>
            </a:r>
            <a:r>
              <a:rPr dirty="0" err="1"/>
              <a:t>Ve</a:t>
            </a:r>
            <a:r>
              <a:rPr dirty="0"/>
              <a:t> </a:t>
            </a:r>
            <a:r>
              <a:rPr dirty="0" err="1"/>
              <a:t>Siyaset</a:t>
            </a:r>
            <a:r>
              <a:rPr dirty="0"/>
              <a:t> </a:t>
            </a:r>
            <a:r>
              <a:rPr dirty="0" err="1"/>
              <a:t>Bilimi</a:t>
            </a:r>
            <a:r>
              <a:rPr dirty="0"/>
              <a:t> (Kent </a:t>
            </a:r>
            <a:r>
              <a:rPr dirty="0" err="1"/>
              <a:t>Ve</a:t>
            </a:r>
            <a:r>
              <a:rPr dirty="0"/>
              <a:t> </a:t>
            </a:r>
            <a:r>
              <a:rPr dirty="0" err="1"/>
              <a:t>Çevre</a:t>
            </a:r>
            <a:r>
              <a:rPr dirty="0"/>
              <a:t> </a:t>
            </a:r>
            <a:r>
              <a:rPr dirty="0" err="1"/>
              <a:t>Bilimleri</a:t>
            </a:r>
            <a:r>
              <a:rPr dirty="0"/>
              <a:t>) </a:t>
            </a:r>
            <a:r>
              <a:rPr dirty="0" err="1"/>
              <a:t>Anabilim</a:t>
            </a:r>
            <a:r>
              <a:rPr dirty="0"/>
              <a:t> Dalı, </a:t>
            </a:r>
            <a:r>
              <a:rPr dirty="0" err="1"/>
              <a:t>Doktora</a:t>
            </a:r>
            <a:r>
              <a:rPr dirty="0"/>
              <a:t> </a:t>
            </a:r>
            <a:r>
              <a:rPr dirty="0" err="1"/>
              <a:t>Tezi</a:t>
            </a:r>
            <a:r>
              <a:rPr dirty="0"/>
              <a:t>, Ankara</a:t>
            </a:r>
            <a:r>
              <a:rPr dirty="0" smtClean="0"/>
              <a:t>.</a:t>
            </a:r>
            <a:endParaRPr lang="tr-TR" dirty="0" smtClean="0"/>
          </a:p>
          <a:p>
            <a:pPr marL="0" indent="0" defTabSz="868680">
              <a:spcBef>
                <a:spcPts val="500"/>
              </a:spcBef>
              <a:buNone/>
              <a:defRPr sz="2470"/>
            </a:pPr>
            <a:endParaRPr dirty="0"/>
          </a:p>
          <a:p>
            <a:pPr marL="0" indent="0" defTabSz="868680">
              <a:spcBef>
                <a:spcPts val="500"/>
              </a:spcBef>
              <a:buNone/>
              <a:defRPr sz="2470"/>
            </a:pPr>
            <a:r>
              <a:rPr dirty="0"/>
              <a:t>- </a:t>
            </a:r>
            <a:r>
              <a:rPr dirty="0" err="1"/>
              <a:t>Yüksel</a:t>
            </a:r>
            <a:r>
              <a:rPr dirty="0"/>
              <a:t>, Ö. (2007). </a:t>
            </a:r>
            <a:r>
              <a:rPr dirty="0" err="1"/>
              <a:t>Kentsel</a:t>
            </a:r>
            <a:r>
              <a:rPr dirty="0"/>
              <a:t> </a:t>
            </a:r>
            <a:r>
              <a:rPr dirty="0" err="1"/>
              <a:t>dönüşümün</a:t>
            </a:r>
            <a:r>
              <a:rPr dirty="0"/>
              <a:t> </a:t>
            </a:r>
            <a:r>
              <a:rPr dirty="0" err="1"/>
              <a:t>fiziksel</a:t>
            </a:r>
            <a:r>
              <a:rPr dirty="0"/>
              <a:t> </a:t>
            </a:r>
            <a:r>
              <a:rPr dirty="0" err="1"/>
              <a:t>ve</a:t>
            </a:r>
            <a:r>
              <a:rPr dirty="0"/>
              <a:t> </a:t>
            </a:r>
            <a:r>
              <a:rPr dirty="0" err="1"/>
              <a:t>sosyal</a:t>
            </a:r>
            <a:r>
              <a:rPr dirty="0"/>
              <a:t> </a:t>
            </a:r>
            <a:r>
              <a:rPr dirty="0" err="1"/>
              <a:t>mekana</a:t>
            </a:r>
            <a:r>
              <a:rPr dirty="0"/>
              <a:t> </a:t>
            </a:r>
            <a:r>
              <a:rPr dirty="0" err="1"/>
              <a:t>etkisi</a:t>
            </a:r>
            <a:r>
              <a:rPr dirty="0"/>
              <a:t>: </a:t>
            </a:r>
            <a:r>
              <a:rPr dirty="0" err="1"/>
              <a:t>Kuzey</a:t>
            </a:r>
            <a:r>
              <a:rPr dirty="0"/>
              <a:t> </a:t>
            </a:r>
            <a:r>
              <a:rPr dirty="0" err="1"/>
              <a:t>ankara</a:t>
            </a:r>
            <a:r>
              <a:rPr dirty="0"/>
              <a:t> </a:t>
            </a:r>
            <a:r>
              <a:rPr dirty="0" err="1"/>
              <a:t>girişi</a:t>
            </a:r>
            <a:r>
              <a:rPr dirty="0"/>
              <a:t> </a:t>
            </a:r>
            <a:r>
              <a:rPr dirty="0" err="1"/>
              <a:t>kentsel</a:t>
            </a:r>
            <a:r>
              <a:rPr dirty="0"/>
              <a:t> </a:t>
            </a:r>
            <a:r>
              <a:rPr dirty="0" err="1"/>
              <a:t>dönüşüm</a:t>
            </a:r>
            <a:r>
              <a:rPr dirty="0"/>
              <a:t> </a:t>
            </a:r>
            <a:r>
              <a:rPr dirty="0" err="1"/>
              <a:t>projesi</a:t>
            </a:r>
            <a:r>
              <a:rPr dirty="0"/>
              <a:t>. </a:t>
            </a:r>
            <a:r>
              <a:rPr dirty="0" err="1"/>
              <a:t>Gazi</a:t>
            </a:r>
            <a:r>
              <a:rPr dirty="0"/>
              <a:t> </a:t>
            </a:r>
            <a:r>
              <a:rPr dirty="0" err="1"/>
              <a:t>Üniversitesi</a:t>
            </a:r>
            <a:r>
              <a:rPr dirty="0"/>
              <a:t>, Fen </a:t>
            </a:r>
            <a:r>
              <a:rPr dirty="0" err="1"/>
              <a:t>Bilimleri</a:t>
            </a:r>
            <a:r>
              <a:rPr dirty="0"/>
              <a:t> </a:t>
            </a:r>
            <a:r>
              <a:rPr dirty="0" err="1"/>
              <a:t>Enstitüsü</a:t>
            </a:r>
            <a:r>
              <a:rPr dirty="0"/>
              <a:t>, </a:t>
            </a:r>
            <a:r>
              <a:rPr dirty="0" err="1" smtClean="0"/>
              <a:t>Yüksek</a:t>
            </a:r>
            <a:r>
              <a:rPr dirty="0" smtClean="0"/>
              <a:t> </a:t>
            </a:r>
            <a:r>
              <a:rPr dirty="0" err="1"/>
              <a:t>Lisans</a:t>
            </a:r>
            <a:r>
              <a:rPr dirty="0"/>
              <a:t> </a:t>
            </a:r>
            <a:r>
              <a:rPr dirty="0" err="1"/>
              <a:t>Tezi</a:t>
            </a:r>
            <a:r>
              <a:rPr dirty="0"/>
              <a:t>,</a:t>
            </a:r>
            <a:r>
              <a:rPr spc="-10" dirty="0"/>
              <a:t> </a:t>
            </a:r>
            <a:r>
              <a:rPr dirty="0"/>
              <a:t>Ankara.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ontent Placeholder 2"/>
          <p:cNvSpPr txBox="1">
            <a:spLocks noGrp="1"/>
          </p:cNvSpPr>
          <p:nvPr>
            <p:ph idx="1"/>
          </p:nvPr>
        </p:nvSpPr>
        <p:spPr>
          <a:prstGeom prst="rect">
            <a:avLst/>
          </a:prstGeom>
        </p:spPr>
        <p:txBody>
          <a:bodyPr/>
          <a:lstStyle/>
          <a:p>
            <a:pPr marL="566927" lvl="1" indent="-274319">
              <a:buSzPct val="73000"/>
              <a:buChar char="⦿"/>
            </a:pPr>
            <a:r>
              <a:rPr dirty="0" smtClean="0"/>
              <a:t>BENİ </a:t>
            </a:r>
            <a:r>
              <a:rPr dirty="0"/>
              <a:t>DİNLEDİĞİNİZ </a:t>
            </a:r>
            <a:r>
              <a:rPr dirty="0" smtClean="0"/>
              <a:t>İÇİN</a:t>
            </a:r>
            <a:r>
              <a:rPr lang="tr-TR" dirty="0" smtClean="0"/>
              <a:t> </a:t>
            </a:r>
            <a:r>
              <a:rPr lang="tr-TR" dirty="0"/>
              <a:t>TEŞEKKÜRLER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ontent Placeholder 2"/>
          <p:cNvSpPr txBox="1">
            <a:spLocks noGrp="1"/>
          </p:cNvSpPr>
          <p:nvPr>
            <p:ph idx="1"/>
          </p:nvPr>
        </p:nvSpPr>
        <p:spPr>
          <a:xfrm>
            <a:off x="457200" y="1295400"/>
            <a:ext cx="7239000" cy="4846321"/>
          </a:xfrm>
          <a:prstGeom prst="rect">
            <a:avLst/>
          </a:prstGeom>
        </p:spPr>
        <p:txBody>
          <a:bodyPr/>
          <a:lstStyle/>
          <a:p>
            <a:pPr marL="0" indent="0">
              <a:buNone/>
            </a:pPr>
            <a:r>
              <a:rPr lang="tr-TR" dirty="0" smtClean="0"/>
              <a:t>- </a:t>
            </a:r>
            <a:r>
              <a:rPr dirty="0" smtClean="0"/>
              <a:t>Kent </a:t>
            </a:r>
            <a:r>
              <a:rPr dirty="0" err="1"/>
              <a:t>kalenin</a:t>
            </a:r>
            <a:r>
              <a:rPr dirty="0"/>
              <a:t> </a:t>
            </a:r>
            <a:r>
              <a:rPr dirty="0" err="1"/>
              <a:t>çevresinde</a:t>
            </a:r>
            <a:r>
              <a:rPr dirty="0"/>
              <a:t> </a:t>
            </a:r>
            <a:r>
              <a:rPr dirty="0" err="1"/>
              <a:t>kümelenmiş</a:t>
            </a:r>
            <a:r>
              <a:rPr dirty="0"/>
              <a:t> </a:t>
            </a:r>
            <a:r>
              <a:rPr dirty="0" err="1"/>
              <a:t>dar</a:t>
            </a:r>
            <a:r>
              <a:rPr dirty="0"/>
              <a:t> </a:t>
            </a:r>
            <a:r>
              <a:rPr dirty="0" err="1"/>
              <a:t>sokaklı</a:t>
            </a:r>
            <a:r>
              <a:rPr dirty="0"/>
              <a:t> </a:t>
            </a:r>
            <a:r>
              <a:rPr dirty="0" err="1"/>
              <a:t>birkaç</a:t>
            </a:r>
            <a:r>
              <a:rPr dirty="0"/>
              <a:t> </a:t>
            </a:r>
            <a:r>
              <a:rPr dirty="0" err="1"/>
              <a:t>mahalleden</a:t>
            </a:r>
            <a:r>
              <a:rPr dirty="0"/>
              <a:t> </a:t>
            </a:r>
            <a:r>
              <a:rPr dirty="0" err="1"/>
              <a:t>oluşmaktaydı</a:t>
            </a:r>
            <a:endParaRPr dirty="0"/>
          </a:p>
          <a:p>
            <a:pPr>
              <a:buChar char="-"/>
            </a:pPr>
            <a:endParaRPr dirty="0"/>
          </a:p>
          <a:p>
            <a:pPr marL="0" indent="0">
              <a:buNone/>
            </a:pPr>
            <a:r>
              <a:rPr lang="tr-TR" dirty="0" smtClean="0"/>
              <a:t>- </a:t>
            </a:r>
            <a:r>
              <a:rPr dirty="0" smtClean="0"/>
              <a:t>Kent </a:t>
            </a:r>
            <a:r>
              <a:rPr dirty="0" err="1"/>
              <a:t>ağaçtan</a:t>
            </a:r>
            <a:r>
              <a:rPr dirty="0"/>
              <a:t>, </a:t>
            </a:r>
            <a:r>
              <a:rPr dirty="0" err="1"/>
              <a:t>yeşilden</a:t>
            </a:r>
            <a:r>
              <a:rPr dirty="0"/>
              <a:t> </a:t>
            </a:r>
            <a:r>
              <a:rPr dirty="0" err="1"/>
              <a:t>yoksun</a:t>
            </a:r>
            <a:r>
              <a:rPr dirty="0"/>
              <a:t> </a:t>
            </a:r>
            <a:r>
              <a:rPr dirty="0" err="1"/>
              <a:t>çıplak</a:t>
            </a:r>
            <a:r>
              <a:rPr dirty="0"/>
              <a:t> </a:t>
            </a:r>
            <a:r>
              <a:rPr dirty="0" err="1"/>
              <a:t>bir</a:t>
            </a:r>
            <a:r>
              <a:rPr dirty="0"/>
              <a:t> </a:t>
            </a:r>
            <a:r>
              <a:rPr dirty="0" err="1"/>
              <a:t>bozkırı</a:t>
            </a:r>
            <a:r>
              <a:rPr dirty="0"/>
              <a:t>, </a:t>
            </a:r>
            <a:r>
              <a:rPr dirty="0" err="1"/>
              <a:t>gelişmemiş</a:t>
            </a:r>
            <a:r>
              <a:rPr dirty="0"/>
              <a:t> </a:t>
            </a:r>
            <a:r>
              <a:rPr dirty="0" err="1"/>
              <a:t>bir</a:t>
            </a:r>
            <a:r>
              <a:rPr dirty="0"/>
              <a:t> </a:t>
            </a:r>
            <a:r>
              <a:rPr dirty="0" err="1"/>
              <a:t>köyü</a:t>
            </a:r>
            <a:r>
              <a:rPr dirty="0"/>
              <a:t> </a:t>
            </a:r>
            <a:r>
              <a:rPr dirty="0" err="1"/>
              <a:t>andırmaktaydı</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ontent Placeholder 2"/>
          <p:cNvSpPr txBox="1">
            <a:spLocks noGrp="1"/>
          </p:cNvSpPr>
          <p:nvPr>
            <p:ph idx="1"/>
          </p:nvPr>
        </p:nvSpPr>
        <p:spPr>
          <a:xfrm>
            <a:off x="457200" y="838200"/>
            <a:ext cx="7239000" cy="4846321"/>
          </a:xfrm>
          <a:prstGeom prst="rect">
            <a:avLst/>
          </a:prstGeom>
        </p:spPr>
        <p:txBody>
          <a:bodyPr/>
          <a:lstStyle>
            <a:lvl1pPr marL="0" indent="0">
              <a:buSzTx/>
              <a:buFont typeface="Wingdings 2"/>
              <a:buNone/>
            </a:lvl1pPr>
          </a:lstStyle>
          <a:p>
            <a:r>
              <a:rPr lang="tr-TR" dirty="0" smtClean="0"/>
              <a:t>- </a:t>
            </a:r>
            <a:r>
              <a:rPr dirty="0" smtClean="0"/>
              <a:t>Mustafa </a:t>
            </a:r>
            <a:r>
              <a:rPr dirty="0" err="1"/>
              <a:t>Kemal’in</a:t>
            </a:r>
            <a:r>
              <a:rPr dirty="0"/>
              <a:t> </a:t>
            </a:r>
            <a:r>
              <a:rPr dirty="0" err="1"/>
              <a:t>Temsil</a:t>
            </a:r>
            <a:r>
              <a:rPr dirty="0"/>
              <a:t> </a:t>
            </a:r>
            <a:r>
              <a:rPr dirty="0" err="1"/>
              <a:t>Heyetiyle</a:t>
            </a:r>
            <a:r>
              <a:rPr dirty="0"/>
              <a:t> </a:t>
            </a:r>
            <a:r>
              <a:rPr dirty="0" err="1"/>
              <a:t>birlikte</a:t>
            </a:r>
            <a:r>
              <a:rPr dirty="0"/>
              <a:t> </a:t>
            </a:r>
            <a:r>
              <a:rPr dirty="0" err="1"/>
              <a:t>Ankara’ya</a:t>
            </a:r>
            <a:r>
              <a:rPr dirty="0"/>
              <a:t> </a:t>
            </a:r>
            <a:r>
              <a:rPr dirty="0" err="1"/>
              <a:t>gelmesi</a:t>
            </a:r>
            <a:r>
              <a:rPr dirty="0"/>
              <a:t> </a:t>
            </a:r>
            <a:r>
              <a:rPr dirty="0" err="1"/>
              <a:t>ile</a:t>
            </a:r>
            <a:r>
              <a:rPr dirty="0"/>
              <a:t> 23 Nisan 1920’de </a:t>
            </a:r>
            <a:r>
              <a:rPr dirty="0" err="1"/>
              <a:t>Ankara’da</a:t>
            </a:r>
            <a:r>
              <a:rPr dirty="0"/>
              <a:t> T.B.M.M.’</a:t>
            </a:r>
            <a:r>
              <a:rPr dirty="0" err="1"/>
              <a:t>si</a:t>
            </a:r>
            <a:r>
              <a:rPr dirty="0"/>
              <a:t> </a:t>
            </a:r>
            <a:r>
              <a:rPr dirty="0" err="1"/>
              <a:t>açılmıştır</a:t>
            </a:r>
            <a:r>
              <a:rPr dirty="0"/>
              <a:t>. Ankara; </a:t>
            </a:r>
            <a:r>
              <a:rPr dirty="0" err="1"/>
              <a:t>Kurtuluş</a:t>
            </a:r>
            <a:r>
              <a:rPr dirty="0"/>
              <a:t> </a:t>
            </a:r>
            <a:r>
              <a:rPr dirty="0" err="1"/>
              <a:t>Savaşı’nı</a:t>
            </a:r>
            <a:r>
              <a:rPr dirty="0"/>
              <a:t> </a:t>
            </a:r>
            <a:r>
              <a:rPr dirty="0" err="1"/>
              <a:t>yapanların</a:t>
            </a:r>
            <a:r>
              <a:rPr dirty="0"/>
              <a:t>, </a:t>
            </a:r>
            <a:r>
              <a:rPr dirty="0" err="1"/>
              <a:t>savaşın</a:t>
            </a:r>
            <a:r>
              <a:rPr dirty="0"/>
              <a:t> </a:t>
            </a:r>
            <a:r>
              <a:rPr dirty="0" err="1"/>
              <a:t>örgütlenmesi</a:t>
            </a:r>
            <a:r>
              <a:rPr dirty="0"/>
              <a:t>, </a:t>
            </a:r>
            <a:r>
              <a:rPr dirty="0" err="1"/>
              <a:t>ulusal</a:t>
            </a:r>
            <a:r>
              <a:rPr dirty="0"/>
              <a:t> </a:t>
            </a:r>
            <a:r>
              <a:rPr dirty="0" err="1"/>
              <a:t>tepkinin</a:t>
            </a:r>
            <a:r>
              <a:rPr dirty="0"/>
              <a:t> </a:t>
            </a:r>
            <a:r>
              <a:rPr dirty="0" err="1"/>
              <a:t>siyasal</a:t>
            </a:r>
            <a:r>
              <a:rPr dirty="0"/>
              <a:t> </a:t>
            </a:r>
            <a:r>
              <a:rPr dirty="0" err="1"/>
              <a:t>örgütlenme</a:t>
            </a:r>
            <a:r>
              <a:rPr dirty="0"/>
              <a:t> </a:t>
            </a:r>
            <a:r>
              <a:rPr dirty="0" err="1"/>
              <a:t>biçimine</a:t>
            </a:r>
            <a:r>
              <a:rPr dirty="0"/>
              <a:t> </a:t>
            </a:r>
            <a:r>
              <a:rPr dirty="0" err="1"/>
              <a:t>dönüşmesi</a:t>
            </a:r>
            <a:r>
              <a:rPr dirty="0"/>
              <a:t> </a:t>
            </a:r>
            <a:r>
              <a:rPr dirty="0" err="1"/>
              <a:t>için</a:t>
            </a:r>
            <a:r>
              <a:rPr dirty="0"/>
              <a:t> </a:t>
            </a:r>
            <a:r>
              <a:rPr dirty="0" err="1"/>
              <a:t>hazırladıkları</a:t>
            </a:r>
            <a:r>
              <a:rPr dirty="0"/>
              <a:t> </a:t>
            </a:r>
            <a:r>
              <a:rPr dirty="0" err="1"/>
              <a:t>ortam</a:t>
            </a:r>
            <a:r>
              <a:rPr dirty="0"/>
              <a:t> </a:t>
            </a:r>
            <a:r>
              <a:rPr dirty="0" err="1"/>
              <a:t>sonucunda</a:t>
            </a:r>
            <a:r>
              <a:rPr dirty="0"/>
              <a:t>; </a:t>
            </a:r>
            <a:r>
              <a:rPr dirty="0" err="1"/>
              <a:t>Kurtuluş</a:t>
            </a:r>
            <a:r>
              <a:rPr dirty="0"/>
              <a:t> </a:t>
            </a:r>
            <a:r>
              <a:rPr dirty="0" err="1"/>
              <a:t>Savaşı’nın</a:t>
            </a:r>
            <a:r>
              <a:rPr dirty="0"/>
              <a:t> </a:t>
            </a:r>
            <a:r>
              <a:rPr dirty="0" err="1"/>
              <a:t>başarıya</a:t>
            </a:r>
            <a:r>
              <a:rPr dirty="0"/>
              <a:t> </a:t>
            </a:r>
            <a:r>
              <a:rPr dirty="0" err="1"/>
              <a:t>ulaşmasından</a:t>
            </a:r>
            <a:r>
              <a:rPr dirty="0"/>
              <a:t> </a:t>
            </a:r>
            <a:r>
              <a:rPr dirty="0" err="1"/>
              <a:t>sonra</a:t>
            </a:r>
            <a:r>
              <a:rPr dirty="0"/>
              <a:t> “</a:t>
            </a:r>
            <a:r>
              <a:rPr dirty="0" err="1"/>
              <a:t>doğal</a:t>
            </a:r>
            <a:r>
              <a:rPr dirty="0"/>
              <a:t> </a:t>
            </a:r>
            <a:r>
              <a:rPr dirty="0" err="1"/>
              <a:t>bir</a:t>
            </a:r>
            <a:r>
              <a:rPr dirty="0"/>
              <a:t> </a:t>
            </a:r>
            <a:r>
              <a:rPr dirty="0" err="1"/>
              <a:t>başkent</a:t>
            </a:r>
            <a:r>
              <a:rPr dirty="0"/>
              <a:t>” </a:t>
            </a:r>
            <a:r>
              <a:rPr dirty="0" err="1"/>
              <a:t>niteliği</a:t>
            </a:r>
            <a:r>
              <a:rPr dirty="0"/>
              <a:t> </a:t>
            </a:r>
            <a:r>
              <a:rPr dirty="0" err="1"/>
              <a:t>kazanmıştır</a:t>
            </a:r>
            <a:r>
              <a:rPr dirty="0"/>
              <a:t>. 3 </a:t>
            </a:r>
            <a:r>
              <a:rPr dirty="0" err="1"/>
              <a:t>Ekim</a:t>
            </a:r>
            <a:r>
              <a:rPr dirty="0"/>
              <a:t> 1923’de T.B.M.M.’</a:t>
            </a:r>
            <a:r>
              <a:rPr dirty="0" err="1"/>
              <a:t>nin</a:t>
            </a:r>
            <a:r>
              <a:rPr dirty="0"/>
              <a:t> </a:t>
            </a:r>
            <a:r>
              <a:rPr dirty="0" err="1"/>
              <a:t>oturumunda</a:t>
            </a:r>
            <a:r>
              <a:rPr dirty="0"/>
              <a:t> </a:t>
            </a:r>
            <a:r>
              <a:rPr dirty="0" err="1"/>
              <a:t>tek</a:t>
            </a:r>
            <a:r>
              <a:rPr dirty="0"/>
              <a:t> </a:t>
            </a:r>
            <a:r>
              <a:rPr dirty="0" err="1"/>
              <a:t>maddelik</a:t>
            </a:r>
            <a:r>
              <a:rPr dirty="0"/>
              <a:t> </a:t>
            </a:r>
            <a:r>
              <a:rPr dirty="0" err="1"/>
              <a:t>yasayla</a:t>
            </a:r>
            <a:r>
              <a:rPr dirty="0"/>
              <a:t>, Ankara </a:t>
            </a:r>
            <a:r>
              <a:rPr dirty="0" err="1"/>
              <a:t>başkent</a:t>
            </a:r>
            <a:r>
              <a:rPr dirty="0"/>
              <a:t> </a:t>
            </a:r>
            <a:r>
              <a:rPr dirty="0" err="1" smtClean="0"/>
              <a:t>yapılmıştır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ontent Placeholder 2"/>
          <p:cNvSpPr txBox="1">
            <a:spLocks noGrp="1"/>
          </p:cNvSpPr>
          <p:nvPr>
            <p:ph idx="1"/>
          </p:nvPr>
        </p:nvSpPr>
        <p:spPr>
          <a:xfrm>
            <a:off x="457200" y="990600"/>
            <a:ext cx="7239000" cy="5151121"/>
          </a:xfrm>
          <a:prstGeom prst="rect">
            <a:avLst/>
          </a:prstGeom>
        </p:spPr>
        <p:txBody>
          <a:bodyPr/>
          <a:lstStyle/>
          <a:p>
            <a:pPr marL="0" indent="0">
              <a:buNone/>
              <a:defRPr sz="2400"/>
            </a:pPr>
            <a:r>
              <a:rPr lang="tr-TR" dirty="0" smtClean="0"/>
              <a:t>- </a:t>
            </a:r>
            <a:r>
              <a:rPr dirty="0" err="1" smtClean="0"/>
              <a:t>Ankara’nın</a:t>
            </a:r>
            <a:r>
              <a:rPr dirty="0" smtClean="0"/>
              <a:t> </a:t>
            </a:r>
            <a:r>
              <a:rPr dirty="0" err="1"/>
              <a:t>Türkiye’nin</a:t>
            </a:r>
            <a:r>
              <a:rPr dirty="0"/>
              <a:t> </a:t>
            </a:r>
            <a:r>
              <a:rPr dirty="0" err="1"/>
              <a:t>yerel</a:t>
            </a:r>
            <a:r>
              <a:rPr dirty="0"/>
              <a:t> </a:t>
            </a:r>
            <a:r>
              <a:rPr dirty="0" err="1"/>
              <a:t>yönetim</a:t>
            </a:r>
            <a:r>
              <a:rPr dirty="0"/>
              <a:t> </a:t>
            </a:r>
            <a:r>
              <a:rPr dirty="0" err="1"/>
              <a:t>ve</a:t>
            </a:r>
            <a:r>
              <a:rPr dirty="0"/>
              <a:t> </a:t>
            </a:r>
            <a:r>
              <a:rPr dirty="0" err="1"/>
              <a:t>kentleşme</a:t>
            </a:r>
            <a:r>
              <a:rPr dirty="0"/>
              <a:t> </a:t>
            </a:r>
            <a:r>
              <a:rPr dirty="0" err="1"/>
              <a:t>düzenini</a:t>
            </a:r>
            <a:r>
              <a:rPr dirty="0"/>
              <a:t> </a:t>
            </a:r>
            <a:r>
              <a:rPr dirty="0" err="1"/>
              <a:t>belki</a:t>
            </a:r>
            <a:r>
              <a:rPr dirty="0"/>
              <a:t> de </a:t>
            </a:r>
            <a:r>
              <a:rPr dirty="0" err="1"/>
              <a:t>en</a:t>
            </a:r>
            <a:r>
              <a:rPr dirty="0"/>
              <a:t> </a:t>
            </a:r>
            <a:r>
              <a:rPr dirty="0" err="1"/>
              <a:t>çok</a:t>
            </a:r>
            <a:r>
              <a:rPr dirty="0"/>
              <a:t> </a:t>
            </a:r>
            <a:r>
              <a:rPr dirty="0" err="1"/>
              <a:t>etkileyen</a:t>
            </a:r>
            <a:r>
              <a:rPr dirty="0"/>
              <a:t> </a:t>
            </a:r>
            <a:r>
              <a:rPr dirty="0" err="1"/>
              <a:t>özelliklerinden</a:t>
            </a:r>
            <a:r>
              <a:rPr dirty="0"/>
              <a:t> </a:t>
            </a:r>
            <a:r>
              <a:rPr dirty="0" err="1"/>
              <a:t>biri</a:t>
            </a:r>
            <a:r>
              <a:rPr dirty="0"/>
              <a:t>, 1580 </a:t>
            </a:r>
            <a:r>
              <a:rPr dirty="0" err="1"/>
              <a:t>sayılı</a:t>
            </a:r>
            <a:r>
              <a:rPr dirty="0"/>
              <a:t> </a:t>
            </a:r>
            <a:r>
              <a:rPr dirty="0" err="1"/>
              <a:t>Belediye</a:t>
            </a:r>
            <a:r>
              <a:rPr dirty="0"/>
              <a:t> </a:t>
            </a:r>
            <a:r>
              <a:rPr dirty="0" err="1"/>
              <a:t>Kanunu’nun</a:t>
            </a:r>
            <a:r>
              <a:rPr dirty="0"/>
              <a:t> </a:t>
            </a:r>
            <a:r>
              <a:rPr dirty="0" err="1"/>
              <a:t>hazırlanmasına</a:t>
            </a:r>
            <a:r>
              <a:rPr dirty="0"/>
              <a:t> </a:t>
            </a:r>
            <a:r>
              <a:rPr dirty="0" err="1"/>
              <a:t>öncülük</a:t>
            </a:r>
            <a:r>
              <a:rPr dirty="0"/>
              <a:t> </a:t>
            </a:r>
            <a:r>
              <a:rPr dirty="0" err="1"/>
              <a:t>etmesidir</a:t>
            </a:r>
            <a:endParaRPr dirty="0"/>
          </a:p>
          <a:p>
            <a:pPr>
              <a:buChar char="-"/>
              <a:defRPr sz="2400"/>
            </a:pPr>
            <a:endParaRPr dirty="0"/>
          </a:p>
          <a:p>
            <a:pPr marL="0" indent="0">
              <a:buNone/>
              <a:defRPr sz="2400"/>
            </a:pPr>
            <a:r>
              <a:rPr lang="tr-TR" dirty="0" smtClean="0"/>
              <a:t>- </a:t>
            </a:r>
            <a:r>
              <a:rPr dirty="0" smtClean="0"/>
              <a:t>Bu </a:t>
            </a:r>
            <a:r>
              <a:rPr dirty="0" err="1"/>
              <a:t>kanun</a:t>
            </a:r>
            <a:r>
              <a:rPr dirty="0"/>
              <a:t> </a:t>
            </a:r>
            <a:r>
              <a:rPr dirty="0" err="1"/>
              <a:t>ile</a:t>
            </a:r>
            <a:r>
              <a:rPr dirty="0"/>
              <a:t> </a:t>
            </a:r>
            <a:r>
              <a:rPr dirty="0" err="1"/>
              <a:t>toprağın</a:t>
            </a:r>
            <a:r>
              <a:rPr dirty="0"/>
              <a:t> </a:t>
            </a:r>
            <a:r>
              <a:rPr dirty="0" err="1"/>
              <a:t>çok</a:t>
            </a:r>
            <a:r>
              <a:rPr dirty="0"/>
              <a:t> </a:t>
            </a:r>
            <a:r>
              <a:rPr dirty="0" err="1"/>
              <a:t>düşük</a:t>
            </a:r>
            <a:r>
              <a:rPr dirty="0"/>
              <a:t> </a:t>
            </a:r>
            <a:r>
              <a:rPr dirty="0" err="1"/>
              <a:t>bedellerle</a:t>
            </a:r>
            <a:r>
              <a:rPr dirty="0"/>
              <a:t> </a:t>
            </a:r>
            <a:r>
              <a:rPr dirty="0" err="1"/>
              <a:t>kamulaştırılması</a:t>
            </a:r>
            <a:r>
              <a:rPr dirty="0"/>
              <a:t> </a:t>
            </a:r>
            <a:r>
              <a:rPr dirty="0" err="1"/>
              <a:t>sağlandı</a:t>
            </a:r>
            <a:endParaRPr dirty="0"/>
          </a:p>
          <a:p>
            <a:pPr>
              <a:buChar char="-"/>
              <a:defRPr sz="2400"/>
            </a:pPr>
            <a:endParaRPr dirty="0"/>
          </a:p>
          <a:p>
            <a:pPr marL="0" indent="0">
              <a:buNone/>
              <a:defRPr sz="2400"/>
            </a:pPr>
            <a:r>
              <a:rPr lang="tr-TR" dirty="0" smtClean="0"/>
              <a:t>- </a:t>
            </a:r>
            <a:r>
              <a:rPr dirty="0" err="1" smtClean="0"/>
              <a:t>Kentin</a:t>
            </a:r>
            <a:r>
              <a:rPr dirty="0" smtClean="0"/>
              <a:t> </a:t>
            </a:r>
            <a:r>
              <a:rPr dirty="0" err="1"/>
              <a:t>hızla</a:t>
            </a:r>
            <a:r>
              <a:rPr dirty="0"/>
              <a:t> </a:t>
            </a:r>
            <a:r>
              <a:rPr dirty="0" err="1"/>
              <a:t>büyümesi</a:t>
            </a:r>
            <a:r>
              <a:rPr dirty="0"/>
              <a:t> </a:t>
            </a:r>
            <a:r>
              <a:rPr dirty="0" err="1"/>
              <a:t>için</a:t>
            </a:r>
            <a:r>
              <a:rPr dirty="0"/>
              <a:t> </a:t>
            </a:r>
            <a:r>
              <a:rPr dirty="0" err="1"/>
              <a:t>kente</a:t>
            </a:r>
            <a:r>
              <a:rPr dirty="0"/>
              <a:t> ilk </a:t>
            </a:r>
            <a:r>
              <a:rPr dirty="0" err="1"/>
              <a:t>kez</a:t>
            </a:r>
            <a:r>
              <a:rPr dirty="0"/>
              <a:t> </a:t>
            </a:r>
            <a:r>
              <a:rPr dirty="0" err="1"/>
              <a:t>elektrik</a:t>
            </a:r>
            <a:r>
              <a:rPr dirty="0"/>
              <a:t> </a:t>
            </a:r>
            <a:r>
              <a:rPr dirty="0" err="1"/>
              <a:t>verildi</a:t>
            </a:r>
            <a:r>
              <a:rPr dirty="0"/>
              <a:t> </a:t>
            </a:r>
            <a:r>
              <a:rPr dirty="0" err="1"/>
              <a:t>ve</a:t>
            </a:r>
            <a:r>
              <a:rPr dirty="0"/>
              <a:t> </a:t>
            </a:r>
            <a:r>
              <a:rPr dirty="0" err="1"/>
              <a:t>imarı</a:t>
            </a:r>
            <a:r>
              <a:rPr dirty="0"/>
              <a:t> </a:t>
            </a:r>
            <a:r>
              <a:rPr dirty="0" err="1"/>
              <a:t>için</a:t>
            </a:r>
            <a:r>
              <a:rPr dirty="0"/>
              <a:t> </a:t>
            </a:r>
            <a:r>
              <a:rPr dirty="0" err="1"/>
              <a:t>gerekli</a:t>
            </a:r>
            <a:r>
              <a:rPr dirty="0"/>
              <a:t> </a:t>
            </a:r>
            <a:r>
              <a:rPr dirty="0" err="1"/>
              <a:t>yapı</a:t>
            </a:r>
            <a:r>
              <a:rPr dirty="0"/>
              <a:t> </a:t>
            </a:r>
            <a:r>
              <a:rPr dirty="0" err="1"/>
              <a:t>malzemesini</a:t>
            </a:r>
            <a:r>
              <a:rPr dirty="0"/>
              <a:t> </a:t>
            </a:r>
            <a:r>
              <a:rPr dirty="0" err="1"/>
              <a:t>sağlamak</a:t>
            </a:r>
            <a:r>
              <a:rPr dirty="0"/>
              <a:t> </a:t>
            </a:r>
            <a:r>
              <a:rPr dirty="0" err="1"/>
              <a:t>amacıyla</a:t>
            </a:r>
            <a:r>
              <a:rPr dirty="0"/>
              <a:t> </a:t>
            </a:r>
            <a:r>
              <a:rPr dirty="0" err="1"/>
              <a:t>tuğla</a:t>
            </a:r>
            <a:r>
              <a:rPr dirty="0"/>
              <a:t>, </a:t>
            </a:r>
            <a:r>
              <a:rPr dirty="0" err="1"/>
              <a:t>kiremit</a:t>
            </a:r>
            <a:r>
              <a:rPr dirty="0"/>
              <a:t>, </a:t>
            </a:r>
            <a:r>
              <a:rPr dirty="0" err="1"/>
              <a:t>kireç</a:t>
            </a:r>
            <a:r>
              <a:rPr dirty="0"/>
              <a:t>, </a:t>
            </a:r>
            <a:r>
              <a:rPr dirty="0" err="1"/>
              <a:t>çimento</a:t>
            </a:r>
            <a:r>
              <a:rPr dirty="0"/>
              <a:t> </a:t>
            </a:r>
            <a:r>
              <a:rPr dirty="0" err="1"/>
              <a:t>ve</a:t>
            </a:r>
            <a:r>
              <a:rPr dirty="0"/>
              <a:t> </a:t>
            </a:r>
            <a:r>
              <a:rPr dirty="0" err="1"/>
              <a:t>kereste</a:t>
            </a:r>
            <a:r>
              <a:rPr dirty="0"/>
              <a:t> </a:t>
            </a:r>
            <a:r>
              <a:rPr dirty="0" err="1"/>
              <a:t>fabrikaları</a:t>
            </a:r>
            <a:r>
              <a:rPr dirty="0"/>
              <a:t> </a:t>
            </a:r>
            <a:r>
              <a:rPr dirty="0" err="1"/>
              <a:t>kuruldu</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ontent Placeholder 2"/>
          <p:cNvSpPr txBox="1">
            <a:spLocks noGrp="1"/>
          </p:cNvSpPr>
          <p:nvPr>
            <p:ph idx="1"/>
          </p:nvPr>
        </p:nvSpPr>
        <p:spPr>
          <a:xfrm>
            <a:off x="457200" y="914399"/>
            <a:ext cx="7239000" cy="5541338"/>
          </a:xfrm>
          <a:prstGeom prst="rect">
            <a:avLst/>
          </a:prstGeom>
        </p:spPr>
        <p:txBody>
          <a:bodyPr/>
          <a:lstStyle>
            <a:lvl1pPr marL="0" indent="0">
              <a:buSzTx/>
              <a:buFont typeface="Wingdings 2"/>
              <a:buNone/>
            </a:lvl1pPr>
          </a:lstStyle>
          <a:p>
            <a:r>
              <a:rPr dirty="0"/>
              <a:t>- </a:t>
            </a:r>
            <a:r>
              <a:rPr dirty="0" err="1"/>
              <a:t>Ankara’nın</a:t>
            </a:r>
            <a:r>
              <a:rPr dirty="0"/>
              <a:t> </a:t>
            </a:r>
            <a:r>
              <a:rPr dirty="0" err="1"/>
              <a:t>imar</a:t>
            </a:r>
            <a:r>
              <a:rPr dirty="0"/>
              <a:t> </a:t>
            </a:r>
            <a:r>
              <a:rPr dirty="0" err="1"/>
              <a:t>işlerinin</a:t>
            </a:r>
            <a:r>
              <a:rPr dirty="0"/>
              <a:t> </a:t>
            </a:r>
            <a:r>
              <a:rPr dirty="0" err="1"/>
              <a:t>yürütülmesi</a:t>
            </a:r>
            <a:r>
              <a:rPr dirty="0"/>
              <a:t> </a:t>
            </a:r>
            <a:r>
              <a:rPr dirty="0" err="1"/>
              <a:t>sırasında</a:t>
            </a:r>
            <a:r>
              <a:rPr dirty="0"/>
              <a:t> </a:t>
            </a:r>
            <a:r>
              <a:rPr dirty="0" err="1"/>
              <a:t>eski</a:t>
            </a:r>
            <a:r>
              <a:rPr dirty="0"/>
              <a:t> Ankara </a:t>
            </a:r>
            <a:r>
              <a:rPr dirty="0" err="1"/>
              <a:t>mı</a:t>
            </a:r>
            <a:r>
              <a:rPr dirty="0"/>
              <a:t> </a:t>
            </a:r>
            <a:r>
              <a:rPr dirty="0" err="1"/>
              <a:t>imar</a:t>
            </a:r>
            <a:r>
              <a:rPr dirty="0"/>
              <a:t> </a:t>
            </a:r>
            <a:r>
              <a:rPr dirty="0" err="1"/>
              <a:t>edilsin</a:t>
            </a:r>
            <a:r>
              <a:rPr dirty="0"/>
              <a:t>, </a:t>
            </a:r>
            <a:r>
              <a:rPr dirty="0" err="1"/>
              <a:t>yoksa</a:t>
            </a:r>
            <a:r>
              <a:rPr dirty="0"/>
              <a:t> </a:t>
            </a:r>
            <a:r>
              <a:rPr dirty="0" err="1"/>
              <a:t>yeni</a:t>
            </a:r>
            <a:r>
              <a:rPr dirty="0"/>
              <a:t> </a:t>
            </a:r>
            <a:r>
              <a:rPr dirty="0" err="1"/>
              <a:t>bir</a:t>
            </a:r>
            <a:r>
              <a:rPr dirty="0"/>
              <a:t> </a:t>
            </a:r>
            <a:r>
              <a:rPr dirty="0" err="1"/>
              <a:t>kent</a:t>
            </a:r>
            <a:r>
              <a:rPr dirty="0"/>
              <a:t> mi </a:t>
            </a:r>
            <a:r>
              <a:rPr dirty="0" err="1"/>
              <a:t>kurulsun</a:t>
            </a:r>
            <a:r>
              <a:rPr dirty="0"/>
              <a:t> </a:t>
            </a:r>
            <a:r>
              <a:rPr dirty="0" err="1"/>
              <a:t>konusu</a:t>
            </a:r>
            <a:r>
              <a:rPr dirty="0"/>
              <a:t> </a:t>
            </a:r>
            <a:r>
              <a:rPr dirty="0" err="1"/>
              <a:t>tartışılmış</a:t>
            </a:r>
            <a:r>
              <a:rPr dirty="0"/>
              <a:t>; </a:t>
            </a:r>
            <a:r>
              <a:rPr dirty="0" err="1"/>
              <a:t>eski</a:t>
            </a:r>
            <a:r>
              <a:rPr dirty="0"/>
              <a:t> </a:t>
            </a:r>
            <a:r>
              <a:rPr dirty="0" err="1"/>
              <a:t>Ankara’nın</a:t>
            </a:r>
            <a:r>
              <a:rPr dirty="0"/>
              <a:t> </a:t>
            </a:r>
            <a:r>
              <a:rPr dirty="0" err="1"/>
              <a:t>imarı</a:t>
            </a:r>
            <a:r>
              <a:rPr dirty="0"/>
              <a:t> </a:t>
            </a:r>
            <a:r>
              <a:rPr dirty="0" err="1"/>
              <a:t>yerine</a:t>
            </a:r>
            <a:r>
              <a:rPr dirty="0"/>
              <a:t>, </a:t>
            </a:r>
            <a:r>
              <a:rPr dirty="0" err="1"/>
              <a:t>Çankaya</a:t>
            </a:r>
            <a:r>
              <a:rPr dirty="0"/>
              <a:t> </a:t>
            </a:r>
            <a:r>
              <a:rPr dirty="0" err="1"/>
              <a:t>ile</a:t>
            </a:r>
            <a:r>
              <a:rPr dirty="0"/>
              <a:t> </a:t>
            </a:r>
            <a:r>
              <a:rPr dirty="0" err="1"/>
              <a:t>eski</a:t>
            </a:r>
            <a:r>
              <a:rPr dirty="0"/>
              <a:t> Ankara </a:t>
            </a:r>
            <a:r>
              <a:rPr dirty="0" err="1"/>
              <a:t>arasında</a:t>
            </a:r>
            <a:r>
              <a:rPr dirty="0"/>
              <a:t> </a:t>
            </a:r>
            <a:r>
              <a:rPr dirty="0" err="1"/>
              <a:t>yeni</a:t>
            </a:r>
            <a:r>
              <a:rPr dirty="0"/>
              <a:t> </a:t>
            </a:r>
            <a:r>
              <a:rPr dirty="0" err="1"/>
              <a:t>bir</a:t>
            </a:r>
            <a:r>
              <a:rPr dirty="0"/>
              <a:t> </a:t>
            </a:r>
            <a:r>
              <a:rPr dirty="0" err="1"/>
              <a:t>mahalle</a:t>
            </a:r>
            <a:r>
              <a:rPr dirty="0"/>
              <a:t>, </a:t>
            </a:r>
            <a:r>
              <a:rPr dirty="0" err="1"/>
              <a:t>daha</a:t>
            </a:r>
            <a:r>
              <a:rPr dirty="0"/>
              <a:t> </a:t>
            </a:r>
            <a:r>
              <a:rPr dirty="0" err="1"/>
              <a:t>doğrusu</a:t>
            </a:r>
            <a:r>
              <a:rPr dirty="0"/>
              <a:t> </a:t>
            </a:r>
            <a:r>
              <a:rPr dirty="0" err="1"/>
              <a:t>kent</a:t>
            </a:r>
            <a:r>
              <a:rPr dirty="0"/>
              <a:t> </a:t>
            </a:r>
            <a:r>
              <a:rPr dirty="0" err="1"/>
              <a:t>çanak</a:t>
            </a:r>
            <a:r>
              <a:rPr dirty="0"/>
              <a:t> </a:t>
            </a:r>
            <a:r>
              <a:rPr dirty="0" err="1"/>
              <a:t>şeklinde</a:t>
            </a:r>
            <a:r>
              <a:rPr dirty="0"/>
              <a:t> </a:t>
            </a:r>
            <a:r>
              <a:rPr dirty="0" err="1"/>
              <a:t>olduğu</a:t>
            </a:r>
            <a:r>
              <a:rPr dirty="0"/>
              <a:t> </a:t>
            </a:r>
            <a:r>
              <a:rPr dirty="0" err="1"/>
              <a:t>için</a:t>
            </a:r>
            <a:r>
              <a:rPr dirty="0"/>
              <a:t> </a:t>
            </a:r>
            <a:r>
              <a:rPr dirty="0" err="1"/>
              <a:t>oluşan</a:t>
            </a:r>
            <a:r>
              <a:rPr dirty="0"/>
              <a:t> </a:t>
            </a:r>
            <a:r>
              <a:rPr dirty="0" err="1"/>
              <a:t>bataklıkları</a:t>
            </a:r>
            <a:r>
              <a:rPr dirty="0"/>
              <a:t> </a:t>
            </a:r>
            <a:r>
              <a:rPr dirty="0" err="1"/>
              <a:t>kurutarak</a:t>
            </a:r>
            <a:r>
              <a:rPr dirty="0"/>
              <a:t> </a:t>
            </a:r>
            <a:r>
              <a:rPr dirty="0" err="1"/>
              <a:t>yeni</a:t>
            </a:r>
            <a:r>
              <a:rPr dirty="0"/>
              <a:t> </a:t>
            </a:r>
            <a:r>
              <a:rPr dirty="0" err="1"/>
              <a:t>bir</a:t>
            </a:r>
            <a:r>
              <a:rPr dirty="0"/>
              <a:t> </a:t>
            </a:r>
            <a:r>
              <a:rPr dirty="0" err="1"/>
              <a:t>kent</a:t>
            </a:r>
            <a:r>
              <a:rPr dirty="0"/>
              <a:t> </a:t>
            </a:r>
            <a:r>
              <a:rPr dirty="0" err="1"/>
              <a:t>kurmak</a:t>
            </a:r>
            <a:r>
              <a:rPr dirty="0"/>
              <a:t>, </a:t>
            </a:r>
            <a:r>
              <a:rPr dirty="0" err="1"/>
              <a:t>gerçekleştirilmesi</a:t>
            </a:r>
            <a:r>
              <a:rPr dirty="0"/>
              <a:t> </a:t>
            </a:r>
            <a:r>
              <a:rPr dirty="0" err="1"/>
              <a:t>daha</a:t>
            </a:r>
            <a:r>
              <a:rPr dirty="0"/>
              <a:t> </a:t>
            </a:r>
            <a:r>
              <a:rPr dirty="0" err="1"/>
              <a:t>kolay</a:t>
            </a:r>
            <a:r>
              <a:rPr dirty="0"/>
              <a:t> </a:t>
            </a:r>
            <a:r>
              <a:rPr dirty="0" err="1"/>
              <a:t>ve</a:t>
            </a:r>
            <a:r>
              <a:rPr dirty="0"/>
              <a:t> </a:t>
            </a:r>
            <a:r>
              <a:rPr dirty="0" err="1"/>
              <a:t>kent</a:t>
            </a:r>
            <a:r>
              <a:rPr dirty="0"/>
              <a:t> </a:t>
            </a:r>
            <a:r>
              <a:rPr dirty="0" err="1"/>
              <a:t>plancılığı</a:t>
            </a:r>
            <a:r>
              <a:rPr dirty="0"/>
              <a:t> </a:t>
            </a:r>
            <a:r>
              <a:rPr dirty="0" err="1"/>
              <a:t>ilkelerine</a:t>
            </a:r>
            <a:r>
              <a:rPr dirty="0"/>
              <a:t> </a:t>
            </a:r>
            <a:r>
              <a:rPr dirty="0" err="1"/>
              <a:t>daha</a:t>
            </a:r>
            <a:r>
              <a:rPr dirty="0"/>
              <a:t> </a:t>
            </a:r>
            <a:r>
              <a:rPr dirty="0" err="1"/>
              <a:t>uygun</a:t>
            </a:r>
            <a:r>
              <a:rPr dirty="0"/>
              <a:t> </a:t>
            </a:r>
            <a:r>
              <a:rPr dirty="0" err="1"/>
              <a:t>bulunmuştur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pulent">
  <a:themeElements>
    <a:clrScheme name="Opulent">
      <a:dk1>
        <a:srgbClr val="000000"/>
      </a:dk1>
      <a:lt1>
        <a:srgbClr val="FFFFFF"/>
      </a:lt1>
      <a:dk2>
        <a:srgbClr val="A7A7A7"/>
      </a:dk2>
      <a:lt2>
        <a:srgbClr val="535353"/>
      </a:lt2>
      <a:accent1>
        <a:srgbClr val="B83D68"/>
      </a:accent1>
      <a:accent2>
        <a:srgbClr val="AC66BB"/>
      </a:accent2>
      <a:accent3>
        <a:srgbClr val="DE6C36"/>
      </a:accent3>
      <a:accent4>
        <a:srgbClr val="F9B639"/>
      </a:accent4>
      <a:accent5>
        <a:srgbClr val="CF6DA4"/>
      </a:accent5>
      <a:accent6>
        <a:srgbClr val="FA8D3D"/>
      </a:accent6>
      <a:hlink>
        <a:srgbClr val="0000FF"/>
      </a:hlink>
      <a:folHlink>
        <a:srgbClr val="FF00FF"/>
      </a:folHlink>
    </a:clrScheme>
    <a:fontScheme name="Opulent">
      <a:majorFont>
        <a:latin typeface="Calibri"/>
        <a:ea typeface="Calibri"/>
        <a:cs typeface="Calibri"/>
      </a:majorFont>
      <a:minorFont>
        <a:latin typeface="Helvetica"/>
        <a:ea typeface="Helvetica"/>
        <a:cs typeface="Helvetica"/>
      </a:minorFont>
    </a:fontScheme>
    <a:fmtScheme name="Opul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6F253F">
                <a:alpha val="83000"/>
              </a:srgbClr>
            </a:outerShdw>
          </a:effectLst>
        </a:effectStyle>
        <a:effectStyle>
          <a:effectLst>
            <a:outerShdw blurRad="38100" dist="25400" dir="5400000" rotWithShape="0">
              <a:srgbClr val="6F253F">
                <a:alpha val="83000"/>
              </a:srgbClr>
            </a:outerShdw>
          </a:effectLst>
        </a:effectStyle>
        <a:effectStyle>
          <a:effectLst>
            <a:outerShdw blurRad="50800" dist="25000" dir="5400000" rotWithShape="0">
              <a:srgbClr val="993607">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40000" cap="flat">
          <a:solidFill>
            <a:schemeClr val="accent1"/>
          </a:solidFill>
          <a:prstDash val="solid"/>
          <a:round/>
        </a:ln>
        <a:effectLst>
          <a:outerShdw blurRad="38100" dist="25400" dir="5400000" rotWithShape="0">
            <a:srgbClr val="6F253F">
              <a:alpha val="83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40000" cap="flat">
          <a:solidFill>
            <a:schemeClr val="accent1"/>
          </a:solidFill>
          <a:prstDash val="solid"/>
          <a:round/>
        </a:ln>
        <a:effectLst>
          <a:outerShdw blurRad="50800" dist="25000" dir="5400000" rotWithShape="0">
            <a:srgbClr val="7C1237">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181</TotalTime>
  <Words>2644</Words>
  <Application>Microsoft Office PowerPoint</Application>
  <PresentationFormat>On-screen Show (4:3)</PresentationFormat>
  <Paragraphs>169</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Opulent</vt:lpstr>
      <vt:lpstr>PowerPoint Presentation</vt:lpstr>
      <vt:lpstr>KENT VE KENTLEŞME </vt:lpstr>
      <vt:lpstr>PowerPoint Presentation</vt:lpstr>
      <vt:lpstr>PowerPoint Presentation</vt:lpstr>
      <vt:lpstr>ANKARA’NIN ŞEHİRCİLİK BAKIMINDAN GELİŞİMİ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KENTSEL DÖNÜŞÜM</vt:lpstr>
      <vt:lpstr>PowerPoint Presentation</vt:lpstr>
      <vt:lpstr>PowerPoint Presentation</vt:lpstr>
      <vt:lpstr>PowerPoint Presentation</vt:lpstr>
      <vt:lpstr>PowerPoint Presentation</vt:lpstr>
      <vt:lpstr>PowerPoint Presentation</vt:lpstr>
      <vt:lpstr>ANKARA’DA KENTSEL DÖNÜŞÜM VE YENİ SEMTLERİN KURULUŞU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GÖÇÜN TANIMI</vt:lpstr>
      <vt:lpstr>GÖÇÜN ÇEŞİTLERİ</vt:lpstr>
      <vt:lpstr>Ülke Sınırı Esasına Göre Göç Çeşitleri</vt:lpstr>
      <vt:lpstr>PowerPoint Presentation</vt:lpstr>
      <vt:lpstr>Oluşumuna Göre Göç Çeşitleri</vt:lpstr>
      <vt:lpstr>PowerPoint Presentation</vt:lpstr>
      <vt:lpstr>PowerPoint Presentation</vt:lpstr>
      <vt:lpstr>ANKARA’YA GÖÇÜN TEMEL NEDENLERİ VE SONUÇLARI</vt:lpstr>
      <vt:lpstr>PowerPoint Presentation</vt:lpstr>
      <vt:lpstr>PowerPoint Presentation</vt:lpstr>
      <vt:lpstr>Köylerden Şehirlere Göç</vt:lpstr>
      <vt:lpstr>PowerPoint Presentation</vt:lpstr>
      <vt:lpstr>PowerPoint Presentation</vt:lpstr>
      <vt:lpstr>Ankara İline Nüfus Gönderen İller</vt:lpstr>
      <vt:lpstr>PowerPoint Presentation</vt:lpstr>
      <vt:lpstr>DIŞARIDAN ALINAN GÖÇLERİN ŞEHRİN SOSYAL YAPISINA ETKİLERİ</vt:lpstr>
      <vt:lpstr>PowerPoint Presentation</vt:lpstr>
      <vt:lpstr>PowerPoint Presentation</vt:lpstr>
      <vt:lpstr>KAYNAKÇA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HaaToka</cp:lastModifiedBy>
  <cp:revision>8</cp:revision>
  <dcterms:modified xsi:type="dcterms:W3CDTF">2019-05-17T21:17:03Z</dcterms:modified>
</cp:coreProperties>
</file>