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56" r:id="rId3"/>
    <p:sldId id="258" r:id="rId4"/>
    <p:sldId id="259" r:id="rId5"/>
    <p:sldId id="260" r:id="rId6"/>
    <p:sldId id="268" r:id="rId7"/>
    <p:sldId id="269" r:id="rId8"/>
    <p:sldId id="270" r:id="rId9"/>
    <p:sldId id="263" r:id="rId10"/>
    <p:sldId id="261" r:id="rId11"/>
    <p:sldId id="264" r:id="rId12"/>
    <p:sldId id="26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85838"/>
            <a:ext cx="7772400" cy="1371600"/>
          </a:xfrm>
        </p:spPr>
        <p:txBody>
          <a:bodyPr/>
          <a:lstStyle/>
          <a:p>
            <a:pPr eaLnBrk="1" hangingPunct="1"/>
            <a:r>
              <a:rPr lang="tr-TR" sz="4000" dirty="0" smtClean="0"/>
              <a:t>HACETTEPE ÜNİVERSİTESİ</a:t>
            </a:r>
          </a:p>
        </p:txBody>
      </p:sp>
      <p:pic>
        <p:nvPicPr>
          <p:cNvPr id="8196" name="Picture 5" descr="hac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1214438"/>
            <a:ext cx="7858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0" y="2819400"/>
            <a:ext cx="6172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/>
              <a:t>ATATÜRK İLKELERİ VE İNKILAP TARİHİ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49542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solidFill>
                  <a:schemeClr val="accent2">
                    <a:lumMod val="75000"/>
                  </a:schemeClr>
                </a:solidFill>
              </a:rPr>
              <a:t>Sebep: </a:t>
            </a:r>
            <a:r>
              <a:rPr lang="tr-TR" sz="3500" dirty="0"/>
              <a:t>İngiltere’nin, boğazları ele geçirerek Osmanlı’yı savaş dışı bırakmak ve Rusya’ya yardım yetiştirmek. </a:t>
            </a:r>
          </a:p>
          <a:p>
            <a:endParaRPr lang="tr-TR" sz="3500" dirty="0"/>
          </a:p>
        </p:txBody>
      </p:sp>
    </p:spTree>
    <p:extLst>
      <p:ext uri="{BB962C8B-B14F-4D97-AF65-F5344CB8AC3E}">
        <p14:creationId xmlns:p14="http://schemas.microsoft.com/office/powerpoint/2010/main" val="390683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9485"/>
            <a:ext cx="5562599" cy="4275829"/>
          </a:xfrm>
        </p:spPr>
      </p:pic>
    </p:spTree>
    <p:extLst>
      <p:ext uri="{BB962C8B-B14F-4D97-AF65-F5344CB8AC3E}">
        <p14:creationId xmlns:p14="http://schemas.microsoft.com/office/powerpoint/2010/main" val="23268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500" dirty="0" smtClean="0"/>
              <a:t>sONUÇLARI</a:t>
            </a:r>
            <a:endParaRPr lang="tr-T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</a:pPr>
            <a:r>
              <a:rPr lang="tr-TR" sz="2000" dirty="0" smtClean="0"/>
              <a:t>*   Savaş </a:t>
            </a:r>
            <a:r>
              <a:rPr lang="tr-TR" sz="2000" dirty="0"/>
              <a:t>en az iki yıl uzadı</a:t>
            </a:r>
            <a:r>
              <a:rPr lang="tr-TR" sz="2000" dirty="0" smtClean="0"/>
              <a:t>.</a:t>
            </a:r>
            <a:endParaRPr lang="tr-TR" sz="2000" dirty="0"/>
          </a:p>
          <a:p>
            <a:pPr marL="0" indent="0" algn="just">
              <a:lnSpc>
                <a:spcPct val="90000"/>
              </a:lnSpc>
            </a:pPr>
            <a:r>
              <a:rPr lang="tr-TR" sz="2000" dirty="0" smtClean="0"/>
              <a:t>*   Bulgaristan</a:t>
            </a:r>
            <a:r>
              <a:rPr lang="tr-TR" sz="2000" dirty="0"/>
              <a:t>, Osmanlı yanında savaşa girdi. </a:t>
            </a:r>
          </a:p>
          <a:p>
            <a:pPr algn="just">
              <a:lnSpc>
                <a:spcPct val="90000"/>
              </a:lnSpc>
            </a:pPr>
            <a:r>
              <a:rPr lang="tr-TR" sz="2000" dirty="0" smtClean="0"/>
              <a:t>*	İngiltere </a:t>
            </a:r>
            <a:r>
              <a:rPr lang="tr-TR" sz="2000" dirty="0"/>
              <a:t>ve Fransa’nın itibarı sarsıldı. </a:t>
            </a:r>
          </a:p>
          <a:p>
            <a:pPr algn="just">
              <a:lnSpc>
                <a:spcPct val="90000"/>
              </a:lnSpc>
            </a:pPr>
            <a:r>
              <a:rPr lang="tr-TR" sz="2000" dirty="0" smtClean="0"/>
              <a:t>*	Gizli </a:t>
            </a:r>
            <a:r>
              <a:rPr lang="tr-TR" sz="2000" dirty="0"/>
              <a:t>antlaşmalar gündeme geldi.</a:t>
            </a:r>
          </a:p>
          <a:p>
            <a:pPr algn="just">
              <a:lnSpc>
                <a:spcPct val="90000"/>
              </a:lnSpc>
            </a:pPr>
            <a:r>
              <a:rPr lang="tr-TR" sz="2000" dirty="0" smtClean="0"/>
              <a:t>*	Rusya </a:t>
            </a:r>
            <a:r>
              <a:rPr lang="tr-TR" sz="2000" dirty="0"/>
              <a:t>yardım alamayınca Çarlık rejimi zor duruma düştü ve 1917 Bolşevik ihtilaline zemin hazırlanmış oldu. </a:t>
            </a:r>
          </a:p>
          <a:p>
            <a:pPr algn="just">
              <a:lnSpc>
                <a:spcPct val="90000"/>
              </a:lnSpc>
            </a:pPr>
            <a:r>
              <a:rPr lang="tr-TR" sz="2000" dirty="0" smtClean="0"/>
              <a:t>*	M</a:t>
            </a:r>
            <a:r>
              <a:rPr lang="tr-TR" sz="2000" dirty="0"/>
              <a:t>. Kemal, başarılarından dolayı milli mücadeleye lider olacaktır. </a:t>
            </a:r>
          </a:p>
          <a:p>
            <a:pPr algn="just"/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10231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Atatürk İlkeleri ve Inkılap Tarihi Ders Notları – Öğretim Görevlisi ALİ YAYLA</a:t>
            </a:r>
          </a:p>
          <a:p>
            <a:endParaRPr lang="tr-TR" dirty="0"/>
          </a:p>
          <a:p>
            <a:r>
              <a:rPr lang="tr-TR" dirty="0" smtClean="0"/>
              <a:t>Resimler: İnternet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634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315200" cy="2057400"/>
          </a:xfrm>
        </p:spPr>
        <p:txBody>
          <a:bodyPr/>
          <a:lstStyle/>
          <a:p>
            <a:r>
              <a:rPr lang="tr-TR" sz="5600" dirty="0" smtClean="0"/>
              <a:t>I. DÜNYA SAVAŞI</a:t>
            </a:r>
            <a:br>
              <a:rPr lang="tr-TR" sz="5600" dirty="0" smtClean="0"/>
            </a:br>
            <a:r>
              <a:rPr lang="tr-TR" sz="5600" dirty="0" smtClean="0"/>
              <a:t>ÇANAKKALE CEPHESİ</a:t>
            </a:r>
            <a:endParaRPr lang="tr-TR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443046" y="2781261"/>
            <a:ext cx="6511131" cy="329259"/>
          </a:xfrm>
        </p:spPr>
        <p:txBody>
          <a:bodyPr>
            <a:noAutofit/>
          </a:bodyPr>
          <a:lstStyle/>
          <a:p>
            <a:r>
              <a:rPr lang="tr-TR" sz="1200" dirty="0" smtClean="0"/>
              <a:t>OKAN ALAN</a:t>
            </a:r>
          </a:p>
          <a:p>
            <a:r>
              <a:rPr lang="tr-TR" sz="1200" dirty="0" smtClean="0"/>
              <a:t>21526638</a:t>
            </a:r>
          </a:p>
          <a:p>
            <a:r>
              <a:rPr lang="tr-TR" sz="1200" dirty="0" smtClean="0"/>
              <a:t>Bilgisayar Mühendisliği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09406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381000"/>
            <a:ext cx="7520940" cy="4299477"/>
          </a:xfrm>
        </p:spPr>
        <p:txBody>
          <a:bodyPr/>
          <a:lstStyle/>
          <a:p>
            <a:pPr algn="ctr"/>
            <a:r>
              <a:rPr lang="tr-TR" sz="2000" dirty="0">
                <a:solidFill>
                  <a:schemeClr val="accent3">
                    <a:lumMod val="75000"/>
                  </a:schemeClr>
                </a:solidFill>
              </a:rPr>
              <a:t>İtilaf Devletleri</a:t>
            </a:r>
          </a:p>
          <a:p>
            <a:pPr algn="ctr"/>
            <a:r>
              <a:rPr lang="tr-TR" sz="2000" dirty="0"/>
              <a:t>İngiltere, Fransa, Rusya, Yunanistan, Japonya, Romanya, İtalya, Sırbistan, </a:t>
            </a:r>
            <a:r>
              <a:rPr lang="tr-TR" sz="2000" dirty="0" smtClean="0"/>
              <a:t>ABD</a:t>
            </a:r>
          </a:p>
          <a:p>
            <a:pPr algn="ctr"/>
            <a:endParaRPr lang="tr-TR" sz="2000" dirty="0"/>
          </a:p>
          <a:p>
            <a:pPr algn="ctr"/>
            <a:r>
              <a:rPr lang="tr-TR" sz="2000" dirty="0">
                <a:solidFill>
                  <a:schemeClr val="accent3">
                    <a:lumMod val="75000"/>
                  </a:schemeClr>
                </a:solidFill>
              </a:rPr>
              <a:t>İttifak Devletleri</a:t>
            </a:r>
          </a:p>
          <a:p>
            <a:pPr algn="ctr"/>
            <a:r>
              <a:rPr lang="tr-TR" sz="2000" dirty="0"/>
              <a:t>Almanya, Avusturya-Macaristan, İtalya (İtilaf olacak), Osmanlı, Bulgaristan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12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>
                <a:solidFill>
                  <a:schemeClr val="accent3">
                    <a:lumMod val="75000"/>
                  </a:schemeClr>
                </a:solidFill>
              </a:rPr>
              <a:t>I.Dünya savaşı Temel </a:t>
            </a:r>
            <a:r>
              <a:rPr lang="tr-TR" u="sng" dirty="0">
                <a:solidFill>
                  <a:schemeClr val="accent3">
                    <a:lumMod val="75000"/>
                  </a:schemeClr>
                </a:solidFill>
              </a:rPr>
              <a:t>Nedenleri</a:t>
            </a:r>
            <a:r>
              <a:rPr lang="tr-TR" u="sng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endParaRPr lang="tr-T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*1789 </a:t>
            </a:r>
            <a:r>
              <a:rPr lang="tr-TR" sz="2000" dirty="0"/>
              <a:t>Fransız ihtilali’nin getirmiş olduğu sonuçlardan özgürlük ve milliyetçilik fikirleri imparatorlukların yıkılmasına sebep olacaktır. Milliyetçilik; İtalya ve Almanya’nın siyasi birliklerini tamamlamalarına sebep olmuştur. </a:t>
            </a:r>
            <a:endParaRPr lang="tr-TR" sz="2000" dirty="0" smtClean="0"/>
          </a:p>
          <a:p>
            <a:endParaRPr lang="tr-TR" sz="2000" dirty="0"/>
          </a:p>
          <a:p>
            <a:r>
              <a:rPr lang="tr-TR" sz="2000" dirty="0" smtClean="0"/>
              <a:t>*Sanayi </a:t>
            </a:r>
            <a:r>
              <a:rPr lang="tr-TR" sz="2000" dirty="0"/>
              <a:t>inkılabı sonucunda doğan hammadde ve pazar arayışı, sömürgecilik ve ekonomik rekabeti getirmiştir</a:t>
            </a:r>
            <a:r>
              <a:rPr lang="tr-TR" sz="2000" dirty="0" smtClean="0"/>
              <a:t>.</a:t>
            </a:r>
          </a:p>
          <a:p>
            <a:endParaRPr lang="tr-TR" sz="2000" dirty="0"/>
          </a:p>
          <a:p>
            <a:r>
              <a:rPr lang="tr-TR" sz="2000" dirty="0" smtClean="0"/>
              <a:t>*Almanya </a:t>
            </a:r>
            <a:r>
              <a:rPr lang="tr-TR" sz="2000" dirty="0"/>
              <a:t>ve İngiltere arasındaki ekonomik rekabeti.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47150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381000"/>
            <a:ext cx="7520940" cy="4299477"/>
          </a:xfrm>
        </p:spPr>
        <p:txBody>
          <a:bodyPr>
            <a:normAutofit/>
          </a:bodyPr>
          <a:lstStyle/>
          <a:p>
            <a:r>
              <a:rPr lang="tr-TR" sz="2000" dirty="0" smtClean="0"/>
              <a:t>*</a:t>
            </a:r>
            <a:r>
              <a:rPr lang="tr-TR" sz="2000" dirty="0"/>
              <a:t>	</a:t>
            </a:r>
            <a:r>
              <a:rPr lang="tr-TR" sz="2000" dirty="0" smtClean="0"/>
              <a:t>Rusya’nın </a:t>
            </a:r>
            <a:r>
              <a:rPr lang="tr-TR" sz="2000" dirty="0"/>
              <a:t>panslavist politikasından, Avusturya-Macaristan’ın ve Almanya’nın </a:t>
            </a:r>
            <a:r>
              <a:rPr lang="tr-TR" sz="2000" dirty="0" smtClean="0"/>
              <a:t>rahatsızolması</a:t>
            </a:r>
            <a:r>
              <a:rPr lang="tr-TR" sz="2000" dirty="0"/>
              <a:t>. 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*	Rusya’nın </a:t>
            </a:r>
            <a:r>
              <a:rPr lang="tr-TR" sz="2000" dirty="0"/>
              <a:t>Osmanlı toprakları üzerindeki emelleri ve sıcak denizlere inme politikası. </a:t>
            </a:r>
            <a:endParaRPr lang="tr-TR" sz="2000" dirty="0" smtClean="0"/>
          </a:p>
          <a:p>
            <a:endParaRPr lang="tr-TR" sz="2000" dirty="0"/>
          </a:p>
          <a:p>
            <a:r>
              <a:rPr lang="tr-TR" sz="2000" dirty="0" smtClean="0"/>
              <a:t>*	Avusturya-Macaristan </a:t>
            </a:r>
            <a:r>
              <a:rPr lang="tr-TR" sz="2000" dirty="0"/>
              <a:t>veliahtının Saraybosna’da bir Sırplı tarafından </a:t>
            </a:r>
            <a:r>
              <a:rPr lang="tr-TR" sz="2000" dirty="0" smtClean="0"/>
              <a:t>öldürülmesi. </a:t>
            </a:r>
          </a:p>
          <a:p>
            <a:endParaRPr lang="tr-TR" sz="2000" dirty="0"/>
          </a:p>
          <a:p>
            <a:r>
              <a:rPr lang="tr-TR" sz="2000" dirty="0" smtClean="0"/>
              <a:t>*	Sömürgeci </a:t>
            </a:r>
            <a:r>
              <a:rPr lang="tr-TR" sz="2000" dirty="0"/>
              <a:t>devletler arasına girmeye çalışan Almanya ve İtalya’nın politikaları.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21186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70" name="Picture 14" descr="W-Balkans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0"/>
            <a:ext cx="5867400" cy="685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7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5219700" cy="1139825"/>
          </a:xfrm>
        </p:spPr>
        <p:txBody>
          <a:bodyPr/>
          <a:lstStyle/>
          <a:p>
            <a:r>
              <a:rPr lang="tr-TR" sz="6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ÇANAKKALE</a:t>
            </a:r>
          </a:p>
        </p:txBody>
      </p:sp>
      <p:pic>
        <p:nvPicPr>
          <p:cNvPr id="19464" name="Picture 8" descr="çanakkale 2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852738"/>
            <a:ext cx="3902075" cy="400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4140200" y="2708275"/>
            <a:ext cx="2303463" cy="6492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H="1">
            <a:off x="4067175" y="2852738"/>
            <a:ext cx="2376488" cy="26638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56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4" descr="ds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591" name="Line 7"/>
          <p:cNvSpPr>
            <a:spLocks noChangeShapeType="1"/>
          </p:cNvSpPr>
          <p:nvPr/>
        </p:nvSpPr>
        <p:spPr bwMode="auto">
          <a:xfrm flipV="1">
            <a:off x="539750" y="3500438"/>
            <a:ext cx="2376488" cy="7207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 flipV="1">
            <a:off x="179388" y="2924175"/>
            <a:ext cx="1800225" cy="433388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V="1">
            <a:off x="323850" y="4795838"/>
            <a:ext cx="2376488" cy="7207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 flipV="1">
            <a:off x="107950" y="5732463"/>
            <a:ext cx="2376488" cy="7207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 flipH="1" flipV="1">
            <a:off x="5724525" y="4940300"/>
            <a:ext cx="73025" cy="1081088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V="1">
            <a:off x="5005388" y="5157788"/>
            <a:ext cx="142875" cy="1295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 flipV="1">
            <a:off x="3997325" y="5300663"/>
            <a:ext cx="719138" cy="10810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92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>
          <a:xfrm>
            <a:off x="107950" y="493713"/>
            <a:ext cx="4103688" cy="5022850"/>
          </a:xfrm>
        </p:spPr>
        <p:txBody>
          <a:bodyPr/>
          <a:lstStyle/>
          <a:p>
            <a:r>
              <a:rPr lang="tr-TR" sz="7200" dirty="0">
                <a:solidFill>
                  <a:schemeClr val="accent2">
                    <a:lumMod val="75000"/>
                  </a:schemeClr>
                </a:solidFill>
              </a:rPr>
              <a:t>M.Kemal</a:t>
            </a:r>
            <a:br>
              <a:rPr lang="tr-TR" sz="7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tr-TR" sz="7200" dirty="0">
                <a:solidFill>
                  <a:schemeClr val="accent2">
                    <a:lumMod val="75000"/>
                  </a:schemeClr>
                </a:solidFill>
              </a:rPr>
              <a:t>Cephede</a:t>
            </a:r>
          </a:p>
        </p:txBody>
      </p:sp>
      <p:pic>
        <p:nvPicPr>
          <p:cNvPr id="41988" name="Picture 4" descr="2252-unite03-15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92575" y="0"/>
            <a:ext cx="5051425" cy="685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3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4000" dirty="0" smtClean="0">
                <a:solidFill>
                  <a:srgbClr val="FF0000"/>
                </a:solidFill>
              </a:rPr>
              <a:t>ÇANAKKALE CEPHESİ</a:t>
            </a:r>
            <a:endParaRPr lang="tr-TR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dirty="0" smtClean="0"/>
              <a:t>	</a:t>
            </a:r>
            <a:r>
              <a:rPr lang="tr-TR" sz="2500" dirty="0" smtClean="0"/>
              <a:t>Çanakkale </a:t>
            </a:r>
            <a:r>
              <a:rPr lang="tr-TR" sz="2500" dirty="0"/>
              <a:t>Savaşları I. Dünya Savaşı’nın kaderini belirleyen savaştır. İngiltere ile Rusya arasında bağlantı kurulması amacıyla yapılan bu savaş, İngiltere için başarısızlıkla sonuçlandığı için savaşın sona erme sü-reci de hızlandı. İtilaf Devletleri kuvvetlerinin en büyük başarısı, Gelibolu Yarımadası’ndan çekilebilmeleri olmuştur. 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4180063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42</TotalTime>
  <Words>160</Words>
  <Application>Microsoft Office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HACETTEPE ÜNİVERSİTESİ</vt:lpstr>
      <vt:lpstr>I. DÜNYA SAVAŞI ÇANAKKALE CEPHESİ</vt:lpstr>
      <vt:lpstr>PowerPoint Presentation</vt:lpstr>
      <vt:lpstr>I.Dünya savaşı Temel Nedenleri:</vt:lpstr>
      <vt:lpstr>PowerPoint Presentation</vt:lpstr>
      <vt:lpstr>ÇANAKKALE</vt:lpstr>
      <vt:lpstr>PowerPoint Presentation</vt:lpstr>
      <vt:lpstr>M.Kemal Cephede</vt:lpstr>
      <vt:lpstr>ÇANAKKALE CEPHESİ</vt:lpstr>
      <vt:lpstr>PowerPoint Presentation</vt:lpstr>
      <vt:lpstr>PowerPoint Presentation</vt:lpstr>
      <vt:lpstr>sONUÇLARI</vt:lpstr>
      <vt:lpstr>KAYNAK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HaaToka</dc:creator>
  <cp:lastModifiedBy>HaaToka</cp:lastModifiedBy>
  <cp:revision>5</cp:revision>
  <dcterms:created xsi:type="dcterms:W3CDTF">2006-08-16T00:00:00Z</dcterms:created>
  <dcterms:modified xsi:type="dcterms:W3CDTF">2016-12-14T20:14:22Z</dcterms:modified>
</cp:coreProperties>
</file>