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6.jpeg" ContentType="image/jpeg"/>
  <Override PartName="/ppt/media/image8.png" ContentType="image/png"/>
  <Override PartName="/ppt/media/image7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Century Gothic"/>
              </a:rPr>
              <a:t>Click to move the slide</a:t>
            </a:r>
            <a:endParaRPr b="0" lang="de-DE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DE" sz="2000" spc="-1" strike="noStrike">
                <a:latin typeface="Arial"/>
              </a:rPr>
              <a:t>Click to edit the notes format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DE" sz="1400" spc="-1" strike="noStrike">
                <a:latin typeface="Times New Roman"/>
              </a:rPr>
              <a:t>&lt;header&gt;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de-DE" sz="1400" spc="-1" strike="noStrike">
                <a:latin typeface="Times New Roman"/>
              </a:rPr>
              <a:t>&lt;date/time&gt;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de-DE" sz="1400" spc="-1" strike="noStrike">
                <a:latin typeface="Times New Roman"/>
              </a:rPr>
              <a:t>&lt;footer&gt;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19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8723B0C5-1375-4FA1-B5B5-AB0C6FF7B586}" type="slidenum">
              <a:rPr b="0" lang="de-DE" sz="1400" spc="-1" strike="noStrike">
                <a:latin typeface="Times New Roman"/>
              </a:rPr>
              <a:t>&lt;number&gt;</a:t>
            </a:fld>
            <a:endParaRPr b="0" lang="de-D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24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2BAF71D-B8B9-4571-BE75-FE9EB3BF8F6A}" type="slidenum">
              <a:rPr b="0" lang="en-US" sz="1200" spc="-1" strike="noStrike">
                <a:latin typeface="Times New Roman"/>
              </a:rPr>
              <a:t>&lt;number&gt;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246" name="TextShape 4"/>
          <p:cNvSpPr txBox="1"/>
          <p:nvPr/>
        </p:nvSpPr>
        <p:spPr>
          <a:xfrm>
            <a:off x="3884760" y="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D5FD2248-C4A9-4CB9-BBEC-CB4CE00C9566}" type="datetime1">
              <a:rPr b="0" lang="de-DE" sz="1200" spc="-1" strike="noStrike">
                <a:latin typeface="Times New Roman"/>
              </a:rPr>
              <a:t>30.11.2020</a:t>
            </a:fld>
            <a:endParaRPr b="0" lang="de-DE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8672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228600" y="237600"/>
            <a:ext cx="769572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228600" y="3571200"/>
            <a:ext cx="769572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8672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228600" y="237600"/>
            <a:ext cx="375516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172040" y="237600"/>
            <a:ext cx="375516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228600" y="3571200"/>
            <a:ext cx="375516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172040" y="3571200"/>
            <a:ext cx="375516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8672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228600" y="237600"/>
            <a:ext cx="247788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2830680" y="237600"/>
            <a:ext cx="247788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5432760" y="237600"/>
            <a:ext cx="247788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228600" y="3571200"/>
            <a:ext cx="247788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2830680" y="3571200"/>
            <a:ext cx="247788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5432760" y="3571200"/>
            <a:ext cx="247788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8672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228600" y="237600"/>
            <a:ext cx="7695720" cy="6382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8672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228600" y="237600"/>
            <a:ext cx="7695720" cy="638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8672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228600" y="237600"/>
            <a:ext cx="3755160" cy="638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172040" y="237600"/>
            <a:ext cx="3755160" cy="638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8672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ubTitle"/>
          </p:nvPr>
        </p:nvSpPr>
        <p:spPr>
          <a:xfrm>
            <a:off x="8477280" y="603360"/>
            <a:ext cx="3186720" cy="762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8672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228600" y="237600"/>
            <a:ext cx="375516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172040" y="237600"/>
            <a:ext cx="3755160" cy="638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228600" y="3571200"/>
            <a:ext cx="375516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8672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228600" y="237600"/>
            <a:ext cx="7695720" cy="6382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8672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228600" y="237600"/>
            <a:ext cx="3755160" cy="638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172040" y="237600"/>
            <a:ext cx="375516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172040" y="3571200"/>
            <a:ext cx="375516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8672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228600" y="237600"/>
            <a:ext cx="375516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172040" y="237600"/>
            <a:ext cx="375516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228600" y="3571200"/>
            <a:ext cx="769572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8672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228600" y="237600"/>
            <a:ext cx="769572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228600" y="3571200"/>
            <a:ext cx="769572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8672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228600" y="237600"/>
            <a:ext cx="375516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172040" y="237600"/>
            <a:ext cx="375516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228600" y="3571200"/>
            <a:ext cx="375516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4172040" y="3571200"/>
            <a:ext cx="375516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8672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228600" y="237600"/>
            <a:ext cx="247788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2830680" y="237600"/>
            <a:ext cx="247788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432760" y="237600"/>
            <a:ext cx="247788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228600" y="3571200"/>
            <a:ext cx="247788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body"/>
          </p:nvPr>
        </p:nvSpPr>
        <p:spPr>
          <a:xfrm>
            <a:off x="2830680" y="3571200"/>
            <a:ext cx="247788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6" name="PlaceHolder 7"/>
          <p:cNvSpPr>
            <a:spLocks noGrp="1"/>
          </p:cNvSpPr>
          <p:nvPr>
            <p:ph type="body"/>
          </p:nvPr>
        </p:nvSpPr>
        <p:spPr>
          <a:xfrm>
            <a:off x="5432760" y="3571200"/>
            <a:ext cx="247788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8672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228600" y="237600"/>
            <a:ext cx="7695720" cy="6382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8672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228600" y="237600"/>
            <a:ext cx="7695720" cy="638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8672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228600" y="237600"/>
            <a:ext cx="3755160" cy="638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172040" y="237600"/>
            <a:ext cx="3755160" cy="638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8672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8672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228600" y="237600"/>
            <a:ext cx="7695720" cy="638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8477280" y="603360"/>
            <a:ext cx="3186720" cy="762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8672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228600" y="237600"/>
            <a:ext cx="375516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172040" y="237600"/>
            <a:ext cx="3755160" cy="638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228600" y="3571200"/>
            <a:ext cx="375516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8672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228600" y="237600"/>
            <a:ext cx="3755160" cy="638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172040" y="237600"/>
            <a:ext cx="375516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172040" y="3571200"/>
            <a:ext cx="375516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8672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228600" y="237600"/>
            <a:ext cx="375516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172040" y="237600"/>
            <a:ext cx="375516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228600" y="3571200"/>
            <a:ext cx="769572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8672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228600" y="237600"/>
            <a:ext cx="769572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228600" y="3571200"/>
            <a:ext cx="769572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8672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228600" y="237600"/>
            <a:ext cx="375516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172040" y="237600"/>
            <a:ext cx="375516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228600" y="3571200"/>
            <a:ext cx="375516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4172040" y="3571200"/>
            <a:ext cx="375516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8672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228600" y="237600"/>
            <a:ext cx="247788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2830680" y="237600"/>
            <a:ext cx="247788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5432760" y="237600"/>
            <a:ext cx="247788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228600" y="3571200"/>
            <a:ext cx="247788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9" name="PlaceHolder 6"/>
          <p:cNvSpPr>
            <a:spLocks noGrp="1"/>
          </p:cNvSpPr>
          <p:nvPr>
            <p:ph type="body"/>
          </p:nvPr>
        </p:nvSpPr>
        <p:spPr>
          <a:xfrm>
            <a:off x="2830680" y="3571200"/>
            <a:ext cx="247788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0" name="PlaceHolder 7"/>
          <p:cNvSpPr>
            <a:spLocks noGrp="1"/>
          </p:cNvSpPr>
          <p:nvPr>
            <p:ph type="body"/>
          </p:nvPr>
        </p:nvSpPr>
        <p:spPr>
          <a:xfrm>
            <a:off x="5432760" y="3571200"/>
            <a:ext cx="247788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8672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subTitle"/>
          </p:nvPr>
        </p:nvSpPr>
        <p:spPr>
          <a:xfrm>
            <a:off x="228600" y="237600"/>
            <a:ext cx="7695720" cy="6382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8672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228600" y="237600"/>
            <a:ext cx="7695720" cy="638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8672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228600" y="237600"/>
            <a:ext cx="3755160" cy="638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172040" y="237600"/>
            <a:ext cx="3755160" cy="638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8672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228600" y="237600"/>
            <a:ext cx="3755160" cy="638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172040" y="237600"/>
            <a:ext cx="3755160" cy="638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8672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ubTitle"/>
          </p:nvPr>
        </p:nvSpPr>
        <p:spPr>
          <a:xfrm>
            <a:off x="8477280" y="603360"/>
            <a:ext cx="3186720" cy="762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8672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228600" y="237600"/>
            <a:ext cx="375516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172040" y="237600"/>
            <a:ext cx="3755160" cy="638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228600" y="3571200"/>
            <a:ext cx="375516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8672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228600" y="237600"/>
            <a:ext cx="3755160" cy="638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172040" y="237600"/>
            <a:ext cx="375516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172040" y="3571200"/>
            <a:ext cx="375516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8672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228600" y="237600"/>
            <a:ext cx="375516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172040" y="237600"/>
            <a:ext cx="375516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228600" y="3571200"/>
            <a:ext cx="769572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8672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228600" y="237600"/>
            <a:ext cx="769572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228600" y="3571200"/>
            <a:ext cx="769572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8672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228600" y="237600"/>
            <a:ext cx="375516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172040" y="237600"/>
            <a:ext cx="375516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228600" y="3571200"/>
            <a:ext cx="375516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80" name="PlaceHolder 5"/>
          <p:cNvSpPr>
            <a:spLocks noGrp="1"/>
          </p:cNvSpPr>
          <p:nvPr>
            <p:ph type="body"/>
          </p:nvPr>
        </p:nvSpPr>
        <p:spPr>
          <a:xfrm>
            <a:off x="4172040" y="3571200"/>
            <a:ext cx="375516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8672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228600" y="237600"/>
            <a:ext cx="247788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2830680" y="237600"/>
            <a:ext cx="247788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5432760" y="237600"/>
            <a:ext cx="247788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 type="body"/>
          </p:nvPr>
        </p:nvSpPr>
        <p:spPr>
          <a:xfrm>
            <a:off x="228600" y="3571200"/>
            <a:ext cx="247788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86" name="PlaceHolder 6"/>
          <p:cNvSpPr>
            <a:spLocks noGrp="1"/>
          </p:cNvSpPr>
          <p:nvPr>
            <p:ph type="body"/>
          </p:nvPr>
        </p:nvSpPr>
        <p:spPr>
          <a:xfrm>
            <a:off x="2830680" y="3571200"/>
            <a:ext cx="247788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87" name="PlaceHolder 7"/>
          <p:cNvSpPr>
            <a:spLocks noGrp="1"/>
          </p:cNvSpPr>
          <p:nvPr>
            <p:ph type="body"/>
          </p:nvPr>
        </p:nvSpPr>
        <p:spPr>
          <a:xfrm>
            <a:off x="5432760" y="3571200"/>
            <a:ext cx="247788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8672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8477280" y="603360"/>
            <a:ext cx="3186720" cy="762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8672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228600" y="237600"/>
            <a:ext cx="375516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172040" y="237600"/>
            <a:ext cx="3755160" cy="638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228600" y="3571200"/>
            <a:ext cx="375516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8672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228600" y="237600"/>
            <a:ext cx="3755160" cy="638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172040" y="237600"/>
            <a:ext cx="375516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172040" y="3571200"/>
            <a:ext cx="375516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86720" cy="164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228600" y="237600"/>
            <a:ext cx="375516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172040" y="237600"/>
            <a:ext cx="375516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228600" y="3571200"/>
            <a:ext cx="7695720" cy="30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234720" y="237600"/>
            <a:ext cx="11722320" cy="638208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371880" y="374760"/>
            <a:ext cx="11448000" cy="6107760"/>
          </a:xfrm>
          <a:prstGeom prst="rect">
            <a:avLst/>
          </a:prstGeom>
          <a:noFill/>
          <a:ln cap="sq" w="6350">
            <a:solidFill>
              <a:schemeClr val="tx1">
                <a:lumMod val="85000"/>
                <a:lumOff val="1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1307880" y="1267560"/>
            <a:ext cx="9576000" cy="4307760"/>
          </a:xfrm>
          <a:prstGeom prst="rect">
            <a:avLst/>
          </a:prstGeom>
          <a:solidFill>
            <a:srgbClr val="ffffff"/>
          </a:solidFill>
          <a:ln w="6350">
            <a:noFill/>
          </a:ln>
          <a:effectLst>
            <a:outerShdw algn="ctr" blurRad="50800" rotWithShape="0">
              <a:srgbClr val="000000">
                <a:alpha val="66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1447920" y="1411560"/>
            <a:ext cx="9295920" cy="4034520"/>
          </a:xfrm>
          <a:prstGeom prst="rect">
            <a:avLst/>
          </a:prstGeom>
          <a:noFill/>
          <a:ln cap="sq" w="6350">
            <a:solidFill>
              <a:schemeClr val="tx1">
                <a:lumMod val="75000"/>
                <a:lumOff val="2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5135760" y="1267560"/>
            <a:ext cx="1919880" cy="731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" name="Group 8"/>
          <p:cNvGrpSpPr/>
          <p:nvPr/>
        </p:nvGrpSpPr>
        <p:grpSpPr>
          <a:xfrm>
            <a:off x="5249880" y="1267560"/>
            <a:ext cx="1691640" cy="615960"/>
            <a:chOff x="5249880" y="1267560"/>
            <a:chExt cx="1691640" cy="615960"/>
          </a:xfrm>
        </p:grpSpPr>
        <p:sp>
          <p:nvSpPr>
            <p:cNvPr id="8" name="Line 9"/>
            <p:cNvSpPr/>
            <p:nvPr/>
          </p:nvSpPr>
          <p:spPr>
            <a:xfrm>
              <a:off x="5249880" y="1267560"/>
              <a:ext cx="0" cy="612720"/>
            </a:xfrm>
            <a:prstGeom prst="line">
              <a:avLst/>
            </a:prstGeom>
            <a:ln>
              <a:solidFill>
                <a:srgbClr val="ffffff"/>
              </a:solidFill>
              <a:miter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" name="Line 10"/>
            <p:cNvSpPr/>
            <p:nvPr/>
          </p:nvSpPr>
          <p:spPr>
            <a:xfrm>
              <a:off x="6941520" y="1267560"/>
              <a:ext cx="0" cy="612720"/>
            </a:xfrm>
            <a:prstGeom prst="line">
              <a:avLst/>
            </a:prstGeom>
            <a:ln>
              <a:solidFill>
                <a:srgbClr val="ffffff"/>
              </a:solidFill>
              <a:miter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" name="Line 11"/>
            <p:cNvSpPr/>
            <p:nvPr/>
          </p:nvSpPr>
          <p:spPr>
            <a:xfrm>
              <a:off x="5249880" y="1883520"/>
              <a:ext cx="1691640" cy="0"/>
            </a:xfrm>
            <a:prstGeom prst="line">
              <a:avLst/>
            </a:prstGeom>
            <a:ln>
              <a:solidFill>
                <a:srgbClr val="ffffff"/>
              </a:solidFill>
              <a:miter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1629000" y="2244960"/>
            <a:ext cx="8933400" cy="24368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83000"/>
              </a:lnSpc>
            </a:pPr>
            <a:r>
              <a:rPr b="0" lang="de-DE" sz="6000" spc="-100" strike="noStrike" cap="all">
                <a:solidFill>
                  <a:srgbClr val="262626"/>
                </a:solidFill>
                <a:latin typeface="Century Gothic"/>
              </a:rPr>
              <a:t>Mastertitelformat bearbeiten</a:t>
            </a:r>
            <a:endParaRPr b="0" lang="de-DE" sz="6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dt"/>
          </p:nvPr>
        </p:nvSpPr>
        <p:spPr>
          <a:xfrm>
            <a:off x="5318640" y="1341360"/>
            <a:ext cx="1554120" cy="48528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fld id="{CD70458B-6AE3-4C8B-BB63-A5786077916C}" type="datetime1">
              <a:rPr b="0" lang="de-DE" sz="1300" spc="-1" strike="noStrike">
                <a:solidFill>
                  <a:srgbClr val="ffffff"/>
                </a:solidFill>
                <a:latin typeface="Century Gothic"/>
              </a:rPr>
              <a:t>30.11.2020</a:t>
            </a:fld>
            <a:endParaRPr b="0" lang="de-DE" sz="1300" spc="-1" strike="noStrike">
              <a:latin typeface="Times New Roman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ftr"/>
          </p:nvPr>
        </p:nvSpPr>
        <p:spPr>
          <a:xfrm>
            <a:off x="1629000" y="5177520"/>
            <a:ext cx="5729760" cy="22824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474747"/>
                </a:solidFill>
                <a:latin typeface="Century Gothic"/>
              </a:rPr>
              <a:t>Mtr.-Nr. 7283191 &amp; 8810048</a:t>
            </a:r>
            <a:endParaRPr b="0" lang="de-DE" sz="800" spc="-1" strike="noStrike">
              <a:latin typeface="Times New Roman"/>
            </a:endParaRPr>
          </a:p>
        </p:txBody>
      </p:sp>
      <p:sp>
        <p:nvSpPr>
          <p:cNvPr id="14" name="PlaceHolder 15"/>
          <p:cNvSpPr>
            <a:spLocks noGrp="1"/>
          </p:cNvSpPr>
          <p:nvPr>
            <p:ph type="sldNum"/>
          </p:nvPr>
        </p:nvSpPr>
        <p:spPr>
          <a:xfrm>
            <a:off x="8606880" y="5177520"/>
            <a:ext cx="1955520" cy="22824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CB55B6E-405D-4ED9-85B6-EEE3992C6855}" type="slidenum">
              <a:rPr b="0" lang="en-US" sz="800" spc="-1" strike="noStrike">
                <a:solidFill>
                  <a:srgbClr val="5c5c5c"/>
                </a:solidFill>
                <a:latin typeface="Century Gothic"/>
              </a:rPr>
              <a:t>7</a:t>
            </a:fld>
            <a:endParaRPr b="0" lang="de-DE" sz="800" spc="-1" strike="noStrike">
              <a:latin typeface="Times New Roman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500" spc="-1" strike="noStrike">
                <a:solidFill>
                  <a:srgbClr val="000000"/>
                </a:solidFill>
                <a:latin typeface="Century Gothic"/>
              </a:rPr>
              <a:t>Click to edit the outline text format</a:t>
            </a:r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200" spc="-1" strike="noStrike">
                <a:solidFill>
                  <a:srgbClr val="000000"/>
                </a:solidFill>
                <a:latin typeface="Century Gothic"/>
              </a:rPr>
              <a:t>Second Outline Level</a:t>
            </a:r>
            <a:endParaRPr b="0" lang="de-DE" sz="1200" spc="-1" strike="noStrike">
              <a:solidFill>
                <a:srgbClr val="000000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200" spc="-1" strike="noStrike">
                <a:solidFill>
                  <a:srgbClr val="000000"/>
                </a:solidFill>
                <a:latin typeface="Century Gothic"/>
              </a:rPr>
              <a:t>Third Outline Level</a:t>
            </a:r>
            <a:endParaRPr b="0" lang="de-DE" sz="1200" spc="-1" strike="noStrike">
              <a:solidFill>
                <a:srgbClr val="000000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200" spc="-1" strike="noStrike">
                <a:solidFill>
                  <a:srgbClr val="000000"/>
                </a:solidFill>
                <a:latin typeface="Century Gothic"/>
              </a:rPr>
              <a:t>Fourth Outline Level</a:t>
            </a:r>
            <a:endParaRPr b="0" lang="de-DE" sz="1200" spc="-1" strike="noStrike">
              <a:solidFill>
                <a:srgbClr val="000000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entury Gothic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entury Gothic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entury Gothic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2"/>
          <p:cNvSpPr/>
          <p:nvPr/>
        </p:nvSpPr>
        <p:spPr>
          <a:xfrm>
            <a:off x="234720" y="237600"/>
            <a:ext cx="11722320" cy="638208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3"/>
          <p:cNvSpPr/>
          <p:nvPr/>
        </p:nvSpPr>
        <p:spPr>
          <a:xfrm>
            <a:off x="371880" y="374760"/>
            <a:ext cx="11448000" cy="6107760"/>
          </a:xfrm>
          <a:prstGeom prst="rect">
            <a:avLst/>
          </a:prstGeom>
          <a:noFill/>
          <a:ln cap="sq" w="6350">
            <a:solidFill>
              <a:schemeClr val="tx1">
                <a:lumMod val="85000"/>
                <a:lumOff val="1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PlaceHolder 4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de-DE" sz="4000" spc="-1" strike="noStrike">
                <a:solidFill>
                  <a:srgbClr val="262626"/>
                </a:solidFill>
                <a:latin typeface="Century Gothic"/>
              </a:rPr>
              <a:t>Mastertitelformat bearbeiten</a:t>
            </a:r>
            <a:endParaRPr b="0" lang="de-DE" sz="4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663080" cy="3748680"/>
          </a:xfrm>
          <a:prstGeom prst="rect">
            <a:avLst/>
          </a:prstGeom>
        </p:spPr>
        <p:txBody>
          <a:bodyPr>
            <a:noAutofit/>
          </a:bodyPr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de-DE" sz="1800" spc="-1" strike="noStrike">
                <a:solidFill>
                  <a:srgbClr val="000000"/>
                </a:solidFill>
                <a:latin typeface="Century Gothic"/>
              </a:rPr>
              <a:t>Mastertextformat bearbeiten</a:t>
            </a:r>
            <a:endParaRPr b="0" lang="de-DE" sz="1800" spc="-1" strike="noStrike">
              <a:solidFill>
                <a:srgbClr val="000000"/>
              </a:solidFill>
              <a:latin typeface="Century Gothic"/>
            </a:endParaRPr>
          </a:p>
          <a:p>
            <a:pPr lvl="1" marL="45720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de-DE" sz="1600" spc="-1" strike="noStrike">
                <a:solidFill>
                  <a:srgbClr val="000000"/>
                </a:solidFill>
                <a:latin typeface="Century Gothic"/>
              </a:rPr>
              <a:t>Zweite Ebene</a:t>
            </a:r>
            <a:endParaRPr b="0" lang="de-DE" sz="1600" spc="-1" strike="noStrike">
              <a:solidFill>
                <a:srgbClr val="000000"/>
              </a:solidFill>
              <a:latin typeface="Century Gothic"/>
            </a:endParaRPr>
          </a:p>
          <a:p>
            <a:pPr lvl="2" marL="73152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de-DE" sz="1400" spc="-1" strike="noStrike">
                <a:solidFill>
                  <a:srgbClr val="000000"/>
                </a:solidFill>
                <a:latin typeface="Century Gothic"/>
              </a:rPr>
              <a:t>Dritte Ebene</a:t>
            </a:r>
            <a:endParaRPr b="0" lang="de-DE" sz="1400" spc="-1" strike="noStrike">
              <a:solidFill>
                <a:srgbClr val="000000"/>
              </a:solidFill>
              <a:latin typeface="Century Gothic"/>
            </a:endParaRPr>
          </a:p>
          <a:p>
            <a:pPr lvl="3" marL="100584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de-DE" sz="1400" spc="-1" strike="noStrike">
                <a:solidFill>
                  <a:srgbClr val="000000"/>
                </a:solidFill>
                <a:latin typeface="Century Gothic"/>
              </a:rPr>
              <a:t>Vierte Ebene</a:t>
            </a:r>
            <a:endParaRPr b="0" lang="de-DE" sz="1400" spc="-1" strike="noStrike">
              <a:solidFill>
                <a:srgbClr val="000000"/>
              </a:solidFill>
              <a:latin typeface="Century Gothic"/>
            </a:endParaRPr>
          </a:p>
          <a:p>
            <a:pPr lvl="4" marL="128016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de-DE" sz="1400" spc="-1" strike="noStrike">
                <a:solidFill>
                  <a:srgbClr val="000000"/>
                </a:solidFill>
                <a:latin typeface="Century Gothic"/>
              </a:rPr>
              <a:t>Fünfte Ebene</a:t>
            </a:r>
            <a:endParaRPr b="0" lang="de-DE" sz="1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7" name="PlaceHolder 6"/>
          <p:cNvSpPr>
            <a:spLocks noGrp="1"/>
          </p:cNvSpPr>
          <p:nvPr>
            <p:ph type="body"/>
          </p:nvPr>
        </p:nvSpPr>
        <p:spPr>
          <a:xfrm>
            <a:off x="6461640" y="2103120"/>
            <a:ext cx="4663080" cy="3748680"/>
          </a:xfrm>
          <a:prstGeom prst="rect">
            <a:avLst/>
          </a:prstGeom>
        </p:spPr>
        <p:txBody>
          <a:bodyPr>
            <a:noAutofit/>
          </a:bodyPr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de-DE" sz="1800" spc="-1" strike="noStrike">
                <a:solidFill>
                  <a:srgbClr val="000000"/>
                </a:solidFill>
                <a:latin typeface="Century Gothic"/>
              </a:rPr>
              <a:t>Mastertextformat bearbeiten</a:t>
            </a:r>
            <a:endParaRPr b="0" lang="de-DE" sz="1800" spc="-1" strike="noStrike">
              <a:solidFill>
                <a:srgbClr val="000000"/>
              </a:solidFill>
              <a:latin typeface="Century Gothic"/>
            </a:endParaRPr>
          </a:p>
          <a:p>
            <a:pPr lvl="1" marL="45720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de-DE" sz="1600" spc="-1" strike="noStrike">
                <a:solidFill>
                  <a:srgbClr val="000000"/>
                </a:solidFill>
                <a:latin typeface="Century Gothic"/>
              </a:rPr>
              <a:t>Zweite Ebene</a:t>
            </a:r>
            <a:endParaRPr b="0" lang="de-DE" sz="1600" spc="-1" strike="noStrike">
              <a:solidFill>
                <a:srgbClr val="000000"/>
              </a:solidFill>
              <a:latin typeface="Century Gothic"/>
            </a:endParaRPr>
          </a:p>
          <a:p>
            <a:pPr lvl="2" marL="73152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de-DE" sz="1400" spc="-1" strike="noStrike">
                <a:solidFill>
                  <a:srgbClr val="000000"/>
                </a:solidFill>
                <a:latin typeface="Century Gothic"/>
              </a:rPr>
              <a:t>Dritte Ebene</a:t>
            </a:r>
            <a:endParaRPr b="0" lang="de-DE" sz="1400" spc="-1" strike="noStrike">
              <a:solidFill>
                <a:srgbClr val="000000"/>
              </a:solidFill>
              <a:latin typeface="Century Gothic"/>
            </a:endParaRPr>
          </a:p>
          <a:p>
            <a:pPr lvl="3" marL="100584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de-DE" sz="1400" spc="-1" strike="noStrike">
                <a:solidFill>
                  <a:srgbClr val="000000"/>
                </a:solidFill>
                <a:latin typeface="Century Gothic"/>
              </a:rPr>
              <a:t>Vierte Ebene</a:t>
            </a:r>
            <a:endParaRPr b="0" lang="de-DE" sz="1400" spc="-1" strike="noStrike">
              <a:solidFill>
                <a:srgbClr val="000000"/>
              </a:solidFill>
              <a:latin typeface="Century Gothic"/>
            </a:endParaRPr>
          </a:p>
          <a:p>
            <a:pPr lvl="4" marL="128016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de-DE" sz="1400" spc="-1" strike="noStrike">
                <a:solidFill>
                  <a:srgbClr val="000000"/>
                </a:solidFill>
                <a:latin typeface="Century Gothic"/>
              </a:rPr>
              <a:t>Fünfte Ebene</a:t>
            </a:r>
            <a:endParaRPr b="0" lang="de-DE" sz="1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8" name="PlaceHolder 7"/>
          <p:cNvSpPr>
            <a:spLocks noGrp="1"/>
          </p:cNvSpPr>
          <p:nvPr>
            <p:ph type="dt"/>
          </p:nvPr>
        </p:nvSpPr>
        <p:spPr>
          <a:xfrm>
            <a:off x="7256880" y="6035040"/>
            <a:ext cx="2892600" cy="36540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7C4230D-BF36-42CE-B905-E153B0785848}" type="datetime1">
              <a:rPr b="0" lang="de-DE" sz="800" spc="-1" strike="noStrike">
                <a:solidFill>
                  <a:srgbClr val="404040"/>
                </a:solidFill>
                <a:latin typeface="Century Gothic"/>
              </a:rPr>
              <a:t>30.11.2020</a:t>
            </a:fld>
            <a:endParaRPr b="0" lang="de-DE" sz="800" spc="-1" strike="noStrike">
              <a:latin typeface="Times New Roman"/>
            </a:endParaRPr>
          </a:p>
        </p:txBody>
      </p:sp>
      <p:sp>
        <p:nvSpPr>
          <p:cNvPr id="59" name="PlaceHolder 8"/>
          <p:cNvSpPr>
            <a:spLocks noGrp="1"/>
          </p:cNvSpPr>
          <p:nvPr>
            <p:ph type="ftr"/>
          </p:nvPr>
        </p:nvSpPr>
        <p:spPr>
          <a:xfrm>
            <a:off x="1066680" y="6035040"/>
            <a:ext cx="5816160" cy="36540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262626"/>
                </a:solidFill>
                <a:latin typeface="Century Gothic"/>
              </a:rPr>
              <a:t>Mtr.-Nr. 7283191 &amp; 8810048</a:t>
            </a:r>
            <a:endParaRPr b="0" lang="de-DE" sz="800" spc="-1" strike="noStrike">
              <a:latin typeface="Times New Roman"/>
            </a:endParaRPr>
          </a:p>
        </p:txBody>
      </p:sp>
      <p:sp>
        <p:nvSpPr>
          <p:cNvPr id="60" name="PlaceHolder 9"/>
          <p:cNvSpPr>
            <a:spLocks noGrp="1"/>
          </p:cNvSpPr>
          <p:nvPr>
            <p:ph type="sldNum"/>
          </p:nvPr>
        </p:nvSpPr>
        <p:spPr>
          <a:xfrm>
            <a:off x="10287000" y="6035040"/>
            <a:ext cx="837720" cy="36540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452BA68-8F48-442F-AE75-F8AC1AAFCB7D}" type="slidenum">
              <a:rPr b="0" lang="en-US" sz="800" spc="-1" strike="noStrike">
                <a:solidFill>
                  <a:srgbClr val="404040"/>
                </a:solidFill>
                <a:latin typeface="Century Gothic"/>
              </a:rPr>
              <a:t>&lt;number&gt;</a:t>
            </a:fld>
            <a:endParaRPr b="0" lang="de-DE" sz="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2"/>
          <p:cNvSpPr/>
          <p:nvPr/>
        </p:nvSpPr>
        <p:spPr>
          <a:xfrm>
            <a:off x="234720" y="237600"/>
            <a:ext cx="11722320" cy="638208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3"/>
          <p:cNvSpPr/>
          <p:nvPr/>
        </p:nvSpPr>
        <p:spPr>
          <a:xfrm>
            <a:off x="371880" y="374760"/>
            <a:ext cx="11448000" cy="6107760"/>
          </a:xfrm>
          <a:prstGeom prst="rect">
            <a:avLst/>
          </a:prstGeom>
          <a:noFill/>
          <a:ln cap="sq" w="6350">
            <a:solidFill>
              <a:schemeClr val="tx1">
                <a:lumMod val="85000"/>
                <a:lumOff val="1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PlaceHolder 4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de-DE" sz="4000" spc="-1" strike="noStrike">
                <a:solidFill>
                  <a:srgbClr val="262626"/>
                </a:solidFill>
                <a:latin typeface="Century Gothic"/>
              </a:rPr>
              <a:t>Mastertitelformat bearbeiten</a:t>
            </a:r>
            <a:endParaRPr b="0" lang="de-DE" sz="4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1066680" y="2103120"/>
            <a:ext cx="10058040" cy="3849120"/>
          </a:xfrm>
          <a:prstGeom prst="rect">
            <a:avLst/>
          </a:prstGeom>
        </p:spPr>
        <p:txBody>
          <a:bodyPr>
            <a:noAutofit/>
          </a:bodyPr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de-DE" sz="1500" spc="-1" strike="noStrike">
                <a:solidFill>
                  <a:srgbClr val="000000"/>
                </a:solidFill>
                <a:latin typeface="Century Gothic"/>
              </a:rPr>
              <a:t>Mastertextformat bearbeiten</a:t>
            </a:r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  <a:p>
            <a:pPr lvl="1" marL="45720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de-DE" sz="1300" spc="-1" strike="noStrike">
                <a:solidFill>
                  <a:srgbClr val="000000"/>
                </a:solidFill>
                <a:latin typeface="Century Gothic"/>
              </a:rPr>
              <a:t>Zweite Ebene</a:t>
            </a:r>
            <a:endParaRPr b="0" lang="de-DE" sz="1300" spc="-1" strike="noStrike">
              <a:solidFill>
                <a:srgbClr val="000000"/>
              </a:solidFill>
              <a:latin typeface="Century Gothic"/>
            </a:endParaRPr>
          </a:p>
          <a:p>
            <a:pPr lvl="2" marL="73152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de-DE" sz="1200" spc="-1" strike="noStrike">
                <a:solidFill>
                  <a:srgbClr val="000000"/>
                </a:solidFill>
                <a:latin typeface="Century Gothic"/>
              </a:rPr>
              <a:t>Dritte Ebene</a:t>
            </a:r>
            <a:endParaRPr b="0" lang="de-DE" sz="1200" spc="-1" strike="noStrike">
              <a:solidFill>
                <a:srgbClr val="000000"/>
              </a:solidFill>
              <a:latin typeface="Century Gothic"/>
            </a:endParaRPr>
          </a:p>
          <a:p>
            <a:pPr lvl="3" marL="100584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de-DE" sz="1200" spc="-1" strike="noStrike">
                <a:solidFill>
                  <a:srgbClr val="000000"/>
                </a:solidFill>
                <a:latin typeface="Century Gothic"/>
              </a:rPr>
              <a:t>Vierte Ebene</a:t>
            </a:r>
            <a:endParaRPr b="0" lang="de-DE" sz="1200" spc="-1" strike="noStrike">
              <a:solidFill>
                <a:srgbClr val="000000"/>
              </a:solidFill>
              <a:latin typeface="Century Gothic"/>
            </a:endParaRPr>
          </a:p>
          <a:p>
            <a:pPr lvl="4" marL="128016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de-DE" sz="1200" spc="-1" strike="noStrike">
                <a:solidFill>
                  <a:srgbClr val="000000"/>
                </a:solidFill>
                <a:latin typeface="Century Gothic"/>
              </a:rPr>
              <a:t>Fünfte Ebene</a:t>
            </a:r>
            <a:endParaRPr b="0" lang="de-DE" sz="1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2" name="PlaceHolder 6"/>
          <p:cNvSpPr>
            <a:spLocks noGrp="1"/>
          </p:cNvSpPr>
          <p:nvPr>
            <p:ph type="dt"/>
          </p:nvPr>
        </p:nvSpPr>
        <p:spPr>
          <a:xfrm>
            <a:off x="7256880" y="6035040"/>
            <a:ext cx="2892600" cy="36540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BEAEECE-96F4-438C-B9DD-4375B16AA264}" type="datetime1">
              <a:rPr b="0" lang="de-DE" sz="800" spc="-1" strike="noStrike">
                <a:solidFill>
                  <a:srgbClr val="404040"/>
                </a:solidFill>
                <a:latin typeface="Century Gothic"/>
              </a:rPr>
              <a:t>30.11.2020</a:t>
            </a:fld>
            <a:endParaRPr b="0" lang="de-DE" sz="800" spc="-1" strike="noStrike">
              <a:latin typeface="Times New Roman"/>
            </a:endParaRPr>
          </a:p>
        </p:txBody>
      </p:sp>
      <p:sp>
        <p:nvSpPr>
          <p:cNvPr id="103" name="PlaceHolder 7"/>
          <p:cNvSpPr>
            <a:spLocks noGrp="1"/>
          </p:cNvSpPr>
          <p:nvPr>
            <p:ph type="ftr"/>
          </p:nvPr>
        </p:nvSpPr>
        <p:spPr>
          <a:xfrm>
            <a:off x="1066680" y="6035040"/>
            <a:ext cx="5816160" cy="36540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262626"/>
                </a:solidFill>
                <a:latin typeface="Century Gothic"/>
              </a:rPr>
              <a:t>Mtr.-Nr. 7283191 &amp; 8810048</a:t>
            </a:r>
            <a:endParaRPr b="0" lang="de-DE" sz="800" spc="-1" strike="noStrike">
              <a:latin typeface="Times New Roman"/>
            </a:endParaRPr>
          </a:p>
        </p:txBody>
      </p:sp>
      <p:sp>
        <p:nvSpPr>
          <p:cNvPr id="104" name="PlaceHolder 8"/>
          <p:cNvSpPr>
            <a:spLocks noGrp="1"/>
          </p:cNvSpPr>
          <p:nvPr>
            <p:ph type="sldNum"/>
          </p:nvPr>
        </p:nvSpPr>
        <p:spPr>
          <a:xfrm>
            <a:off x="10287000" y="6035040"/>
            <a:ext cx="837720" cy="36540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76D6D55-D271-4933-A16A-14C5D90724D3}" type="slidenum">
              <a:rPr b="0" lang="en-US" sz="800" spc="-1" strike="noStrike">
                <a:solidFill>
                  <a:srgbClr val="404040"/>
                </a:solidFill>
                <a:latin typeface="Century Gothic"/>
              </a:rPr>
              <a:t>&lt;number&gt;</a:t>
            </a:fld>
            <a:endParaRPr b="0" lang="de-DE" sz="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 hidden="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2" hidden="1"/>
          <p:cNvSpPr/>
          <p:nvPr/>
        </p:nvSpPr>
        <p:spPr>
          <a:xfrm>
            <a:off x="234720" y="237600"/>
            <a:ext cx="11722320" cy="638208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3" hidden="1"/>
          <p:cNvSpPr/>
          <p:nvPr/>
        </p:nvSpPr>
        <p:spPr>
          <a:xfrm>
            <a:off x="371880" y="374760"/>
            <a:ext cx="11448000" cy="6107760"/>
          </a:xfrm>
          <a:prstGeom prst="rect">
            <a:avLst/>
          </a:prstGeom>
          <a:noFill/>
          <a:ln cap="sq" w="6350">
            <a:solidFill>
              <a:schemeClr val="tx1">
                <a:lumMod val="85000"/>
                <a:lumOff val="1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4"/>
          <p:cNvSpPr/>
          <p:nvPr/>
        </p:nvSpPr>
        <p:spPr>
          <a:xfrm>
            <a:off x="8119800" y="237600"/>
            <a:ext cx="3826080" cy="6382080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228600" y="237600"/>
            <a:ext cx="7695720" cy="63820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3200" spc="-1" strike="noStrike">
                <a:solidFill>
                  <a:srgbClr val="000000"/>
                </a:solidFill>
                <a:latin typeface="Century Gothic"/>
              </a:rPr>
              <a:t>Bild durch Klicken auf Symbol hinzufügen</a:t>
            </a:r>
            <a:endParaRPr b="0" lang="de-DE" sz="3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6" name="PlaceHolder 6"/>
          <p:cNvSpPr>
            <a:spLocks noGrp="1"/>
          </p:cNvSpPr>
          <p:nvPr>
            <p:ph type="dt"/>
          </p:nvPr>
        </p:nvSpPr>
        <p:spPr>
          <a:xfrm>
            <a:off x="5662440" y="6035040"/>
            <a:ext cx="2071440" cy="36540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F5DE09C-7F23-4A9E-A1CB-D7E84B544CF1}" type="datetime1">
              <a:rPr b="1" lang="de-DE" sz="800" spc="-1" strike="noStrike">
                <a:solidFill>
                  <a:srgbClr val="ffffff"/>
                </a:solidFill>
                <a:latin typeface="Century Gothic"/>
              </a:rPr>
              <a:t>30.11.2020</a:t>
            </a:fld>
            <a:endParaRPr b="0" lang="de-DE" sz="800" spc="-1" strike="noStrike">
              <a:latin typeface="Times New Roman"/>
            </a:endParaRPr>
          </a:p>
        </p:txBody>
      </p:sp>
      <p:sp>
        <p:nvSpPr>
          <p:cNvPr id="147" name="PlaceHolder 7"/>
          <p:cNvSpPr>
            <a:spLocks noGrp="1"/>
          </p:cNvSpPr>
          <p:nvPr>
            <p:ph type="ftr"/>
          </p:nvPr>
        </p:nvSpPr>
        <p:spPr>
          <a:xfrm>
            <a:off x="612720" y="6035040"/>
            <a:ext cx="4587480" cy="36540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latin typeface="Century Gothic"/>
              </a:rPr>
              <a:t>Mtr.-Nr. 7283191 &amp; 8810048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148" name="PlaceHolder 8"/>
          <p:cNvSpPr>
            <a:spLocks noGrp="1"/>
          </p:cNvSpPr>
          <p:nvPr>
            <p:ph type="sldNum"/>
          </p:nvPr>
        </p:nvSpPr>
        <p:spPr>
          <a:xfrm>
            <a:off x="10396800" y="6035040"/>
            <a:ext cx="1225080" cy="36540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918D269-FBAE-4070-BA59-5A7BBC943E5B}" type="slidenum">
              <a:rPr b="0" lang="en-US" sz="800" spc="-1" strike="noStrike">
                <a:solidFill>
                  <a:srgbClr val="404040"/>
                </a:solidFill>
                <a:latin typeface="Century Gothic"/>
              </a:rPr>
              <a:t>&lt;number&gt;</a:t>
            </a:fld>
            <a:endParaRPr b="0" lang="de-DE" sz="800" spc="-1" strike="noStrike">
              <a:latin typeface="Times New Roman"/>
            </a:endParaRPr>
          </a:p>
        </p:txBody>
      </p:sp>
      <p:sp>
        <p:nvSpPr>
          <p:cNvPr id="149" name="CustomShape 9"/>
          <p:cNvSpPr/>
          <p:nvPr/>
        </p:nvSpPr>
        <p:spPr>
          <a:xfrm>
            <a:off x="8254800" y="374760"/>
            <a:ext cx="3556800" cy="6107760"/>
          </a:xfrm>
          <a:prstGeom prst="rect">
            <a:avLst/>
          </a:prstGeom>
          <a:noFill/>
          <a:ln cap="sq" w="6350">
            <a:solidFill>
              <a:schemeClr val="tx1">
                <a:lumMod val="75000"/>
                <a:lumOff val="25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PlaceHolder 10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86720" cy="164556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de" sz="3000" spc="-1" strike="noStrike">
                <a:solidFill>
                  <a:srgbClr val="000000"/>
                </a:solidFill>
                <a:latin typeface="Century Gothic"/>
              </a:rPr>
              <a:t>Titelmasterformat durch Klicken bearbeiten</a:t>
            </a:r>
            <a:endParaRPr b="0" lang="de-DE" sz="3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1" name="PlaceHolder 11"/>
          <p:cNvSpPr>
            <a:spLocks noGrp="1"/>
          </p:cNvSpPr>
          <p:nvPr>
            <p:ph type="body"/>
          </p:nvPr>
        </p:nvSpPr>
        <p:spPr>
          <a:xfrm>
            <a:off x="8477280" y="2386440"/>
            <a:ext cx="3144240" cy="351108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1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Century Gothic"/>
              </a:rPr>
              <a:t>Mastertextformat bearbeiten</a:t>
            </a:r>
            <a:endParaRPr b="0" lang="de-DE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Bild 5" descr="Nahaufnahme eines Logos&#10;&#10;Beschreibung wird automatisch generiert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195" name="CustomShape 1"/>
          <p:cNvSpPr/>
          <p:nvPr/>
        </p:nvSpPr>
        <p:spPr>
          <a:xfrm>
            <a:off x="5695200" y="1808640"/>
            <a:ext cx="5452200" cy="32407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2"/>
          <p:cNvSpPr/>
          <p:nvPr/>
        </p:nvSpPr>
        <p:spPr>
          <a:xfrm>
            <a:off x="5861160" y="1974960"/>
            <a:ext cx="5120280" cy="2907360"/>
          </a:xfrm>
          <a:prstGeom prst="rect">
            <a:avLst/>
          </a:prstGeom>
          <a:noFill/>
          <a:ln cap="sq" w="635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TextShape 3"/>
          <p:cNvSpPr txBox="1"/>
          <p:nvPr/>
        </p:nvSpPr>
        <p:spPr>
          <a:xfrm>
            <a:off x="6033960" y="2355480"/>
            <a:ext cx="4774680" cy="1630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83000"/>
              </a:lnSpc>
            </a:pPr>
            <a:r>
              <a:rPr b="0" lang="de-DE" sz="4400" spc="-100" strike="noStrike" cap="all">
                <a:solidFill>
                  <a:srgbClr val="ffffff"/>
                </a:solidFill>
                <a:latin typeface="Century Gothic"/>
              </a:rPr>
              <a:t>Prognose von immobilienpreisen</a:t>
            </a:r>
            <a:endParaRPr b="0" lang="de-DE" sz="4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8" name="TextShape 4"/>
          <p:cNvSpPr txBox="1"/>
          <p:nvPr/>
        </p:nvSpPr>
        <p:spPr>
          <a:xfrm>
            <a:off x="6033960" y="3996000"/>
            <a:ext cx="4774680" cy="5594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algn="ctr">
              <a:lnSpc>
                <a:spcPct val="11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de-DE" sz="1800" spc="77" strike="noStrike">
                <a:solidFill>
                  <a:srgbClr val="ffffff"/>
                </a:solidFill>
                <a:latin typeface="Century Gothic"/>
              </a:rPr>
              <a:t>Ein DataScience Projekt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99" name="TextShape 5"/>
          <p:cNvSpPr txBox="1"/>
          <p:nvPr/>
        </p:nvSpPr>
        <p:spPr>
          <a:xfrm>
            <a:off x="5318640" y="1341360"/>
            <a:ext cx="1554120" cy="485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fld id="{1B7DCA24-B77F-47F0-BE04-A3E154B76B34}" type="datetime1">
              <a:rPr b="0" lang="de-DE" sz="1300" spc="-1" strike="noStrike">
                <a:solidFill>
                  <a:srgbClr val="ffffff"/>
                </a:solidFill>
                <a:latin typeface="Century Gothic"/>
              </a:rPr>
              <a:t>30.11.2020</a:t>
            </a:fld>
            <a:endParaRPr b="0" lang="de-DE" sz="1300" spc="-1" strike="noStrike">
              <a:latin typeface="Times New Roman"/>
            </a:endParaRPr>
          </a:p>
        </p:txBody>
      </p:sp>
      <p:sp>
        <p:nvSpPr>
          <p:cNvPr id="200" name="TextShape 6"/>
          <p:cNvSpPr txBox="1"/>
          <p:nvPr/>
        </p:nvSpPr>
        <p:spPr>
          <a:xfrm>
            <a:off x="8606880" y="5177520"/>
            <a:ext cx="1955520" cy="228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DED261A-3E0E-4B91-BEC1-BA3F1F0DC1E0}" type="slidenum">
              <a:rPr b="0" lang="en-US" sz="800" spc="-1" strike="noStrike">
                <a:solidFill>
                  <a:srgbClr val="ffffff"/>
                </a:solidFill>
                <a:latin typeface="Century Gothic"/>
              </a:rPr>
              <a:t>1</a:t>
            </a:fld>
            <a:endParaRPr b="0" lang="de-DE" sz="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de-DE" sz="4000" spc="-1" strike="noStrike">
                <a:solidFill>
                  <a:srgbClr val="262626"/>
                </a:solidFill>
                <a:latin typeface="Century Gothic"/>
              </a:rPr>
              <a:t>Ziele</a:t>
            </a:r>
            <a:endParaRPr b="0" lang="de-DE" sz="4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1066680" y="2103120"/>
            <a:ext cx="4663080" cy="374868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182880" indent="-182520">
              <a:lnSpc>
                <a:spcPct val="9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de-DE" sz="1300" spc="-1" strike="noStrike">
                <a:solidFill>
                  <a:srgbClr val="000000"/>
                </a:solidFill>
                <a:latin typeface="Century Gothic"/>
              </a:rPr>
              <a:t>Mit Informationen Immobilienpreise vorhersagen</a:t>
            </a:r>
            <a:endParaRPr b="0" lang="de-DE" sz="1300" spc="-1" strike="noStrike">
              <a:solidFill>
                <a:srgbClr val="000000"/>
              </a:solidFill>
              <a:latin typeface="Century Gothic"/>
            </a:endParaRPr>
          </a:p>
          <a:p>
            <a:pPr lvl="1" marL="457200" indent="-182520">
              <a:lnSpc>
                <a:spcPct val="9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de-DE" sz="1300" spc="-1" strike="noStrike">
                <a:solidFill>
                  <a:srgbClr val="000000"/>
                </a:solidFill>
                <a:latin typeface="Century Gothic"/>
              </a:rPr>
              <a:t>Nutzen: Investitionsempfehlung (Renovierungen)</a:t>
            </a:r>
            <a:endParaRPr b="0" lang="de-DE" sz="1300" spc="-1" strike="noStrike">
              <a:solidFill>
                <a:srgbClr val="000000"/>
              </a:solidFill>
              <a:latin typeface="Century Gothic"/>
            </a:endParaRPr>
          </a:p>
          <a:p>
            <a:pPr lvl="1" marL="457200" indent="-182520">
              <a:lnSpc>
                <a:spcPct val="9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de-DE" sz="1300" spc="-1" strike="noStrike">
                <a:solidFill>
                  <a:srgbClr val="000000"/>
                </a:solidFill>
                <a:latin typeface="Century Gothic"/>
              </a:rPr>
              <a:t>Vorgehen: Verschiedene Modelle mit Verkaufsdaten der letzten 60 Jahre trainieren</a:t>
            </a:r>
            <a:endParaRPr b="0" lang="de-DE" sz="1300" spc="-1" strike="noStrike">
              <a:solidFill>
                <a:srgbClr val="000000"/>
              </a:solidFill>
              <a:latin typeface="Century Gothic"/>
            </a:endParaRPr>
          </a:p>
          <a:p>
            <a:pPr marL="182880" indent="-182520">
              <a:lnSpc>
                <a:spcPct val="9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de-DE" sz="1300" spc="-1" strike="noStrike">
                <a:solidFill>
                  <a:srgbClr val="000000"/>
                </a:solidFill>
                <a:latin typeface="Century Gothic"/>
              </a:rPr>
              <a:t>Verarbeitete Informationen</a:t>
            </a:r>
            <a:endParaRPr b="0" lang="de-DE" sz="1300" spc="-1" strike="noStrike">
              <a:solidFill>
                <a:srgbClr val="000000"/>
              </a:solidFill>
              <a:latin typeface="Century Gothic"/>
            </a:endParaRPr>
          </a:p>
          <a:p>
            <a:pPr lvl="1" marL="457200" indent="-182520">
              <a:lnSpc>
                <a:spcPct val="9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de-DE" sz="1300" spc="-1" strike="noStrike">
                <a:solidFill>
                  <a:srgbClr val="000000"/>
                </a:solidFill>
                <a:latin typeface="Century Gothic"/>
              </a:rPr>
              <a:t>Zustand</a:t>
            </a:r>
            <a:endParaRPr b="0" lang="de-DE" sz="1300" spc="-1" strike="noStrike">
              <a:solidFill>
                <a:srgbClr val="000000"/>
              </a:solidFill>
              <a:latin typeface="Century Gothic"/>
            </a:endParaRPr>
          </a:p>
          <a:p>
            <a:pPr lvl="2" marL="731520" indent="-182520">
              <a:lnSpc>
                <a:spcPct val="9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de-DE" sz="1300" spc="-1" strike="noStrike">
                <a:solidFill>
                  <a:srgbClr val="000000"/>
                </a:solidFill>
                <a:latin typeface="Century Gothic"/>
              </a:rPr>
              <a:t>Haus</a:t>
            </a:r>
            <a:endParaRPr b="0" lang="de-DE" sz="1300" spc="-1" strike="noStrike">
              <a:solidFill>
                <a:srgbClr val="000000"/>
              </a:solidFill>
              <a:latin typeface="Century Gothic"/>
            </a:endParaRPr>
          </a:p>
          <a:p>
            <a:pPr lvl="2" marL="731520" indent="-182520">
              <a:lnSpc>
                <a:spcPct val="9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de-DE" sz="1300" spc="-1" strike="noStrike">
                <a:solidFill>
                  <a:srgbClr val="000000"/>
                </a:solidFill>
                <a:latin typeface="Century Gothic"/>
              </a:rPr>
              <a:t>Heizung</a:t>
            </a:r>
            <a:endParaRPr b="0" lang="de-DE" sz="1300" spc="-1" strike="noStrike">
              <a:solidFill>
                <a:srgbClr val="000000"/>
              </a:solidFill>
              <a:latin typeface="Century Gothic"/>
            </a:endParaRPr>
          </a:p>
          <a:p>
            <a:pPr lvl="2" marL="731520" indent="-182520">
              <a:lnSpc>
                <a:spcPct val="9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de-DE" sz="1300" spc="-1" strike="noStrike">
                <a:solidFill>
                  <a:srgbClr val="000000"/>
                </a:solidFill>
                <a:latin typeface="Century Gothic"/>
              </a:rPr>
              <a:t>Küche</a:t>
            </a:r>
            <a:endParaRPr b="0" lang="de-DE" sz="1300" spc="-1" strike="noStrike">
              <a:solidFill>
                <a:srgbClr val="000000"/>
              </a:solidFill>
              <a:latin typeface="Century Gothic"/>
            </a:endParaRPr>
          </a:p>
          <a:p>
            <a:pPr lvl="2" marL="731520" indent="-182520">
              <a:lnSpc>
                <a:spcPct val="9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de-DE" sz="1300" spc="-1" strike="noStrike">
                <a:solidFill>
                  <a:srgbClr val="000000"/>
                </a:solidFill>
                <a:latin typeface="Century Gothic"/>
              </a:rPr>
              <a:t>Fassade</a:t>
            </a:r>
            <a:endParaRPr b="0" lang="de-DE" sz="1300" spc="-1" strike="noStrike">
              <a:solidFill>
                <a:srgbClr val="000000"/>
              </a:solidFill>
              <a:latin typeface="Century Gothic"/>
            </a:endParaRPr>
          </a:p>
          <a:p>
            <a:pPr lvl="1" marL="457200" indent="-182520">
              <a:lnSpc>
                <a:spcPct val="9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de-DE" sz="1300" spc="-1" strike="noStrike">
                <a:solidFill>
                  <a:srgbClr val="000000"/>
                </a:solidFill>
                <a:latin typeface="Century Gothic"/>
              </a:rPr>
              <a:t>Klimaanlage</a:t>
            </a:r>
            <a:endParaRPr b="0" lang="de-DE" sz="1300" spc="-1" strike="noStrike">
              <a:solidFill>
                <a:srgbClr val="000000"/>
              </a:solidFill>
              <a:latin typeface="Century Gothic"/>
            </a:endParaRPr>
          </a:p>
          <a:p>
            <a:pPr lvl="1" marL="457200" indent="-182520">
              <a:lnSpc>
                <a:spcPct val="9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de-DE" sz="1300" spc="-1" strike="noStrike">
                <a:solidFill>
                  <a:srgbClr val="000000"/>
                </a:solidFill>
                <a:latin typeface="Century Gothic"/>
              </a:rPr>
              <a:t>Garagenkapazität</a:t>
            </a:r>
            <a:endParaRPr b="0" lang="de-DE" sz="1300" spc="-1" strike="noStrike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203" name="Grafik 8" descr="Ein Bild, das Himmel, Gebäude, draußen, Haus enthält.&#10;&#10;Automatisch generierte Beschreibung"/>
          <p:cNvPicPr/>
          <p:nvPr/>
        </p:nvPicPr>
        <p:blipFill>
          <a:blip r:embed="rId1"/>
          <a:srcRect l="15739" t="0" r="1240" b="0"/>
          <a:stretch/>
        </p:blipFill>
        <p:spPr>
          <a:xfrm>
            <a:off x="6461640" y="2103120"/>
            <a:ext cx="4663080" cy="3748680"/>
          </a:xfrm>
          <a:prstGeom prst="rect">
            <a:avLst/>
          </a:prstGeom>
          <a:ln w="0">
            <a:noFill/>
          </a:ln>
        </p:spPr>
      </p:pic>
      <p:sp>
        <p:nvSpPr>
          <p:cNvPr id="204" name="TextShape 3"/>
          <p:cNvSpPr txBox="1"/>
          <p:nvPr/>
        </p:nvSpPr>
        <p:spPr>
          <a:xfrm>
            <a:off x="7256880" y="6035040"/>
            <a:ext cx="2892600" cy="365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r">
              <a:lnSpc>
                <a:spcPct val="100000"/>
              </a:lnSpc>
              <a:spcAft>
                <a:spcPts val="601"/>
              </a:spcAft>
            </a:pPr>
            <a:fld id="{B15E6216-DB1E-48F6-A898-7ACCA233B8D2}" type="datetime1">
              <a:rPr b="0" lang="de-DE" sz="800" spc="-1" strike="noStrike">
                <a:solidFill>
                  <a:srgbClr val="404040"/>
                </a:solidFill>
                <a:latin typeface="Century Gothic"/>
              </a:rPr>
              <a:t>30.11.2020</a:t>
            </a:fld>
            <a:endParaRPr b="0" lang="de-DE" sz="800" spc="-1" strike="noStrike">
              <a:latin typeface="Times New Roman"/>
            </a:endParaRPr>
          </a:p>
        </p:txBody>
      </p:sp>
      <p:sp>
        <p:nvSpPr>
          <p:cNvPr id="205" name="TextShape 4"/>
          <p:cNvSpPr txBox="1"/>
          <p:nvPr/>
        </p:nvSpPr>
        <p:spPr>
          <a:xfrm>
            <a:off x="1066680" y="6035040"/>
            <a:ext cx="5816160" cy="365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n-US" sz="800" spc="-1" strike="noStrike">
                <a:solidFill>
                  <a:srgbClr val="262626"/>
                </a:solidFill>
                <a:latin typeface="Century Gothic"/>
              </a:rPr>
              <a:t>Mtr.-Nr. 7283191 &amp; 8810048</a:t>
            </a:r>
            <a:endParaRPr b="0" lang="de-DE" sz="800" spc="-1" strike="noStrike">
              <a:latin typeface="Times New Roman"/>
            </a:endParaRPr>
          </a:p>
        </p:txBody>
      </p:sp>
      <p:sp>
        <p:nvSpPr>
          <p:cNvPr id="206" name="TextShape 5"/>
          <p:cNvSpPr txBox="1"/>
          <p:nvPr/>
        </p:nvSpPr>
        <p:spPr>
          <a:xfrm>
            <a:off x="10287000" y="6035040"/>
            <a:ext cx="837720" cy="365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r">
              <a:lnSpc>
                <a:spcPct val="100000"/>
              </a:lnSpc>
              <a:spcAft>
                <a:spcPts val="601"/>
              </a:spcAft>
            </a:pPr>
            <a:fld id="{23E353AD-9737-4686-94DE-29C34840C497}" type="slidenum">
              <a:rPr b="0" lang="en-US" sz="800" spc="-1" strike="noStrike">
                <a:solidFill>
                  <a:srgbClr val="404040"/>
                </a:solidFill>
                <a:latin typeface="Century Gothic"/>
              </a:rPr>
              <a:t>2</a:t>
            </a:fld>
            <a:endParaRPr b="0" lang="de-DE" sz="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de-DE" sz="4000" spc="-1" strike="noStrike">
                <a:solidFill>
                  <a:srgbClr val="262626"/>
                </a:solidFill>
                <a:latin typeface="Century Gothic"/>
              </a:rPr>
              <a:t>Anomlien</a:t>
            </a:r>
            <a:endParaRPr b="0" lang="de-DE" sz="4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1066680" y="2103120"/>
            <a:ext cx="4663080" cy="374868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de-DE" sz="1800" spc="-1" strike="noStrike">
                <a:solidFill>
                  <a:srgbClr val="000000"/>
                </a:solidFill>
                <a:latin typeface="Century Gothic"/>
              </a:rPr>
              <a:t>Preis</a:t>
            </a:r>
            <a:endParaRPr b="0" lang="de-DE" sz="1800" spc="-1" strike="noStrike">
              <a:solidFill>
                <a:srgbClr val="000000"/>
              </a:solidFill>
              <a:latin typeface="Century Gothic"/>
            </a:endParaRPr>
          </a:p>
          <a:p>
            <a:pPr lvl="1" marL="45720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l-GR" sz="1800" spc="-1" strike="noStrike">
                <a:solidFill>
                  <a:srgbClr val="000000"/>
                </a:solidFill>
                <a:latin typeface="Century Gothic"/>
              </a:rPr>
              <a:t>Δ</a:t>
            </a:r>
            <a:r>
              <a:rPr b="0" lang="de-DE" sz="1800" spc="-1" strike="noStrike">
                <a:solidFill>
                  <a:srgbClr val="000000"/>
                </a:solidFill>
                <a:latin typeface="Century Gothic"/>
              </a:rPr>
              <a:t>130.000</a:t>
            </a:r>
            <a:endParaRPr b="0" lang="de-DE" sz="1800" spc="-1" strike="noStrike">
              <a:solidFill>
                <a:srgbClr val="000000"/>
              </a:solidFill>
              <a:latin typeface="Century Gothic"/>
            </a:endParaRPr>
          </a:p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de-DE" sz="1800" spc="-1" strike="noStrike">
                <a:solidFill>
                  <a:srgbClr val="000000"/>
                </a:solidFill>
                <a:latin typeface="Century Gothic"/>
              </a:rPr>
              <a:t>Wohnfläche</a:t>
            </a:r>
            <a:endParaRPr b="0" lang="de-DE" sz="1800" spc="-1" strike="noStrike">
              <a:solidFill>
                <a:srgbClr val="000000"/>
              </a:solidFill>
              <a:latin typeface="Century Gothic"/>
            </a:endParaRPr>
          </a:p>
          <a:p>
            <a:pPr lvl="1" marL="45720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l-GR" sz="1800" spc="-1" strike="noStrike">
                <a:solidFill>
                  <a:srgbClr val="000000"/>
                </a:solidFill>
                <a:latin typeface="Century Gothic"/>
              </a:rPr>
              <a:t>Δ</a:t>
            </a:r>
            <a:r>
              <a:rPr b="0" lang="de-DE" sz="1800" spc="-1" strike="noStrike">
                <a:solidFill>
                  <a:srgbClr val="000000"/>
                </a:solidFill>
                <a:latin typeface="Century Gothic"/>
              </a:rPr>
              <a:t>46</a:t>
            </a:r>
            <a:endParaRPr b="0" lang="de-DE" sz="1800" spc="-1" strike="noStrike">
              <a:solidFill>
                <a:srgbClr val="000000"/>
              </a:solidFill>
              <a:latin typeface="Century Gothic"/>
            </a:endParaRPr>
          </a:p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de-DE" sz="1800" spc="-1" strike="noStrike">
                <a:solidFill>
                  <a:srgbClr val="000000"/>
                </a:solidFill>
                <a:latin typeface="Century Gothic"/>
              </a:rPr>
              <a:t>Grundstück</a:t>
            </a:r>
            <a:endParaRPr b="0" lang="de-DE" sz="1800" spc="-1" strike="noStrike">
              <a:solidFill>
                <a:srgbClr val="000000"/>
              </a:solidFill>
              <a:latin typeface="Century Gothic"/>
            </a:endParaRPr>
          </a:p>
          <a:p>
            <a:pPr lvl="1" marL="45720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l-GR" sz="1800" spc="-1" strike="noStrike">
                <a:solidFill>
                  <a:srgbClr val="000000"/>
                </a:solidFill>
                <a:latin typeface="Century Gothic"/>
              </a:rPr>
              <a:t>Δ</a:t>
            </a:r>
            <a:r>
              <a:rPr b="0" lang="de-DE" sz="1800" spc="-1" strike="noStrike">
                <a:solidFill>
                  <a:srgbClr val="000000"/>
                </a:solidFill>
                <a:latin typeface="Century Gothic"/>
              </a:rPr>
              <a:t>4.000 – 13.000</a:t>
            </a:r>
            <a:endParaRPr b="0" lang="de-DE" sz="1800" spc="-1" strike="noStrike">
              <a:solidFill>
                <a:srgbClr val="000000"/>
              </a:solidFill>
              <a:latin typeface="Century Gothic"/>
            </a:endParaRPr>
          </a:p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de-DE" sz="1800" spc="-1" strike="noStrike">
                <a:solidFill>
                  <a:srgbClr val="000000"/>
                </a:solidFill>
                <a:latin typeface="Century Gothic"/>
              </a:rPr>
              <a:t>Renovationen</a:t>
            </a:r>
            <a:endParaRPr b="0" lang="de-DE" sz="1800" spc="-1" strike="noStrike">
              <a:solidFill>
                <a:srgbClr val="000000"/>
              </a:solidFill>
              <a:latin typeface="Century Gothic"/>
            </a:endParaRPr>
          </a:p>
          <a:p>
            <a:pPr lvl="1" marL="45720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de-DE" sz="1800" spc="-1" strike="noStrike">
                <a:solidFill>
                  <a:srgbClr val="000000"/>
                </a:solidFill>
                <a:latin typeface="Century Gothic"/>
              </a:rPr>
              <a:t>Renovationsphänomen</a:t>
            </a:r>
            <a:endParaRPr b="0" lang="de-DE" sz="1800" spc="-1" strike="noStrike">
              <a:solidFill>
                <a:srgbClr val="000000"/>
              </a:solidFill>
              <a:latin typeface="Century Gothic"/>
            </a:endParaRPr>
          </a:p>
          <a:p>
            <a:endParaRPr b="0" lang="de-DE" sz="1800" spc="-1" strike="noStrike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209" name="Grafik 13" descr=""/>
          <p:cNvPicPr/>
          <p:nvPr/>
        </p:nvPicPr>
        <p:blipFill>
          <a:blip r:embed="rId1"/>
          <a:stretch/>
        </p:blipFill>
        <p:spPr>
          <a:xfrm>
            <a:off x="6461640" y="2355840"/>
            <a:ext cx="4663080" cy="3242880"/>
          </a:xfrm>
          <a:prstGeom prst="rect">
            <a:avLst/>
          </a:prstGeom>
          <a:ln w="0">
            <a:noFill/>
          </a:ln>
        </p:spPr>
      </p:pic>
      <p:sp>
        <p:nvSpPr>
          <p:cNvPr id="210" name="TextShape 3"/>
          <p:cNvSpPr txBox="1"/>
          <p:nvPr/>
        </p:nvSpPr>
        <p:spPr>
          <a:xfrm>
            <a:off x="7256880" y="6035040"/>
            <a:ext cx="2892600" cy="365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r">
              <a:lnSpc>
                <a:spcPct val="100000"/>
              </a:lnSpc>
              <a:spcAft>
                <a:spcPts val="601"/>
              </a:spcAft>
            </a:pPr>
            <a:fld id="{F1DEC544-C044-4D12-93DF-EE0D174ECC73}" type="datetime1">
              <a:rPr b="0" lang="de-DE" sz="800" spc="-1" strike="noStrike">
                <a:solidFill>
                  <a:srgbClr val="404040"/>
                </a:solidFill>
                <a:latin typeface="Century Gothic"/>
              </a:rPr>
              <a:t>30.11.2020</a:t>
            </a:fld>
            <a:endParaRPr b="0" lang="de-DE" sz="800" spc="-1" strike="noStrike">
              <a:latin typeface="Times New Roman"/>
            </a:endParaRPr>
          </a:p>
        </p:txBody>
      </p:sp>
      <p:sp>
        <p:nvSpPr>
          <p:cNvPr id="211" name="TextShape 4"/>
          <p:cNvSpPr txBox="1"/>
          <p:nvPr/>
        </p:nvSpPr>
        <p:spPr>
          <a:xfrm>
            <a:off x="1066680" y="6035040"/>
            <a:ext cx="5816160" cy="365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n-US" sz="800" spc="-1" strike="noStrike">
                <a:solidFill>
                  <a:srgbClr val="262626"/>
                </a:solidFill>
                <a:latin typeface="Century Gothic"/>
              </a:rPr>
              <a:t>Mtr.-Nr. 7283191 &amp; 8810048</a:t>
            </a:r>
            <a:endParaRPr b="0" lang="de-DE" sz="800" spc="-1" strike="noStrike">
              <a:latin typeface="Times New Roman"/>
            </a:endParaRPr>
          </a:p>
        </p:txBody>
      </p:sp>
      <p:sp>
        <p:nvSpPr>
          <p:cNvPr id="212" name="TextShape 5"/>
          <p:cNvSpPr txBox="1"/>
          <p:nvPr/>
        </p:nvSpPr>
        <p:spPr>
          <a:xfrm>
            <a:off x="10287000" y="6035040"/>
            <a:ext cx="837720" cy="365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r">
              <a:lnSpc>
                <a:spcPct val="100000"/>
              </a:lnSpc>
              <a:spcAft>
                <a:spcPts val="601"/>
              </a:spcAft>
            </a:pPr>
            <a:fld id="{A347860A-5256-4B37-BA79-69C6385657DA}" type="slidenum">
              <a:rPr b="0" lang="en-US" sz="800" spc="-1" strike="noStrike">
                <a:solidFill>
                  <a:srgbClr val="404040"/>
                </a:solidFill>
                <a:latin typeface="Century Gothic"/>
              </a:rPr>
              <a:t>3</a:t>
            </a:fld>
            <a:endParaRPr b="0" lang="de-DE" sz="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de-DE" sz="4000" spc="-1" strike="noStrike">
                <a:solidFill>
                  <a:srgbClr val="262626"/>
                </a:solidFill>
                <a:latin typeface="Century Gothic"/>
              </a:rPr>
              <a:t>Modelle</a:t>
            </a:r>
            <a:endParaRPr b="0" lang="de-DE" sz="4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1066680" y="2103120"/>
            <a:ext cx="10058040" cy="38491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de-DE" sz="1500" spc="-1" strike="noStrike">
                <a:solidFill>
                  <a:srgbClr val="000000"/>
                </a:solidFill>
                <a:latin typeface="Century Gothic"/>
              </a:rPr>
              <a:t>R2</a:t>
            </a:r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  <a:p>
            <a:pPr lvl="1" marL="45720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de-DE" sz="1300" spc="-1" strike="noStrike">
                <a:solidFill>
                  <a:srgbClr val="000000"/>
                </a:solidFill>
                <a:latin typeface="Century Gothic"/>
              </a:rPr>
              <a:t>Linearer Gradient Boosting Tree</a:t>
            </a:r>
            <a:endParaRPr b="0" lang="de-DE" sz="1300" spc="-1" strike="noStrike">
              <a:solidFill>
                <a:srgbClr val="000000"/>
              </a:solidFill>
              <a:latin typeface="Century Gothic"/>
            </a:endParaRPr>
          </a:p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de-DE" sz="1500" spc="-1" strike="noStrike">
                <a:solidFill>
                  <a:srgbClr val="000000"/>
                </a:solidFill>
                <a:latin typeface="Century Gothic"/>
              </a:rPr>
              <a:t>MSE</a:t>
            </a:r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  <a:p>
            <a:pPr lvl="1" marL="45720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de-DE" sz="1300" spc="-1" strike="noStrike">
                <a:solidFill>
                  <a:srgbClr val="000000"/>
                </a:solidFill>
                <a:latin typeface="Century Gothic"/>
              </a:rPr>
              <a:t>Polynomieller Gradient Boosting Tree</a:t>
            </a:r>
            <a:endParaRPr b="0" lang="de-DE" sz="1300" spc="-1" strike="noStrike">
              <a:solidFill>
                <a:srgbClr val="000000"/>
              </a:solidFill>
              <a:latin typeface="Century Gothic"/>
            </a:endParaRPr>
          </a:p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de-DE" sz="1500" spc="-1" strike="noStrike">
                <a:solidFill>
                  <a:srgbClr val="000000"/>
                </a:solidFill>
                <a:latin typeface="Century Gothic"/>
              </a:rPr>
              <a:t>RMSE</a:t>
            </a:r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  <a:p>
            <a:pPr lvl="1" marL="45720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de-DE" sz="1300" spc="-1" strike="noStrike">
                <a:solidFill>
                  <a:srgbClr val="000000"/>
                </a:solidFill>
                <a:latin typeface="Century Gothic"/>
              </a:rPr>
              <a:t>Polynomieller Gradient Boosting Tree</a:t>
            </a:r>
            <a:endParaRPr b="0" lang="de-DE" sz="1300" spc="-1" strike="noStrike">
              <a:solidFill>
                <a:srgbClr val="000000"/>
              </a:solidFill>
              <a:latin typeface="Century Gothic"/>
            </a:endParaRPr>
          </a:p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de-DE" sz="1500" spc="-1" strike="noStrike">
                <a:solidFill>
                  <a:srgbClr val="000000"/>
                </a:solidFill>
                <a:latin typeface="Century Gothic"/>
              </a:rPr>
              <a:t>MAPE</a:t>
            </a:r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  <a:p>
            <a:pPr lvl="1" marL="45720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de-DE" sz="1300" spc="-1" strike="noStrike">
                <a:solidFill>
                  <a:srgbClr val="000000"/>
                </a:solidFill>
                <a:latin typeface="Century Gothic"/>
              </a:rPr>
              <a:t>Polynomieller Gradient Boosting Tree</a:t>
            </a:r>
            <a:endParaRPr b="0" lang="de-DE" sz="1300" spc="-1" strike="noStrike">
              <a:solidFill>
                <a:srgbClr val="000000"/>
              </a:solidFill>
              <a:latin typeface="Century Gothic"/>
            </a:endParaRPr>
          </a:p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de-DE" sz="1500" spc="-1" strike="noStrike">
                <a:solidFill>
                  <a:srgbClr val="000000"/>
                </a:solidFill>
                <a:latin typeface="Century Gothic"/>
              </a:rPr>
              <a:t>MAX</a:t>
            </a:r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  <a:p>
            <a:pPr lvl="1" marL="45720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de-DE" sz="1300" spc="-1" strike="noStrike">
                <a:solidFill>
                  <a:srgbClr val="000000"/>
                </a:solidFill>
                <a:latin typeface="Century Gothic"/>
              </a:rPr>
              <a:t>Polynomieller Random Forest</a:t>
            </a:r>
            <a:endParaRPr b="0" lang="de-DE" sz="13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7256880" y="6035040"/>
            <a:ext cx="2892600" cy="365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4ED953C-4A05-4DD3-B1B9-2B4EDCA0A675}" type="datetime1">
              <a:rPr b="0" lang="de-DE" sz="800" spc="-1" strike="noStrike">
                <a:solidFill>
                  <a:srgbClr val="404040"/>
                </a:solidFill>
                <a:latin typeface="Century Gothic"/>
              </a:rPr>
              <a:t>30.11.2020</a:t>
            </a:fld>
            <a:endParaRPr b="0" lang="de-DE" sz="800" spc="-1" strike="noStrike">
              <a:latin typeface="Times New Roman"/>
            </a:endParaRPr>
          </a:p>
        </p:txBody>
      </p:sp>
      <p:sp>
        <p:nvSpPr>
          <p:cNvPr id="216" name="TextShape 4"/>
          <p:cNvSpPr txBox="1"/>
          <p:nvPr/>
        </p:nvSpPr>
        <p:spPr>
          <a:xfrm>
            <a:off x="1066680" y="6035040"/>
            <a:ext cx="5816160" cy="365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262626"/>
                </a:solidFill>
                <a:latin typeface="Century Gothic"/>
              </a:rPr>
              <a:t>Mtr.-Nr. 7283191 &amp; 8810048</a:t>
            </a:r>
            <a:endParaRPr b="0" lang="de-DE" sz="800" spc="-1" strike="noStrike">
              <a:latin typeface="Times New Roman"/>
            </a:endParaRPr>
          </a:p>
        </p:txBody>
      </p:sp>
      <p:sp>
        <p:nvSpPr>
          <p:cNvPr id="217" name="TextShape 5"/>
          <p:cNvSpPr txBox="1"/>
          <p:nvPr/>
        </p:nvSpPr>
        <p:spPr>
          <a:xfrm>
            <a:off x="10287000" y="6035040"/>
            <a:ext cx="837720" cy="365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BE8F4F5-6529-46A3-AA72-C0B01F9D4106}" type="slidenum">
              <a:rPr b="0" lang="en-US" sz="800" spc="-1" strike="noStrike">
                <a:solidFill>
                  <a:srgbClr val="404040"/>
                </a:solidFill>
                <a:latin typeface="Century Gothic"/>
              </a:rPr>
              <a:t>3</a:t>
            </a:fld>
            <a:endParaRPr b="0" lang="de-DE" sz="800" spc="-1" strike="noStrike">
              <a:latin typeface="Times New Roman"/>
            </a:endParaRPr>
          </a:p>
        </p:txBody>
      </p:sp>
      <p:pic>
        <p:nvPicPr>
          <p:cNvPr id="218" name="Grafik 7" descr=""/>
          <p:cNvPicPr/>
          <p:nvPr/>
        </p:nvPicPr>
        <p:blipFill>
          <a:blip r:embed="rId1"/>
          <a:stretch/>
        </p:blipFill>
        <p:spPr>
          <a:xfrm>
            <a:off x="5737320" y="631080"/>
            <a:ext cx="4412160" cy="2660400"/>
          </a:xfrm>
          <a:prstGeom prst="rect">
            <a:avLst/>
          </a:prstGeom>
          <a:ln w="0">
            <a:noFill/>
          </a:ln>
        </p:spPr>
      </p:pic>
      <p:pic>
        <p:nvPicPr>
          <p:cNvPr id="219" name="Grafik 9" descr=""/>
          <p:cNvPicPr/>
          <p:nvPr/>
        </p:nvPicPr>
        <p:blipFill>
          <a:blip r:embed="rId2"/>
          <a:stretch/>
        </p:blipFill>
        <p:spPr>
          <a:xfrm>
            <a:off x="5737320" y="3291840"/>
            <a:ext cx="4412160" cy="266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de-DE" sz="4000" spc="-1" strike="noStrike">
                <a:solidFill>
                  <a:srgbClr val="262626"/>
                </a:solidFill>
                <a:latin typeface="Century Gothic"/>
              </a:rPr>
              <a:t>Erkenntnisse</a:t>
            </a:r>
            <a:endParaRPr b="0" lang="de-DE" sz="4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1066680" y="2103120"/>
            <a:ext cx="4663080" cy="374868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de-DE" sz="1800" spc="-1" strike="noStrike">
                <a:solidFill>
                  <a:srgbClr val="000000"/>
                </a:solidFill>
                <a:latin typeface="Century Gothic"/>
              </a:rPr>
              <a:t>Das Baujahr hat einen Großen Einfluss auf den Kaufpreis </a:t>
            </a:r>
            <a:endParaRPr b="0" lang="de-DE" sz="1800" spc="-1" strike="noStrike">
              <a:solidFill>
                <a:srgbClr val="000000"/>
              </a:solidFill>
              <a:latin typeface="Century Gothic"/>
            </a:endParaRPr>
          </a:p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de-DE" sz="1800" spc="-1" strike="noStrike">
                <a:solidFill>
                  <a:srgbClr val="000000"/>
                </a:solidFill>
                <a:latin typeface="Century Gothic"/>
              </a:rPr>
              <a:t>Anbau/Ausbau einer Garage lohnt sich bis zu 3 Stellplätzen</a:t>
            </a:r>
            <a:endParaRPr b="0" lang="de-DE" sz="1800" spc="-1" strike="noStrike">
              <a:solidFill>
                <a:srgbClr val="000000"/>
              </a:solidFill>
              <a:latin typeface="Century Gothic"/>
            </a:endParaRPr>
          </a:p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de-DE" sz="1800" spc="-1" strike="noStrike">
                <a:solidFill>
                  <a:srgbClr val="000000"/>
                </a:solidFill>
                <a:latin typeface="Century Gothic"/>
              </a:rPr>
              <a:t>Bei Verbesserung der Küchenqualität steigt der Wert am deutlichsten</a:t>
            </a:r>
            <a:endParaRPr b="0" lang="de-DE" sz="1800" spc="-1" strike="noStrike">
              <a:solidFill>
                <a:srgbClr val="000000"/>
              </a:solidFill>
              <a:latin typeface="Century Gothic"/>
            </a:endParaRPr>
          </a:p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de-DE" sz="1800" spc="-1" strike="noStrike">
                <a:solidFill>
                  <a:srgbClr val="000000"/>
                </a:solidFill>
                <a:latin typeface="Century Gothic"/>
              </a:rPr>
              <a:t>Qualitätskriterien haben kaum Korrelation</a:t>
            </a:r>
            <a:endParaRPr b="0" lang="de-DE" sz="1800" spc="-1" strike="noStrike">
              <a:solidFill>
                <a:srgbClr val="000000"/>
              </a:solidFill>
              <a:latin typeface="Century Gothic"/>
            </a:endParaRPr>
          </a:p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de-DE" sz="1800" spc="-1" strike="noStrike">
                <a:solidFill>
                  <a:srgbClr val="000000"/>
                </a:solidFill>
                <a:latin typeface="Century Gothic"/>
              </a:rPr>
              <a:t>Verbesserungen des Hauszustands nur bei einem Zustand &lt; 5</a:t>
            </a:r>
            <a:endParaRPr b="0" lang="de-DE" sz="1800" spc="-1" strike="noStrike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b="0" lang="de-DE" sz="1800" spc="-1" strike="noStrike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222" name="Grafik 9_0" descr="Ein Bild, das Spielzeug, Puppe enthält.&#10;&#10;Automatisch generierte Beschreibung"/>
          <p:cNvPicPr/>
          <p:nvPr/>
        </p:nvPicPr>
        <p:blipFill>
          <a:blip r:embed="rId1"/>
          <a:stretch/>
        </p:blipFill>
        <p:spPr>
          <a:xfrm>
            <a:off x="6588000" y="2103120"/>
            <a:ext cx="4410360" cy="3748680"/>
          </a:xfrm>
          <a:prstGeom prst="rect">
            <a:avLst/>
          </a:prstGeom>
          <a:ln w="0">
            <a:noFill/>
          </a:ln>
        </p:spPr>
      </p:pic>
      <p:sp>
        <p:nvSpPr>
          <p:cNvPr id="223" name="TextShape 3"/>
          <p:cNvSpPr txBox="1"/>
          <p:nvPr/>
        </p:nvSpPr>
        <p:spPr>
          <a:xfrm>
            <a:off x="7256880" y="6035040"/>
            <a:ext cx="2892600" cy="365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r">
              <a:lnSpc>
                <a:spcPct val="100000"/>
              </a:lnSpc>
              <a:spcAft>
                <a:spcPts val="601"/>
              </a:spcAft>
            </a:pPr>
            <a:fld id="{5EDC4702-BD21-4FC2-B16D-FA66B59155B7}" type="datetime1">
              <a:rPr b="0" lang="de-DE" sz="800" spc="-1" strike="noStrike">
                <a:solidFill>
                  <a:srgbClr val="404040"/>
                </a:solidFill>
                <a:latin typeface="Century Gothic"/>
              </a:rPr>
              <a:t>30.11.2020</a:t>
            </a:fld>
            <a:endParaRPr b="0" lang="de-DE" sz="800" spc="-1" strike="noStrike">
              <a:latin typeface="Times New Roman"/>
            </a:endParaRPr>
          </a:p>
        </p:txBody>
      </p:sp>
      <p:sp>
        <p:nvSpPr>
          <p:cNvPr id="224" name="TextShape 4"/>
          <p:cNvSpPr txBox="1"/>
          <p:nvPr/>
        </p:nvSpPr>
        <p:spPr>
          <a:xfrm>
            <a:off x="1066680" y="6035040"/>
            <a:ext cx="5816160" cy="365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n-US" sz="800" spc="-1" strike="noStrike">
                <a:solidFill>
                  <a:srgbClr val="262626"/>
                </a:solidFill>
                <a:latin typeface="Century Gothic"/>
              </a:rPr>
              <a:t>Mtr.-Nr. 7283191 &amp; 8810048</a:t>
            </a:r>
            <a:endParaRPr b="0" lang="de-DE" sz="800" spc="-1" strike="noStrike">
              <a:latin typeface="Times New Roman"/>
            </a:endParaRPr>
          </a:p>
        </p:txBody>
      </p:sp>
      <p:sp>
        <p:nvSpPr>
          <p:cNvPr id="225" name="TextShape 5"/>
          <p:cNvSpPr txBox="1"/>
          <p:nvPr/>
        </p:nvSpPr>
        <p:spPr>
          <a:xfrm>
            <a:off x="10287000" y="6035040"/>
            <a:ext cx="837720" cy="365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r">
              <a:lnSpc>
                <a:spcPct val="100000"/>
              </a:lnSpc>
              <a:spcAft>
                <a:spcPts val="601"/>
              </a:spcAft>
            </a:pPr>
            <a:fld id="{A82FA5F9-FA64-4328-A8D7-ED47AE59F5C9}" type="slidenum">
              <a:rPr b="0" lang="en-US" sz="800" spc="-1" strike="noStrike">
                <a:solidFill>
                  <a:srgbClr val="404040"/>
                </a:solidFill>
                <a:latin typeface="Century Gothic"/>
              </a:rPr>
              <a:t>5</a:t>
            </a:fld>
            <a:endParaRPr b="0" lang="de-DE" sz="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rafik 7" descr=""/>
          <p:cNvPicPr/>
          <p:nvPr/>
        </p:nvPicPr>
        <p:blipFill>
          <a:blip r:embed="rId1"/>
          <a:stretch/>
        </p:blipFill>
        <p:spPr>
          <a:xfrm>
            <a:off x="228600" y="1108440"/>
            <a:ext cx="7695720" cy="4640760"/>
          </a:xfrm>
          <a:prstGeom prst="rect">
            <a:avLst/>
          </a:prstGeom>
          <a:ln w="0">
            <a:noFill/>
          </a:ln>
        </p:spPr>
      </p:pic>
      <p:sp>
        <p:nvSpPr>
          <p:cNvPr id="227" name="TextShape 1"/>
          <p:cNvSpPr txBox="1"/>
          <p:nvPr/>
        </p:nvSpPr>
        <p:spPr>
          <a:xfrm>
            <a:off x="5662440" y="6035040"/>
            <a:ext cx="2071440" cy="365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r">
              <a:lnSpc>
                <a:spcPct val="100000"/>
              </a:lnSpc>
              <a:spcAft>
                <a:spcPts val="601"/>
              </a:spcAft>
            </a:pPr>
            <a:fld id="{ABF91714-8333-4DC1-A172-8E5CEDC2A732}" type="datetime1">
              <a:rPr b="1" lang="de-DE" sz="800" spc="-1" strike="noStrike">
                <a:solidFill>
                  <a:srgbClr val="ffffff"/>
                </a:solidFill>
                <a:latin typeface="Century Gothic"/>
              </a:rPr>
              <a:t>30.11.2020</a:t>
            </a:fld>
            <a:endParaRPr b="0" lang="de-DE" sz="800" spc="-1" strike="noStrike">
              <a:latin typeface="Times New Roman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612720" y="6035040"/>
            <a:ext cx="4587480" cy="365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en-US" sz="1000" spc="-1" strike="noStrike">
                <a:solidFill>
                  <a:srgbClr val="ffffff"/>
                </a:solidFill>
                <a:latin typeface="Century Gothic"/>
              </a:rPr>
              <a:t>Mtr.-Nr. 7283191 &amp; 8810048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229" name="TextShape 3"/>
          <p:cNvSpPr txBox="1"/>
          <p:nvPr/>
        </p:nvSpPr>
        <p:spPr>
          <a:xfrm>
            <a:off x="10396800" y="6035040"/>
            <a:ext cx="1222920" cy="365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r">
              <a:lnSpc>
                <a:spcPct val="100000"/>
              </a:lnSpc>
              <a:spcAft>
                <a:spcPts val="601"/>
              </a:spcAft>
            </a:pPr>
            <a:fld id="{5D9C9354-CC1D-4F97-811C-875FE921B04E}" type="slidenum">
              <a:rPr b="0" lang="en-US" sz="800" spc="-1" strike="noStrike">
                <a:solidFill>
                  <a:srgbClr val="404040"/>
                </a:solidFill>
                <a:latin typeface="Century Gothic"/>
              </a:rPr>
              <a:t>6</a:t>
            </a:fld>
            <a:endParaRPr b="0" lang="de-DE" sz="800" spc="-1" strike="noStrike">
              <a:latin typeface="Times New Roman"/>
            </a:endParaRPr>
          </a:p>
        </p:txBody>
      </p:sp>
      <p:sp>
        <p:nvSpPr>
          <p:cNvPr id="230" name="TextShape 4"/>
          <p:cNvSpPr txBox="1"/>
          <p:nvPr/>
        </p:nvSpPr>
        <p:spPr>
          <a:xfrm>
            <a:off x="8477280" y="603360"/>
            <a:ext cx="3186720" cy="1645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de-DE" sz="3000" spc="-1" strike="noStrike">
                <a:solidFill>
                  <a:srgbClr val="000000"/>
                </a:solidFill>
                <a:latin typeface="Century Gothic"/>
              </a:rPr>
              <a:t>Evaluation</a:t>
            </a:r>
            <a:endParaRPr b="0" lang="de-DE" sz="3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31" name="TextShape 5"/>
          <p:cNvSpPr txBox="1"/>
          <p:nvPr/>
        </p:nvSpPr>
        <p:spPr>
          <a:xfrm>
            <a:off x="8477280" y="2386440"/>
            <a:ext cx="3144240" cy="351108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11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Century Gothic"/>
              </a:rPr>
              <a:t>Polynomieller GBT</a:t>
            </a:r>
            <a:endParaRPr b="0" lang="de-DE" sz="1800" spc="-1" strike="noStrike">
              <a:solidFill>
                <a:srgbClr val="000000"/>
              </a:solidFill>
              <a:latin typeface="Century Gothic"/>
            </a:endParaRPr>
          </a:p>
          <a:p>
            <a:pPr marL="45720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Century Gothic"/>
              </a:rPr>
              <a:t>RMSE</a:t>
            </a:r>
            <a:endParaRPr b="0" lang="de-DE" sz="1800" spc="-1" strike="noStrike">
              <a:solidFill>
                <a:srgbClr val="000000"/>
              </a:solidFill>
              <a:latin typeface="Century Gothic"/>
            </a:endParaRPr>
          </a:p>
          <a:p>
            <a:pPr marL="91440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Century Gothic"/>
              </a:rPr>
              <a:t>21.000</a:t>
            </a:r>
            <a:endParaRPr b="0" lang="de-DE" sz="1800" spc="-1" strike="noStrike">
              <a:solidFill>
                <a:srgbClr val="000000"/>
              </a:solidFill>
              <a:latin typeface="Century Gothic"/>
            </a:endParaRPr>
          </a:p>
          <a:p>
            <a:pPr marL="45720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Century Gothic"/>
              </a:rPr>
              <a:t>MAPE</a:t>
            </a:r>
            <a:endParaRPr b="0" lang="de-DE" sz="1800" spc="-1" strike="noStrike">
              <a:solidFill>
                <a:srgbClr val="000000"/>
              </a:solidFill>
              <a:latin typeface="Century Gothic"/>
            </a:endParaRPr>
          </a:p>
          <a:p>
            <a:pPr marL="91440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Century Gothic"/>
              </a:rPr>
              <a:t>9 %</a:t>
            </a:r>
            <a:endParaRPr b="0" lang="de-DE" sz="1800" spc="-1" strike="noStrike">
              <a:solidFill>
                <a:srgbClr val="000000"/>
              </a:solidFill>
              <a:latin typeface="Century Gothic"/>
            </a:endParaRPr>
          </a:p>
          <a:p>
            <a:pPr marL="45720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Century Gothic"/>
              </a:rPr>
              <a:t>MAX</a:t>
            </a:r>
            <a:endParaRPr b="0" lang="de-DE" sz="1800" spc="-1" strike="noStrike">
              <a:solidFill>
                <a:srgbClr val="000000"/>
              </a:solidFill>
              <a:latin typeface="Century Gothic"/>
            </a:endParaRPr>
          </a:p>
          <a:p>
            <a:pPr marL="91440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Century Gothic"/>
              </a:rPr>
              <a:t>84.000</a:t>
            </a:r>
            <a:endParaRPr b="0" lang="de-DE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de-DE" sz="4000" spc="-1" strike="noStrike">
                <a:solidFill>
                  <a:srgbClr val="262626"/>
                </a:solidFill>
                <a:latin typeface="Century Gothic"/>
              </a:rPr>
              <a:t>Nutzung</a:t>
            </a:r>
            <a:endParaRPr b="0" lang="de-DE" sz="4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33" name="TextShape 2"/>
          <p:cNvSpPr txBox="1"/>
          <p:nvPr/>
        </p:nvSpPr>
        <p:spPr>
          <a:xfrm>
            <a:off x="7256880" y="6035040"/>
            <a:ext cx="2892600" cy="365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C653DBB-657D-42D8-BEC5-5CE33517D9F5}" type="datetime1">
              <a:rPr b="0" lang="de-DE" sz="800" spc="-1" strike="noStrike">
                <a:solidFill>
                  <a:srgbClr val="404040"/>
                </a:solidFill>
                <a:latin typeface="Century Gothic"/>
              </a:rPr>
              <a:t>30.11.2020</a:t>
            </a:fld>
            <a:endParaRPr b="0" lang="de-DE" sz="800" spc="-1" strike="noStrike">
              <a:latin typeface="Times New Roman"/>
            </a:endParaRPr>
          </a:p>
        </p:txBody>
      </p:sp>
      <p:sp>
        <p:nvSpPr>
          <p:cNvPr id="234" name="TextShape 3"/>
          <p:cNvSpPr txBox="1"/>
          <p:nvPr/>
        </p:nvSpPr>
        <p:spPr>
          <a:xfrm>
            <a:off x="1066680" y="6035040"/>
            <a:ext cx="5816160" cy="365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262626"/>
                </a:solidFill>
                <a:latin typeface="Century Gothic"/>
              </a:rPr>
              <a:t>Mtr.-Nr. 7283191 &amp; 8810048</a:t>
            </a:r>
            <a:endParaRPr b="0" lang="de-DE" sz="800" spc="-1" strike="noStrike">
              <a:latin typeface="Times New Roman"/>
            </a:endParaRPr>
          </a:p>
        </p:txBody>
      </p:sp>
      <p:sp>
        <p:nvSpPr>
          <p:cNvPr id="235" name="TextShape 4"/>
          <p:cNvSpPr txBox="1"/>
          <p:nvPr/>
        </p:nvSpPr>
        <p:spPr>
          <a:xfrm>
            <a:off x="10287000" y="6035040"/>
            <a:ext cx="837720" cy="365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9A2E3BA-0F2E-4B79-9146-BD3A7206E62E}" type="slidenum">
              <a:rPr b="0" lang="en-US" sz="800" spc="-1" strike="noStrike">
                <a:solidFill>
                  <a:srgbClr val="404040"/>
                </a:solidFill>
                <a:latin typeface="Century Gothic"/>
              </a:rPr>
              <a:t>6</a:t>
            </a:fld>
            <a:endParaRPr b="0" lang="de-DE" sz="800" spc="-1" strike="noStrike">
              <a:latin typeface="Times New Roman"/>
            </a:endParaRPr>
          </a:p>
        </p:txBody>
      </p:sp>
      <p:sp>
        <p:nvSpPr>
          <p:cNvPr id="236" name="CustomShape 5"/>
          <p:cNvSpPr/>
          <p:nvPr/>
        </p:nvSpPr>
        <p:spPr>
          <a:xfrm>
            <a:off x="1175760" y="2413440"/>
            <a:ext cx="9866520" cy="33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6a9955"/>
                </a:solidFill>
                <a:latin typeface="Consolas"/>
              </a:rPr>
              <a:t>Grundstück in Qm, Wohnfläche in Qm, Zustand, Küche, Klimaanlage, Gebaut, Garagenkapazität, Heizungsqualität, Räume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6a9955"/>
                </a:solidFill>
                <a:latin typeface="Consolas"/>
              </a:rPr>
              <a:t>Ist-Preis vs. Preis nach Renovation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onsolas"/>
              </a:rPr>
              <a:t>daten </a:t>
            </a:r>
            <a:r>
              <a:rPr b="0" lang="de-DE" sz="1800" spc="-1" strike="noStrike">
                <a:solidFill>
                  <a:srgbClr val="d4d4d4"/>
                </a:solidFill>
                <a:latin typeface="Consolas"/>
              </a:rPr>
              <a:t>=</a:t>
            </a:r>
            <a:r>
              <a:rPr b="0" lang="de-DE" sz="1800" spc="-1" strike="noStrike">
                <a:solidFill>
                  <a:srgbClr val="000000"/>
                </a:solidFill>
                <a:latin typeface="Consolas"/>
              </a:rPr>
              <a:t> [1800,140,4,1,1,4,1,2203,4</a:t>
            </a:r>
            <a:r>
              <a:rPr b="0" lang="de-DE" sz="1800" spc="-1" strike="noStrike">
                <a:solidFill>
                  <a:srgbClr val="000000"/>
                </a:solidFill>
                <a:latin typeface="Consolas"/>
              </a:rPr>
              <a:t>]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onsolas"/>
              </a:rPr>
              <a:t>renovation </a:t>
            </a:r>
            <a:r>
              <a:rPr b="0" lang="de-DE" sz="1800" spc="-1" strike="noStrike">
                <a:solidFill>
                  <a:srgbClr val="d4d4d4"/>
                </a:solidFill>
                <a:latin typeface="Consolas"/>
              </a:rPr>
              <a:t>=</a:t>
            </a:r>
            <a:r>
              <a:rPr b="0" lang="de-DE" sz="1800" spc="-1" strike="noStrike">
                <a:solidFill>
                  <a:srgbClr val="000000"/>
                </a:solidFill>
                <a:latin typeface="Consolas"/>
              </a:rPr>
              <a:t>  {</a:t>
            </a:r>
            <a:r>
              <a:rPr b="0" lang="de-DE" sz="1800" spc="-1" strike="noStrike">
                <a:solidFill>
                  <a:srgbClr val="ce9178"/>
                </a:solidFill>
                <a:latin typeface="Consolas"/>
              </a:rPr>
              <a:t>"Küche"</a:t>
            </a:r>
            <a:r>
              <a:rPr b="0" lang="de-DE" sz="1800" spc="-1" strike="noStrike">
                <a:solidFill>
                  <a:srgbClr val="000000"/>
                </a:solidFill>
                <a:latin typeface="Consolas"/>
              </a:rPr>
              <a:t>: </a:t>
            </a:r>
            <a:r>
              <a:rPr b="0" lang="de-DE" sz="1800" spc="-1" strike="noStrike">
                <a:solidFill>
                  <a:srgbClr val="b5cea8"/>
                </a:solidFill>
                <a:latin typeface="Consolas"/>
              </a:rPr>
              <a:t>4</a:t>
            </a:r>
            <a:r>
              <a:rPr b="0" lang="de-DE" sz="1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onsolas"/>
              </a:rPr>
              <a:t>mpredict(daten, renovation)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entury Gothic"/>
              </a:rPr>
              <a:t>Vorhergesagter Preis: 297629 GC Dollar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entury Gothic"/>
              </a:rPr>
              <a:t>Vorhergesagter Wert nach Renovation: 395498 GC Dollar, Differenz: 97869 GC Dollar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Inhaltsplatzhalter 7" descr="Ein Bild, das Text enthält.&#10;&#10;Automatisch generierte Beschreibung"/>
          <p:cNvPicPr/>
          <p:nvPr/>
        </p:nvPicPr>
        <p:blipFill>
          <a:blip r:embed="rId1"/>
          <a:stretch/>
        </p:blipFill>
        <p:spPr>
          <a:xfrm>
            <a:off x="228600" y="1264320"/>
            <a:ext cx="7695720" cy="4328640"/>
          </a:xfrm>
          <a:prstGeom prst="rect">
            <a:avLst/>
          </a:prstGeom>
          <a:ln w="0">
            <a:noFill/>
          </a:ln>
        </p:spPr>
      </p:pic>
      <p:sp>
        <p:nvSpPr>
          <p:cNvPr id="238" name="TextShape 1"/>
          <p:cNvSpPr txBox="1"/>
          <p:nvPr/>
        </p:nvSpPr>
        <p:spPr>
          <a:xfrm>
            <a:off x="5662440" y="6035040"/>
            <a:ext cx="2071440" cy="365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r">
              <a:lnSpc>
                <a:spcPct val="100000"/>
              </a:lnSpc>
              <a:spcAft>
                <a:spcPts val="601"/>
              </a:spcAft>
            </a:pPr>
            <a:fld id="{26F8E22C-D80D-4C1A-A13B-D633CA3ECB19}" type="datetime1">
              <a:rPr b="1" lang="de-DE" sz="800" spc="-1" strike="noStrike">
                <a:solidFill>
                  <a:srgbClr val="ffffff"/>
                </a:solidFill>
                <a:latin typeface="Century Gothic"/>
              </a:rPr>
              <a:t>30.11.2020</a:t>
            </a:fld>
            <a:endParaRPr b="0" lang="de-DE" sz="800" spc="-1" strike="noStrike">
              <a:latin typeface="Times New Roman"/>
            </a:endParaRPr>
          </a:p>
        </p:txBody>
      </p:sp>
      <p:sp>
        <p:nvSpPr>
          <p:cNvPr id="239" name="TextShape 2"/>
          <p:cNvSpPr txBox="1"/>
          <p:nvPr/>
        </p:nvSpPr>
        <p:spPr>
          <a:xfrm>
            <a:off x="612720" y="6035040"/>
            <a:ext cx="4587480" cy="365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en-US" sz="1000" spc="-1" strike="noStrike">
                <a:solidFill>
                  <a:srgbClr val="ffffff"/>
                </a:solidFill>
                <a:latin typeface="Century Gothic"/>
              </a:rPr>
              <a:t>Mtr.-Nr. 7283191 &amp; 8810048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240" name="TextShape 3"/>
          <p:cNvSpPr txBox="1"/>
          <p:nvPr/>
        </p:nvSpPr>
        <p:spPr>
          <a:xfrm>
            <a:off x="10396800" y="6035040"/>
            <a:ext cx="1225080" cy="365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r">
              <a:lnSpc>
                <a:spcPct val="100000"/>
              </a:lnSpc>
              <a:spcAft>
                <a:spcPts val="601"/>
              </a:spcAft>
            </a:pPr>
            <a:fld id="{01F0B196-691D-431B-879E-27485F44FA8D}" type="slidenum">
              <a:rPr b="0" lang="en-US" sz="800" spc="-1" strike="noStrike">
                <a:solidFill>
                  <a:srgbClr val="404040"/>
                </a:solidFill>
                <a:latin typeface="Century Gothic"/>
              </a:rPr>
              <a:t>8</a:t>
            </a:fld>
            <a:endParaRPr b="0" lang="de-DE" sz="800" spc="-1" strike="noStrike">
              <a:latin typeface="Times New Roman"/>
            </a:endParaRPr>
          </a:p>
        </p:txBody>
      </p:sp>
      <p:sp>
        <p:nvSpPr>
          <p:cNvPr id="241" name="TextShape 4"/>
          <p:cNvSpPr txBox="1"/>
          <p:nvPr/>
        </p:nvSpPr>
        <p:spPr>
          <a:xfrm>
            <a:off x="8477280" y="603360"/>
            <a:ext cx="3186720" cy="1645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de-DE" sz="3000" spc="-1" strike="noStrike">
                <a:solidFill>
                  <a:srgbClr val="000000"/>
                </a:solidFill>
                <a:latin typeface="Century Gothic"/>
              </a:rPr>
              <a:t>Vielen Dank für die Aufmerksamkeit</a:t>
            </a:r>
            <a:endParaRPr b="0" lang="de-DE" sz="3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42" name="TextShape 5"/>
          <p:cNvSpPr txBox="1"/>
          <p:nvPr/>
        </p:nvSpPr>
        <p:spPr>
          <a:xfrm>
            <a:off x="8477280" y="2386440"/>
            <a:ext cx="3144240" cy="35110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endParaRPr b="0" lang="de-DE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Application>LibreOffice/7.0.3.1$Linux_X86_64 LibreOffice_project/00$Build-1</Application>
  <Words>267</Words>
  <Paragraphs>86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2020-11-29T23:22:35Z</dcterms:created>
  <dc:creator>Kevin Weis</dc:creator>
  <dc:description/>
  <dc:language>de-DE</dc:language>
  <cp:lastModifiedBy/>
  <dcterms:modified xsi:type="dcterms:W3CDTF">2020-11-30T09:46:25Z</dcterms:modified>
  <cp:revision>2</cp:revision>
  <dc:subject/>
  <dc:title>Prognose von immobilienpreisen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