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A561078-B223-4AF0-9F1A-C37D54CFD42B}">
          <p14:sldIdLst>
            <p14:sldId id="257"/>
          </p14:sldIdLst>
        </p14:section>
        <p14:section name="Business Understanding" id="{95758F27-A572-48E7-8331-FDEE61551868}">
          <p14:sldIdLst>
            <p14:sldId id="261"/>
          </p14:sldIdLst>
        </p14:section>
        <p14:section name="Data Preparation" id="{B728E0A0-451D-42C1-8081-84F86C640A61}">
          <p14:sldIdLst>
            <p14:sldId id="262"/>
            <p14:sldId id="263"/>
            <p14:sldId id="264"/>
          </p14:sldIdLst>
        </p14:section>
        <p14:section name="Evaluation" id="{1B2D7789-20D9-4EDB-9D89-A95D895CAEDF}">
          <p14:sldIdLst>
            <p14:sldId id="265"/>
          </p14:sldIdLst>
        </p14:section>
        <p14:section name="Deployment" id="{80E4B35F-106A-4D4B-85A9-EFCF5971A6E1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1990" autoAdjust="0"/>
  </p:normalViewPr>
  <p:slideViewPr>
    <p:cSldViewPr snapToGrid="0">
      <p:cViewPr varScale="1">
        <p:scale>
          <a:sx n="116" d="100"/>
          <a:sy n="116" d="100"/>
        </p:scale>
        <p:origin x="3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719486-98A1-4004-9D7B-5A2D5B8D8EEE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55CD2B-5B58-4CD9-8D94-4BD5CF70373A}" type="datetime1">
              <a:rPr lang="de-DE" smtClean="0"/>
              <a:t>30.11.2020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DB879-0FF8-49CA-8EC9-3EB4420C87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77F7B5-E11C-4AB6-9982-EE5E337D04B4}" type="datetime1">
              <a:rPr lang="de-DE" smtClean="0"/>
              <a:t>30.11.2020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FCBA5E6-A014-405F-AE71-53497F2AA651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A9AA5-B028-41B1-A5A9-E4EF9CA20C04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9EA233-9E8C-4A71-8F42-D961315B2CD3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1E26FBF-CE22-4F69-A308-E49731227ED8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2D49E-4C33-492F-9B69-3030DB2F2315}" type="datetime1">
              <a:rPr lang="de-DE" smtClean="0"/>
              <a:t>30.11.2020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08FFA-9965-404A-893B-330F5A9F5E00}" type="datetime1">
              <a:rPr lang="de-DE" smtClean="0"/>
              <a:t>30.11.2020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B0CC4A-99BA-4D06-BF22-791550ACDDCF}" type="datetime1">
              <a:rPr lang="de-DE" smtClean="0"/>
              <a:t>30.11.2020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AED82-F185-43D2-B318-711B0815D93A}" type="datetime1">
              <a:rPr lang="de-DE" smtClean="0"/>
              <a:t>30.11.2020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15BDCBA-509A-4D65-A35D-719EACA07ABE}" type="datetime1">
              <a:rPr lang="de-DE" smtClean="0"/>
              <a:t>30.11.2020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E1C134C-654A-4477-B438-6C71E4038C77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48CAB26-E746-4778-BB98-21A90AA0C2D6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>
                <a:solidFill>
                  <a:schemeClr val="tx1"/>
                </a:solidFill>
              </a:rPr>
              <a:t>Prognose von immobilienpreisen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Ein </a:t>
            </a:r>
            <a:r>
              <a:rPr lang="de-DE" dirty="0" err="1">
                <a:solidFill>
                  <a:schemeClr val="tx1"/>
                </a:solidFill>
              </a:rPr>
              <a:t>DataScience</a:t>
            </a:r>
            <a:r>
              <a:rPr lang="de-DE" dirty="0">
                <a:solidFill>
                  <a:schemeClr val="tx1"/>
                </a:solidFill>
              </a:rPr>
              <a:t> Projekt</a:t>
            </a: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16791-FDCC-4D34-A5F0-645528F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9B28B6-7CFE-4720-BAAD-8808CC8808BD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42B02-CA7D-4D16-8973-F37F514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de-DE"/>
              <a:t>Ziele</a:t>
            </a:r>
            <a:endParaRPr lang="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E67071-F4ED-4456-8D67-92039C4B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dirty="0"/>
              <a:t>Mit Informationen Immobilienpreise vorhersagen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Nutzen: Investitionsempfehlung (Renovierungen)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Vorgehen: Verschiedene Modelle mit Verkaufsdaten der letzten 60 Jahre trainieren</a:t>
            </a:r>
          </a:p>
          <a:p>
            <a:pPr>
              <a:lnSpc>
                <a:spcPct val="90000"/>
              </a:lnSpc>
            </a:pPr>
            <a:r>
              <a:rPr lang="de-DE" sz="1300" spc="-1" dirty="0">
                <a:solidFill>
                  <a:srgbClr val="000000"/>
                </a:solidFill>
              </a:rPr>
              <a:t>Verarbeitete</a:t>
            </a:r>
            <a:r>
              <a:rPr lang="de-DE" sz="1300" dirty="0"/>
              <a:t> Informationen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Zustand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Haus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Heizung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Küche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Fassade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Klimaanlage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Garagenkapazität</a:t>
            </a:r>
          </a:p>
        </p:txBody>
      </p:sp>
      <p:pic>
        <p:nvPicPr>
          <p:cNvPr id="9" name="Grafik 8" descr="Ein Bild, das Himmel, Gebäude, draußen, Haus enthält.&#10;&#10;Automatisch generierte Beschreibung">
            <a:extLst>
              <a:ext uri="{FF2B5EF4-FFF2-40B4-BE49-F238E27FC236}">
                <a16:creationId xmlns:a16="http://schemas.microsoft.com/office/drawing/2014/main" id="{BA72F13E-9F4A-4605-A0EE-660AEF41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1234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EDB9A-D846-4460-B8F0-42D8C70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0AE139A7-B263-4E0A-AFB4-D8899AD2D6B3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B0FA7-B442-476C-A177-76C993C2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3D4D7-2FD3-461A-BBFA-F491520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BEF9-ED73-47EE-859C-036348E9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 err="1"/>
              <a:t>Anomlien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F2ED8-74CA-410C-B9F3-A1B7E530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de-DE" dirty="0"/>
              <a:t>Preis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130.000</a:t>
            </a:r>
          </a:p>
          <a:p>
            <a:r>
              <a:rPr lang="de-DE" dirty="0"/>
              <a:t>Wohnfläche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46</a:t>
            </a:r>
          </a:p>
          <a:p>
            <a:r>
              <a:rPr lang="de-DE" dirty="0"/>
              <a:t>Grundstück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4.000 – 13.000</a:t>
            </a:r>
          </a:p>
          <a:p>
            <a:r>
              <a:rPr lang="de-DE" dirty="0"/>
              <a:t>Renovationen</a:t>
            </a:r>
          </a:p>
          <a:p>
            <a:pPr lvl="1"/>
            <a:r>
              <a:rPr lang="de-DE" sz="1800" dirty="0"/>
              <a:t>Renovationsphänomen</a:t>
            </a:r>
          </a:p>
          <a:p>
            <a:pPr lvl="1"/>
            <a:endParaRPr lang="de-DE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0D5B238-64D2-404D-A74E-88B4F5AEF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760" y="2355955"/>
            <a:ext cx="4663440" cy="32433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6ED05-DBA6-48CC-B688-2E34F7D6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BB758-56FC-4FBA-8EBF-8C35308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8F377-4639-47BE-BBC1-B357842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B5FBD-DC07-4EC9-B5E4-A5965FD6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6D188-79F4-4F87-9B79-F384C9D54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indent="-182520"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de-DE" spc="-1" dirty="0">
                <a:solidFill>
                  <a:srgbClr val="000000"/>
                </a:solidFill>
              </a:rPr>
              <a:t>Das Baujahr hat einen großen Einfluss auf den Kaufpreis </a:t>
            </a:r>
          </a:p>
          <a:p>
            <a:r>
              <a:rPr lang="de-DE" dirty="0"/>
              <a:t>Anbau/Ausbau einer Garage lohnt sich bis zu 3 Stellplätzen</a:t>
            </a:r>
          </a:p>
          <a:p>
            <a:r>
              <a:rPr lang="de-DE" dirty="0"/>
              <a:t>Bei Verbesserung der Küchenqualität steigt der Wert am deutlichsten</a:t>
            </a:r>
          </a:p>
          <a:p>
            <a:r>
              <a:rPr lang="de-DE" dirty="0"/>
              <a:t>Qualitätskriterien haben kaum Korrelation</a:t>
            </a:r>
          </a:p>
          <a:p>
            <a:r>
              <a:rPr lang="de-DE" dirty="0"/>
              <a:t>Verbesserungen des Hauszustands nur bei einem Zustand &lt; 5</a:t>
            </a:r>
          </a:p>
          <a:p>
            <a:endParaRPr lang="de-DE" dirty="0"/>
          </a:p>
        </p:txBody>
      </p:sp>
      <p:pic>
        <p:nvPicPr>
          <p:cNvPr id="10" name="Grafik 9" descr="Ein Bild, das Spielzeug, Puppe enthält.&#10;&#10;Automatisch generierte Beschreibung">
            <a:extLst>
              <a:ext uri="{FF2B5EF4-FFF2-40B4-BE49-F238E27FC236}">
                <a16:creationId xmlns:a16="http://schemas.microsoft.com/office/drawing/2014/main" id="{F62E1FA1-20F3-44AF-88E6-3BA15A45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62" y="2103120"/>
            <a:ext cx="4410635" cy="3749040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B0574-E430-4B64-BA68-512707E6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1CF47-ABF8-4C00-BFB6-FF3F686C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F8DD8-44A1-4CA4-A248-D651EF89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4206B-377D-4BD7-8F94-4C038FD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20212-45D0-4845-B111-B247BFDA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R2</a:t>
            </a:r>
          </a:p>
          <a:p>
            <a:pPr lvl="1"/>
            <a:r>
              <a:rPr lang="de-DE" dirty="0"/>
              <a:t>Linearer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RMSE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MAPE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MAX</a:t>
            </a:r>
          </a:p>
          <a:p>
            <a:pPr lvl="1"/>
            <a:r>
              <a:rPr lang="de-DE" dirty="0"/>
              <a:t>Polynomieller Random Forest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A926F-1751-4664-A3AD-E4A50BDC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73D3-904B-4F7C-BC24-451045AA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3AD67-D1D0-491D-AA5A-9504352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1C0179-1FD4-413E-870F-7310DEC31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387" y="630936"/>
            <a:ext cx="4412451" cy="26609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BB6651-CA9B-4A48-A728-0ADE4EF68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388" y="3291840"/>
            <a:ext cx="4412451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4B9774E-39F8-4CCA-A83D-F1B12F61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599" y="1108424"/>
            <a:ext cx="7696201" cy="4641151"/>
          </a:xfrm>
          <a:prstGeom prst="rect">
            <a:avLst/>
          </a:prstGeom>
          <a:ln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F3593-B952-4BFB-9D8B-5165AE84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A645F-5DC8-4A27-8536-7516035A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1F8A4-F1CF-4162-AD8A-21AF680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423BD-7896-4408-9086-CA7EC1C7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593C2-D689-4FB1-B21A-33195619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de-DE" dirty="0"/>
              <a:t>Polynomieller GBT</a:t>
            </a:r>
          </a:p>
          <a:p>
            <a:pPr lvl="1"/>
            <a:r>
              <a:rPr lang="de-DE" sz="1800" dirty="0"/>
              <a:t>RMSE</a:t>
            </a:r>
          </a:p>
          <a:p>
            <a:pPr lvl="2"/>
            <a:r>
              <a:rPr lang="de-DE" sz="1800" dirty="0"/>
              <a:t>21.000</a:t>
            </a:r>
          </a:p>
          <a:p>
            <a:pPr lvl="1"/>
            <a:r>
              <a:rPr lang="de-DE" sz="1800" dirty="0"/>
              <a:t>MAPE</a:t>
            </a:r>
          </a:p>
          <a:p>
            <a:pPr lvl="2"/>
            <a:r>
              <a:rPr lang="de-DE" sz="1800" dirty="0"/>
              <a:t>9 %</a:t>
            </a:r>
          </a:p>
          <a:p>
            <a:pPr lvl="1"/>
            <a:r>
              <a:rPr lang="de-DE" sz="1800" dirty="0"/>
              <a:t>MAX</a:t>
            </a:r>
          </a:p>
          <a:p>
            <a:pPr lvl="2"/>
            <a:r>
              <a:rPr lang="de-DE" sz="1800" dirty="0"/>
              <a:t>84.000</a:t>
            </a:r>
          </a:p>
        </p:txBody>
      </p:sp>
    </p:spTree>
    <p:extLst>
      <p:ext uri="{BB962C8B-B14F-4D97-AF65-F5344CB8AC3E}">
        <p14:creationId xmlns:p14="http://schemas.microsoft.com/office/powerpoint/2010/main" val="138138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A01915A-840A-45D3-A03F-49704A61B3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A8D1-1494-4F11-89B3-3D4AC473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D84E8-8D5A-48B1-BDD8-17C5C44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B2ADB-7461-4967-B05D-4AD4EA14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9B4587-005F-4C45-852E-1CCE1948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Vielen Dank für eure Aufmerksamkeit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2D366FB-D280-4013-B680-52D6AEE5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8AA6-1D8E-454A-94C2-A798BB24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02480-3059-4914-A8DB-A3DECF72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41E0D-C0AD-4E1B-B6EC-31753E35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9B6FA-4AFE-496A-9DD2-3AB859C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9B933-6F65-46F8-AFCB-7964894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8D6F94-0697-45FB-8480-28A0CE13C95F}"/>
              </a:ext>
            </a:extLst>
          </p:cNvPr>
          <p:cNvSpPr/>
          <p:nvPr/>
        </p:nvSpPr>
        <p:spPr>
          <a:xfrm>
            <a:off x="1175657" y="2413338"/>
            <a:ext cx="9866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Grundstück in Qm, Wohnfläche in Qm, Zustand, Küche, Klimaanlage, Gebaut, Garagenkapazität, Heizungsqualität, Räume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Ist-Preis vs. Preis nach Renovation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daten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1800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140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2203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"Küche"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mpredict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(daten, 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/>
              <a:t>Vorhergesagter Preis: 297629 </a:t>
            </a:r>
            <a:r>
              <a:rPr lang="de-DE" spc="-1" dirty="0">
                <a:solidFill>
                  <a:srgbClr val="000000"/>
                </a:solidFill>
              </a:rPr>
              <a:t>GC Dollar</a:t>
            </a:r>
            <a:endParaRPr lang="de-DE" spc="-1" dirty="0"/>
          </a:p>
          <a:p>
            <a:r>
              <a:rPr lang="de-DE" dirty="0"/>
              <a:t>Vorhergesagter Wert nach Renovation: 395498 GC Dollar, Differenz: 97869 GC Dollar</a:t>
            </a:r>
            <a:endParaRPr lang="de-DE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040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86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Consolas</vt:lpstr>
      <vt:lpstr>Garamond</vt:lpstr>
      <vt:lpstr>SavonVTI</vt:lpstr>
      <vt:lpstr>Prognose von immobilienpreisen</vt:lpstr>
      <vt:lpstr>Ziele</vt:lpstr>
      <vt:lpstr>Anomlien</vt:lpstr>
      <vt:lpstr>Erkenntnisse</vt:lpstr>
      <vt:lpstr>Modelle</vt:lpstr>
      <vt:lpstr>Evaluation</vt:lpstr>
      <vt:lpstr>Vielen Dank für eure Aufmerksamkeit</vt:lpstr>
      <vt:lpstr>Nutzung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Prognose von immobilienpreisen</dc:title>
  <dc:creator>Kevin Weis</dc:creator>
  <cp:lastModifiedBy>Kevin Weis</cp:lastModifiedBy>
  <cp:revision>4</cp:revision>
  <dcterms:created xsi:type="dcterms:W3CDTF">2020-11-29T23:22:35Z</dcterms:created>
  <dcterms:modified xsi:type="dcterms:W3CDTF">2020-11-30T09:16:25Z</dcterms:modified>
</cp:coreProperties>
</file>