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PT Sans Narrow"/>
      <p:regular r:id="rId41"/>
      <p:bold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PTSansNarrow-bold.fntdata"/><Relationship Id="rId41" Type="http://schemas.openxmlformats.org/officeDocument/2006/relationships/font" Target="fonts/PTSansNarrow-regular.fntdata"/><Relationship Id="rId22" Type="http://schemas.openxmlformats.org/officeDocument/2006/relationships/slide" Target="slides/slide18.xml"/><Relationship Id="rId44" Type="http://schemas.openxmlformats.org/officeDocument/2006/relationships/font" Target="fonts/OpenSans-bold.fntdata"/><Relationship Id="rId21" Type="http://schemas.openxmlformats.org/officeDocument/2006/relationships/slide" Target="slides/slide17.xml"/><Relationship Id="rId43" Type="http://schemas.openxmlformats.org/officeDocument/2006/relationships/font" Target="fonts/OpenSans-regular.fntdata"/><Relationship Id="rId24" Type="http://schemas.openxmlformats.org/officeDocument/2006/relationships/slide" Target="slides/slide20.xml"/><Relationship Id="rId46" Type="http://schemas.openxmlformats.org/officeDocument/2006/relationships/font" Target="fonts/OpenSans-boldItalic.fntdata"/><Relationship Id="rId23" Type="http://schemas.openxmlformats.org/officeDocument/2006/relationships/slide" Target="slides/slide19.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There was a total of 26 user stories with 54 points. The story points were mostly distributed evenly across all five team members.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We committed to a lot of work and we were able to finish the mass majority of it. The tasks which were unfortunatly not finished were of lower value to the project as an overall. The overall feel is that we bit off too much this sprint and will lower our work load to the levels of sprint 1 for this upcoming sprint 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68300" lvl="0" marL="457200">
              <a:lnSpc>
                <a:spcPct val="200000"/>
              </a:lnSpc>
              <a:spcBef>
                <a:spcPts val="0"/>
              </a:spcBef>
              <a:spcAft>
                <a:spcPts val="1600"/>
              </a:spcAft>
              <a:buClr>
                <a:schemeClr val="dk2"/>
              </a:buClr>
              <a:buSzPct val="100000"/>
              <a:buFont typeface="Open Sans"/>
            </a:pPr>
            <a:r>
              <a:rPr lang="en-GB" sz="2200">
                <a:solidFill>
                  <a:schemeClr val="dk2"/>
                </a:solidFill>
                <a:latin typeface="Open Sans"/>
                <a:ea typeface="Open Sans"/>
                <a:cs typeface="Open Sans"/>
                <a:sym typeface="Open Sans"/>
              </a:rPr>
              <a:t>Project Summary</a:t>
            </a:r>
          </a:p>
          <a:p>
            <a:pPr indent="-368300" lvl="0" marL="457200">
              <a:lnSpc>
                <a:spcPct val="200000"/>
              </a:lnSpc>
              <a:spcBef>
                <a:spcPts val="0"/>
              </a:spcBef>
              <a:spcAft>
                <a:spcPts val="1600"/>
              </a:spcAft>
              <a:buClr>
                <a:schemeClr val="dk2"/>
              </a:buClr>
              <a:buSzPct val="100000"/>
              <a:buFont typeface="Open Sans"/>
            </a:pPr>
            <a:r>
              <a:rPr lang="en-GB" sz="2200">
                <a:solidFill>
                  <a:schemeClr val="dk2"/>
                </a:solidFill>
                <a:latin typeface="Open Sans"/>
                <a:ea typeface="Open Sans"/>
                <a:cs typeface="Open Sans"/>
                <a:sym typeface="Open Sans"/>
              </a:rPr>
              <a:t>Sprint 1 (October 20 - November 1, 2016) Project Report</a:t>
            </a:r>
          </a:p>
          <a:p>
            <a:pPr indent="-368300" lvl="0" marL="457200">
              <a:lnSpc>
                <a:spcPct val="200000"/>
              </a:lnSpc>
              <a:spcBef>
                <a:spcPts val="0"/>
              </a:spcBef>
              <a:spcAft>
                <a:spcPts val="1600"/>
              </a:spcAft>
              <a:buClr>
                <a:schemeClr val="dk2"/>
              </a:buClr>
              <a:buSzPct val="100000"/>
              <a:buFont typeface="Open Sans"/>
            </a:pPr>
            <a:r>
              <a:rPr lang="en-GB" sz="2200">
                <a:solidFill>
                  <a:schemeClr val="dk2"/>
                </a:solidFill>
                <a:latin typeface="Open Sans"/>
                <a:ea typeface="Open Sans"/>
                <a:cs typeface="Open Sans"/>
                <a:sym typeface="Open Sans"/>
              </a:rPr>
              <a:t>Demo</a:t>
            </a:r>
          </a:p>
          <a:p>
            <a:pPr indent="-368300" lvl="0" marL="457200" rtl="0">
              <a:lnSpc>
                <a:spcPct val="200000"/>
              </a:lnSpc>
              <a:spcBef>
                <a:spcPts val="0"/>
              </a:spcBef>
              <a:spcAft>
                <a:spcPts val="1600"/>
              </a:spcAft>
              <a:buClr>
                <a:schemeClr val="dk2"/>
              </a:buClr>
              <a:buSzPct val="100000"/>
              <a:buFont typeface="Open Sans"/>
            </a:pPr>
            <a:r>
              <a:rPr lang="en-GB" sz="2200">
                <a:solidFill>
                  <a:schemeClr val="dk2"/>
                </a:solidFill>
                <a:latin typeface="Open Sans"/>
                <a:ea typeface="Open Sans"/>
                <a:cs typeface="Open Sans"/>
                <a:sym typeface="Open Sans"/>
              </a:rPr>
              <a:t>Conclusion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Server Installation: </a:t>
            </a:r>
          </a:p>
          <a:p>
            <a:pPr lvl="0">
              <a:spcBef>
                <a:spcPts val="0"/>
              </a:spcBef>
              <a:buNone/>
            </a:pPr>
            <a:r>
              <a:rPr lang="en-GB"/>
              <a:t>	Acquired servers from Youry</a:t>
            </a:r>
          </a:p>
          <a:p>
            <a:pPr lvl="0">
              <a:spcBef>
                <a:spcPts val="0"/>
              </a:spcBef>
              <a:buNone/>
            </a:pPr>
            <a:r>
              <a:rPr lang="en-GB"/>
              <a:t>	Installed developer tools (apache, postgresql, golang, php, webmin)</a:t>
            </a:r>
          </a:p>
          <a:p>
            <a:pPr lvl="0">
              <a:spcBef>
                <a:spcPts val="0"/>
              </a:spcBef>
              <a:buNone/>
            </a:pPr>
            <a:r>
              <a:t/>
            </a:r>
            <a:endParaRPr/>
          </a:p>
          <a:p>
            <a:pPr lvl="0">
              <a:spcBef>
                <a:spcPts val="0"/>
              </a:spcBef>
              <a:buNone/>
            </a:pPr>
            <a:r>
              <a:rPr lang="en-GB"/>
              <a:t>Golang Server Application:</a:t>
            </a:r>
          </a:p>
          <a:p>
            <a:pPr lvl="0">
              <a:spcBef>
                <a:spcPts val="0"/>
              </a:spcBef>
              <a:buNone/>
            </a:pPr>
            <a:r>
              <a:rPr lang="en-GB"/>
              <a:t>	Can connect to the postgresql database to obtain information</a:t>
            </a:r>
          </a:p>
          <a:p>
            <a:pPr lvl="0">
              <a:spcBef>
                <a:spcPts val="0"/>
              </a:spcBef>
              <a:buNone/>
            </a:pPr>
            <a:r>
              <a:rPr lang="en-GB"/>
              <a:t>	Can Receive and send seed information to clients</a:t>
            </a:r>
          </a:p>
          <a:p>
            <a:pPr lvl="0">
              <a:spcBef>
                <a:spcPts val="0"/>
              </a:spcBef>
              <a:buNone/>
            </a:pPr>
            <a:r>
              <a:t/>
            </a:r>
            <a:endParaRPr/>
          </a:p>
          <a:p>
            <a:pPr lvl="0">
              <a:spcBef>
                <a:spcPts val="0"/>
              </a:spcBef>
              <a:buNone/>
            </a:pPr>
            <a:r>
              <a:rPr lang="en-GB"/>
              <a:t>Database:</a:t>
            </a:r>
          </a:p>
          <a:p>
            <a:pPr lvl="0" rtl="0">
              <a:spcBef>
                <a:spcPts val="0"/>
              </a:spcBef>
              <a:buNone/>
            </a:pPr>
            <a:r>
              <a:rPr lang="en-GB"/>
              <a:t>	Created database, schema, relational tables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Installed Jenkins, github plugin, configured it to poll our repos and it runs a script that tests, builds and deploys from our master repo.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Website where player gets game. Accounts have unique user names and emails. Password protected in database using a salted </a:t>
            </a:r>
          </a:p>
          <a:p>
            <a:pPr lvl="0">
              <a:spcBef>
                <a:spcPts val="0"/>
              </a:spcBef>
              <a:buNone/>
            </a:pPr>
            <a:r>
              <a:rPr lang="en-GB"/>
              <a:t>SHA384 hash. Simple AI built up using Unity behaviors. Currently using Unity’s physics but issues with determinism will require our</a:t>
            </a:r>
          </a:p>
          <a:p>
            <a:pPr lvl="0" rtl="0">
              <a:spcBef>
                <a:spcPts val="0"/>
              </a:spcBef>
              <a:buNone/>
            </a:pPr>
            <a:r>
              <a:rPr lang="en-GB"/>
              <a:t>own.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en-GB" sz="1800">
                <a:solidFill>
                  <a:schemeClr val="dk2"/>
                </a:solidFill>
                <a:latin typeface="Open Sans"/>
                <a:ea typeface="Open Sans"/>
                <a:cs typeface="Open Sans"/>
                <a:sym typeface="Open Sans"/>
              </a:rPr>
              <a:t>Crossing Streams is a two-phase project conducted by students of Okanagan College and their client Ben Heggie. The first phase began in 2016 as a project for COSC 470. It’s main results are:</a:t>
            </a:r>
          </a:p>
          <a:p>
            <a:pPr indent="-342900" lvl="0" marL="457200">
              <a:lnSpc>
                <a:spcPct val="115000"/>
              </a:lnSpc>
              <a:spcBef>
                <a:spcPts val="0"/>
              </a:spcBef>
              <a:spcAft>
                <a:spcPts val="1600"/>
              </a:spcAft>
              <a:buClr>
                <a:srgbClr val="666666"/>
              </a:buClr>
              <a:buSzPct val="100000"/>
              <a:buFont typeface="Open Sans"/>
            </a:pPr>
            <a:r>
              <a:rPr lang="en-GB" sz="1800">
                <a:solidFill>
                  <a:srgbClr val="666666"/>
                </a:solidFill>
                <a:latin typeface="Open Sans"/>
                <a:ea typeface="Open Sans"/>
                <a:cs typeface="Open Sans"/>
                <a:sym typeface="Open Sans"/>
              </a:rPr>
              <a:t>The design and implementation of an Multiplayer Online Rogue-like Top-Down Shooter (MORTDS) done in the style of Binding of Isaac, Enter the Gungeon and Gauntlet.</a:t>
            </a:r>
          </a:p>
          <a:p>
            <a:pPr indent="-342900" lvl="0" marL="457200">
              <a:lnSpc>
                <a:spcPct val="115000"/>
              </a:lnSpc>
              <a:spcBef>
                <a:spcPts val="0"/>
              </a:spcBef>
              <a:spcAft>
                <a:spcPts val="1600"/>
              </a:spcAft>
              <a:buClr>
                <a:schemeClr val="dk2"/>
              </a:buClr>
              <a:buSzPct val="100000"/>
              <a:buFont typeface="Open Sans"/>
            </a:pPr>
            <a:r>
              <a:rPr lang="en-GB" sz="1800">
                <a:solidFill>
                  <a:schemeClr val="dk2"/>
                </a:solidFill>
                <a:latin typeface="Open Sans"/>
                <a:ea typeface="Open Sans"/>
                <a:cs typeface="Open Sans"/>
                <a:sym typeface="Open Sans"/>
              </a:rPr>
              <a:t>An integrated web platform that includes payment and hosting abilities for multiple future games.</a:t>
            </a:r>
          </a:p>
          <a:p>
            <a:pPr indent="-342900" lvl="0" marL="457200">
              <a:lnSpc>
                <a:spcPct val="115000"/>
              </a:lnSpc>
              <a:spcBef>
                <a:spcPts val="0"/>
              </a:spcBef>
              <a:spcAft>
                <a:spcPts val="1600"/>
              </a:spcAft>
              <a:buClr>
                <a:schemeClr val="dk2"/>
              </a:buClr>
              <a:buSzPct val="100000"/>
              <a:buFont typeface="Open Sans"/>
            </a:pPr>
            <a:r>
              <a:rPr lang="en-GB" sz="1800">
                <a:solidFill>
                  <a:schemeClr val="dk2"/>
                </a:solidFill>
                <a:latin typeface="Open Sans"/>
                <a:ea typeface="Open Sans"/>
                <a:cs typeface="Open Sans"/>
                <a:sym typeface="Open Sans"/>
              </a:rPr>
              <a:t>A low latency environment to allow for smooth online gameplay with friends</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Server IP 10.1.144.91:25565</a:t>
            </a:r>
          </a:p>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en-GB" sz="1800">
                <a:solidFill>
                  <a:schemeClr val="dk2"/>
                </a:solidFill>
                <a:latin typeface="Open Sans"/>
                <a:ea typeface="Open Sans"/>
                <a:cs typeface="Open Sans"/>
                <a:sym typeface="Open Sans"/>
              </a:rPr>
              <a:t>Infrastructure to play games Online</a:t>
            </a:r>
          </a:p>
          <a:p>
            <a:pPr indent="-342900" lvl="0" marL="457200">
              <a:lnSpc>
                <a:spcPct val="115000"/>
              </a:lnSpc>
              <a:spcBef>
                <a:spcPts val="0"/>
              </a:spcBef>
              <a:spcAft>
                <a:spcPts val="1600"/>
              </a:spcAft>
              <a:buClr>
                <a:schemeClr val="dk2"/>
              </a:buClr>
              <a:buSzPct val="100000"/>
              <a:buFont typeface="Open Sans"/>
            </a:pPr>
            <a:r>
              <a:rPr lang="en-GB" sz="1800">
                <a:solidFill>
                  <a:schemeClr val="dk2"/>
                </a:solidFill>
                <a:latin typeface="Open Sans"/>
                <a:ea typeface="Open Sans"/>
                <a:cs typeface="Open Sans"/>
                <a:sym typeface="Open Sans"/>
              </a:rPr>
              <a:t>This project utilizes infrastructure created entirely from students. </a:t>
            </a:r>
          </a:p>
          <a:p>
            <a:pPr indent="-342900" lvl="0" marL="457200">
              <a:lnSpc>
                <a:spcPct val="115000"/>
              </a:lnSpc>
              <a:spcBef>
                <a:spcPts val="0"/>
              </a:spcBef>
              <a:spcAft>
                <a:spcPts val="1600"/>
              </a:spcAft>
              <a:buClr>
                <a:schemeClr val="dk2"/>
              </a:buClr>
              <a:buSzPct val="100000"/>
              <a:buFont typeface="Open Sans"/>
            </a:pPr>
            <a:r>
              <a:rPr lang="en-GB" sz="1800">
                <a:solidFill>
                  <a:schemeClr val="dk2"/>
                </a:solidFill>
                <a:latin typeface="Open Sans"/>
                <a:ea typeface="Open Sans"/>
                <a:cs typeface="Open Sans"/>
                <a:sym typeface="Open Sans"/>
              </a:rPr>
              <a:t>It should allow 2-4 players to play together online</a:t>
            </a:r>
          </a:p>
          <a:p>
            <a:pPr indent="-342900" lvl="0" marL="457200">
              <a:lnSpc>
                <a:spcPct val="115000"/>
              </a:lnSpc>
              <a:spcBef>
                <a:spcPts val="0"/>
              </a:spcBef>
              <a:spcAft>
                <a:spcPts val="1600"/>
              </a:spcAft>
              <a:buClr>
                <a:schemeClr val="dk2"/>
              </a:buClr>
              <a:buSzPct val="100000"/>
              <a:buFont typeface="Open Sans"/>
            </a:pPr>
            <a:r>
              <a:rPr lang="en-GB" sz="1800">
                <a:solidFill>
                  <a:schemeClr val="dk2"/>
                </a:solidFill>
                <a:latin typeface="Open Sans"/>
                <a:ea typeface="Open Sans"/>
                <a:cs typeface="Open Sans"/>
                <a:sym typeface="Open Sans"/>
              </a:rPr>
              <a:t>By using golang we can innovatively spin up new processes on a server to encase a user's game.</a:t>
            </a:r>
          </a:p>
          <a:p>
            <a:pPr indent="-342900" lvl="0" marL="457200">
              <a:lnSpc>
                <a:spcPct val="115000"/>
              </a:lnSpc>
              <a:spcBef>
                <a:spcPts val="0"/>
              </a:spcBef>
              <a:spcAft>
                <a:spcPts val="1600"/>
              </a:spcAft>
              <a:buClr>
                <a:schemeClr val="dk2"/>
              </a:buClr>
              <a:buSzPct val="100000"/>
              <a:buFont typeface="Open Sans"/>
            </a:pPr>
            <a:r>
              <a:rPr lang="en-GB" sz="1800">
                <a:solidFill>
                  <a:schemeClr val="dk2"/>
                </a:solidFill>
                <a:latin typeface="Open Sans"/>
                <a:ea typeface="Open Sans"/>
                <a:cs typeface="Open Sans"/>
                <a:sym typeface="Open Sans"/>
              </a:rPr>
              <a:t>Unity allows the developers to not worry about the boilerplate and go right to developing the features.</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None/>
            </a:pPr>
            <a:r>
              <a:t/>
            </a:r>
            <a:endParaRPr sz="1400"/>
          </a:p>
          <a:p>
            <a:pPr lvl="0">
              <a:lnSpc>
                <a:spcPct val="115000"/>
              </a:lnSpc>
              <a:spcBef>
                <a:spcPts val="0"/>
              </a:spcBef>
              <a:buNone/>
            </a:pPr>
            <a:r>
              <a:t/>
            </a:r>
            <a:endParaRPr sz="1400"/>
          </a:p>
          <a:p>
            <a:pPr indent="457200" lvl="0">
              <a:lnSpc>
                <a:spcPct val="115000"/>
              </a:lnSpc>
              <a:spcBef>
                <a:spcPts val="0"/>
              </a:spcBef>
              <a:buNone/>
            </a:pPr>
            <a:r>
              <a:rPr i="1" lang="en-GB" sz="1400"/>
              <a:t>Joining the streams. The system we are developing is made up of a number of interconnected components so we wish to get all the components working at the most basic level possible. The client will be able to download the patcher from the game site, update to the current (first) build of the game, and run through a very simplified version of the game with just rudimentary server connections.</a:t>
            </a:r>
          </a:p>
          <a:p>
            <a:pPr lvl="0">
              <a:spcBef>
                <a:spcPts val="0"/>
              </a:spcBef>
              <a:buNone/>
            </a:pPr>
            <a:r>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Burndown chart shows a stagnant workflow and a rush at the very end. Many of us had other commitments to classes, exams and projects which relates to the beginning stagnant workflow as well many of the tasks could have been further broken down into smaller pieces.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04.png"/><Relationship Id="rId4" Type="http://schemas.openxmlformats.org/officeDocument/2006/relationships/image" Target="../media/image0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6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6.png"/><Relationship Id="rId10" Type="http://schemas.openxmlformats.org/officeDocument/2006/relationships/image" Target="../media/image33.png"/><Relationship Id="rId9" Type="http://schemas.openxmlformats.org/officeDocument/2006/relationships/image" Target="../media/image30.png"/><Relationship Id="rId5" Type="http://schemas.openxmlformats.org/officeDocument/2006/relationships/image" Target="../media/image35.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52.png"/><Relationship Id="rId5"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64.png"/><Relationship Id="rId5"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41.png"/><Relationship Id="rId5" Type="http://schemas.openxmlformats.org/officeDocument/2006/relationships/image" Target="../media/image39.jpg"/><Relationship Id="rId6"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8.png"/><Relationship Id="rId4" Type="http://schemas.openxmlformats.org/officeDocument/2006/relationships/image" Target="../media/image42.png"/><Relationship Id="rId5"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5.png"/><Relationship Id="rId4" Type="http://schemas.openxmlformats.org/officeDocument/2006/relationships/image" Target="../media/image51.png"/><Relationship Id="rId5" Type="http://schemas.openxmlformats.org/officeDocument/2006/relationships/image" Target="../media/image54.png"/><Relationship Id="rId6" Type="http://schemas.openxmlformats.org/officeDocument/2006/relationships/image" Target="../media/image53.png"/><Relationship Id="rId7"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5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 Id="rId4"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1726215" y="1248102"/>
            <a:ext cx="5720574" cy="1003224"/>
          </a:xfrm>
          <a:prstGeom prst="rect">
            <a:avLst/>
          </a:prstGeom>
          <a:noFill/>
          <a:ln>
            <a:noFill/>
          </a:ln>
        </p:spPr>
      </p:pic>
      <p:sp>
        <p:nvSpPr>
          <p:cNvPr id="67" name="Shape 67"/>
          <p:cNvSpPr txBox="1"/>
          <p:nvPr>
            <p:ph type="ctrTitle"/>
          </p:nvPr>
        </p:nvSpPr>
        <p:spPr>
          <a:xfrm>
            <a:off x="801850" y="2119950"/>
            <a:ext cx="7721700" cy="1056000"/>
          </a:xfrm>
          <a:prstGeom prst="rect">
            <a:avLst/>
          </a:prstGeom>
        </p:spPr>
        <p:txBody>
          <a:bodyPr anchorCtr="0" anchor="b" bIns="91425" lIns="91425" rIns="91425" tIns="91425">
            <a:noAutofit/>
          </a:bodyPr>
          <a:lstStyle/>
          <a:p>
            <a:pPr lvl="0" rtl="0" algn="ctr">
              <a:spcBef>
                <a:spcPts val="0"/>
              </a:spcBef>
              <a:buNone/>
            </a:pPr>
            <a:r>
              <a:rPr lang="en-GB" sz="2400">
                <a:latin typeface="Arial"/>
                <a:ea typeface="Arial"/>
                <a:cs typeface="Arial"/>
                <a:sym typeface="Arial"/>
              </a:rPr>
              <a:t>Sprint 2 (Nov 2 - Nov 15) Project Report</a:t>
            </a:r>
          </a:p>
          <a:p>
            <a:pPr lvl="0">
              <a:spcBef>
                <a:spcPts val="0"/>
              </a:spcBef>
              <a:buNone/>
            </a:pPr>
            <a:r>
              <a:rPr lang="en-GB" sz="2400">
                <a:latin typeface="Arial"/>
                <a:ea typeface="Arial"/>
                <a:cs typeface="Arial"/>
                <a:sym typeface="Arial"/>
              </a:rPr>
              <a:t>     Project: Crossing Streams</a:t>
            </a:r>
          </a:p>
        </p:txBody>
      </p:sp>
      <p:sp>
        <p:nvSpPr>
          <p:cNvPr id="68" name="Shape 68"/>
          <p:cNvSpPr txBox="1"/>
          <p:nvPr>
            <p:ph idx="1" type="subTitle"/>
          </p:nvPr>
        </p:nvSpPr>
        <p:spPr>
          <a:xfrm>
            <a:off x="1276891" y="3244510"/>
            <a:ext cx="6619200" cy="646200"/>
          </a:xfrm>
          <a:prstGeom prst="rect">
            <a:avLst/>
          </a:prstGeom>
        </p:spPr>
        <p:txBody>
          <a:bodyPr anchorCtr="0" anchor="ctr" bIns="91425" lIns="91425" rIns="91425" tIns="91425">
            <a:noAutofit/>
          </a:bodyPr>
          <a:lstStyle/>
          <a:p>
            <a:pPr lvl="0" rtl="0">
              <a:spcBef>
                <a:spcPts val="0"/>
              </a:spcBef>
              <a:buNone/>
            </a:pPr>
            <a:r>
              <a:rPr lang="en-GB" sz="2400"/>
              <a:t>Ben War</a:t>
            </a:r>
            <a:r>
              <a:rPr lang="en-GB"/>
              <a:t>d</a:t>
            </a:r>
            <a:r>
              <a:rPr lang="en-GB" sz="2400"/>
              <a:t>    Marc-Andrew Dunwell</a:t>
            </a:r>
          </a:p>
          <a:p>
            <a:pPr lvl="0">
              <a:spcBef>
                <a:spcPts val="0"/>
              </a:spcBef>
              <a:buNone/>
            </a:pPr>
            <a:r>
              <a:rPr lang="en-GB" sz="2400"/>
              <a:t>Corey Frank    Dan Atkinson    Billy Spelchan</a:t>
            </a:r>
          </a:p>
        </p:txBody>
      </p:sp>
      <p:sp>
        <p:nvSpPr>
          <p:cNvPr id="69" name="Shape 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latin typeface="Open Sans"/>
                <a:ea typeface="Open Sans"/>
                <a:cs typeface="Open Sans"/>
                <a:sym typeface="Open Sans"/>
              </a:rPr>
              <a:t>‹#›</a:t>
            </a:fld>
          </a:p>
        </p:txBody>
      </p:sp>
      <p:sp>
        <p:nvSpPr>
          <p:cNvPr id="70" name="Shape 70"/>
          <p:cNvSpPr txBox="1"/>
          <p:nvPr>
            <p:ph idx="1" type="subTitle"/>
          </p:nvPr>
        </p:nvSpPr>
        <p:spPr>
          <a:xfrm>
            <a:off x="1353091" y="4261585"/>
            <a:ext cx="6619200" cy="646200"/>
          </a:xfrm>
          <a:prstGeom prst="rect">
            <a:avLst/>
          </a:prstGeom>
        </p:spPr>
        <p:txBody>
          <a:bodyPr anchorCtr="0" anchor="ctr" bIns="91425" lIns="91425" rIns="91425" tIns="91425">
            <a:noAutofit/>
          </a:bodyPr>
          <a:lstStyle/>
          <a:p>
            <a:pPr lvl="0" rtl="0" algn="ctr">
              <a:spcBef>
                <a:spcPts val="0"/>
              </a:spcBef>
              <a:buNone/>
            </a:pPr>
            <a:r>
              <a:rPr lang="en-GB" sz="1800"/>
              <a:t>Okanagan College, Kelowna, BC</a:t>
            </a:r>
          </a:p>
          <a:p>
            <a:pPr lvl="0" rtl="0">
              <a:spcBef>
                <a:spcPts val="0"/>
              </a:spcBef>
              <a:buNone/>
            </a:pPr>
            <a:r>
              <a:rPr lang="en-GB" sz="1800"/>
              <a:t>Nov 16th, 2016</a:t>
            </a:r>
          </a:p>
          <a:p>
            <a:pPr lvl="0" rtl="0" algn="ctr">
              <a:spcBef>
                <a:spcPts val="0"/>
              </a:spcBef>
              <a:buNone/>
            </a:pPr>
            <a:r>
              <a:t/>
            </a:r>
            <a:endParaRPr sz="1800"/>
          </a:p>
        </p:txBody>
      </p:sp>
      <p:pic>
        <p:nvPicPr>
          <p:cNvPr id="71" name="Shape 71"/>
          <p:cNvPicPr preferRelativeResize="0"/>
          <p:nvPr/>
        </p:nvPicPr>
        <p:blipFill>
          <a:blip r:embed="rId4">
            <a:alphaModFix/>
          </a:blip>
          <a:stretch>
            <a:fillRect/>
          </a:stretch>
        </p:blipFill>
        <p:spPr>
          <a:xfrm>
            <a:off x="7519950" y="1273462"/>
            <a:ext cx="952500" cy="952500"/>
          </a:xfrm>
          <a:prstGeom prst="rect">
            <a:avLst/>
          </a:prstGeom>
          <a:noFill/>
          <a:ln>
            <a:noFill/>
          </a:ln>
        </p:spPr>
      </p:pic>
      <p:pic>
        <p:nvPicPr>
          <p:cNvPr id="72" name="Shape 72"/>
          <p:cNvPicPr preferRelativeResize="0"/>
          <p:nvPr/>
        </p:nvPicPr>
        <p:blipFill>
          <a:blip r:embed="rId4">
            <a:alphaModFix/>
          </a:blip>
          <a:stretch>
            <a:fillRect/>
          </a:stretch>
        </p:blipFill>
        <p:spPr>
          <a:xfrm flipH="1">
            <a:off x="700575" y="1273450"/>
            <a:ext cx="952500"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p:nvPr/>
        </p:nvSpPr>
        <p:spPr>
          <a:xfrm>
            <a:off x="0" y="0"/>
            <a:ext cx="4199400" cy="5143500"/>
          </a:xfrm>
          <a:prstGeom prst="rect">
            <a:avLst/>
          </a:prstGeom>
          <a:solidFill>
            <a:srgbClr val="A4C2F4"/>
          </a:solidFill>
          <a:ln>
            <a:noFill/>
          </a:ln>
        </p:spPr>
        <p:txBody>
          <a:bodyPr anchorCtr="0" anchor="ctr" bIns="91425" lIns="91425" rIns="91425" tIns="91425">
            <a:noAutofit/>
          </a:bodyPr>
          <a:lstStyle/>
          <a:p>
            <a:pPr lvl="0">
              <a:spcBef>
                <a:spcPts val="0"/>
              </a:spcBef>
              <a:buNone/>
            </a:pPr>
            <a:r>
              <a:t/>
            </a:r>
            <a:endParaRPr/>
          </a:p>
        </p:txBody>
      </p:sp>
      <p:sp>
        <p:nvSpPr>
          <p:cNvPr id="134" name="Shape 13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Sprint Backlog</a:t>
            </a:r>
          </a:p>
        </p:txBody>
      </p:sp>
      <p:sp>
        <p:nvSpPr>
          <p:cNvPr id="135" name="Shape 1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pic>
        <p:nvPicPr>
          <p:cNvPr id="136" name="Shape 136"/>
          <p:cNvPicPr preferRelativeResize="0"/>
          <p:nvPr/>
        </p:nvPicPr>
        <p:blipFill>
          <a:blip r:embed="rId3">
            <a:alphaModFix/>
          </a:blip>
          <a:stretch>
            <a:fillRect/>
          </a:stretch>
        </p:blipFill>
        <p:spPr>
          <a:xfrm>
            <a:off x="3204399" y="706676"/>
            <a:ext cx="5627899" cy="3956537"/>
          </a:xfrm>
          <a:prstGeom prst="rect">
            <a:avLst/>
          </a:prstGeom>
          <a:noFill/>
          <a:ln>
            <a:noFill/>
          </a:ln>
        </p:spPr>
      </p:pic>
      <p:pic>
        <p:nvPicPr>
          <p:cNvPr id="137" name="Shape 137"/>
          <p:cNvPicPr preferRelativeResize="0"/>
          <p:nvPr/>
        </p:nvPicPr>
        <p:blipFill>
          <a:blip r:embed="rId4">
            <a:alphaModFix/>
          </a:blip>
          <a:stretch>
            <a:fillRect/>
          </a:stretch>
        </p:blipFill>
        <p:spPr>
          <a:xfrm>
            <a:off x="168075" y="1183262"/>
            <a:ext cx="2945275" cy="277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Velocity so far</a:t>
            </a:r>
          </a:p>
        </p:txBody>
      </p:sp>
      <p:sp>
        <p:nvSpPr>
          <p:cNvPr id="143" name="Shape 1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id="144" name="Shape 144"/>
          <p:cNvPicPr preferRelativeResize="0"/>
          <p:nvPr/>
        </p:nvPicPr>
        <p:blipFill>
          <a:blip r:embed="rId3">
            <a:alphaModFix/>
          </a:blip>
          <a:stretch>
            <a:fillRect/>
          </a:stretch>
        </p:blipFill>
        <p:spPr>
          <a:xfrm>
            <a:off x="3636200" y="672250"/>
            <a:ext cx="3619500" cy="3990975"/>
          </a:xfrm>
          <a:prstGeom prst="rect">
            <a:avLst/>
          </a:prstGeom>
          <a:noFill/>
          <a:ln>
            <a:noFill/>
          </a:ln>
        </p:spPr>
      </p:pic>
      <p:sp>
        <p:nvSpPr>
          <p:cNvPr id="145" name="Shape 145"/>
          <p:cNvSpPr txBox="1"/>
          <p:nvPr/>
        </p:nvSpPr>
        <p:spPr>
          <a:xfrm>
            <a:off x="1085225" y="1003900"/>
            <a:ext cx="2778300" cy="1101300"/>
          </a:xfrm>
          <a:prstGeom prst="rect">
            <a:avLst/>
          </a:prstGeom>
          <a:noFill/>
          <a:ln>
            <a:noFill/>
          </a:ln>
        </p:spPr>
        <p:txBody>
          <a:bodyPr anchorCtr="0" anchor="t" bIns="91425" lIns="91425" rIns="91425" tIns="91425">
            <a:noAutofit/>
          </a:bodyPr>
          <a:lstStyle/>
          <a:p>
            <a:pPr lvl="0">
              <a:spcBef>
                <a:spcPts val="0"/>
              </a:spcBef>
              <a:buNone/>
            </a:pPr>
            <a:r>
              <a:rPr lang="en-GB" sz="3000">
                <a:solidFill>
                  <a:schemeClr val="dk2"/>
                </a:solidFill>
                <a:latin typeface="PT Sans Narrow"/>
                <a:ea typeface="PT Sans Narrow"/>
                <a:cs typeface="PT Sans Narrow"/>
                <a:sym typeface="PT Sans Narrow"/>
              </a:rPr>
              <a:t>Committed: 54</a:t>
            </a:r>
          </a:p>
          <a:p>
            <a:pPr lvl="0">
              <a:spcBef>
                <a:spcPts val="0"/>
              </a:spcBef>
              <a:buNone/>
            </a:pPr>
            <a:r>
              <a:rPr lang="en-GB" sz="3000">
                <a:solidFill>
                  <a:schemeClr val="dk2"/>
                </a:solidFill>
                <a:latin typeface="PT Sans Narrow"/>
                <a:ea typeface="PT Sans Narrow"/>
                <a:cs typeface="PT Sans Narrow"/>
                <a:sym typeface="PT Sans Narrow"/>
              </a:rPr>
              <a:t>Completed: 50</a:t>
            </a:r>
          </a:p>
        </p:txBody>
      </p:sp>
      <p:pic>
        <p:nvPicPr>
          <p:cNvPr descr="Image result for not bad" id="146" name="Shape 146"/>
          <p:cNvPicPr preferRelativeResize="0"/>
          <p:nvPr/>
        </p:nvPicPr>
        <p:blipFill>
          <a:blip r:embed="rId4">
            <a:alphaModFix/>
          </a:blip>
          <a:stretch>
            <a:fillRect/>
          </a:stretch>
        </p:blipFill>
        <p:spPr>
          <a:xfrm>
            <a:off x="1249124" y="2353175"/>
            <a:ext cx="1685925" cy="1943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Sprint 2 (Daniel Atkinson)</a:t>
            </a:r>
          </a:p>
        </p:txBody>
      </p:sp>
      <p:sp>
        <p:nvSpPr>
          <p:cNvPr id="152" name="Shape 1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descr="Sprint2.PNG" id="153" name="Shape 153"/>
          <p:cNvPicPr preferRelativeResize="0"/>
          <p:nvPr/>
        </p:nvPicPr>
        <p:blipFill>
          <a:blip r:embed="rId3">
            <a:alphaModFix/>
          </a:blip>
          <a:stretch>
            <a:fillRect/>
          </a:stretch>
        </p:blipFill>
        <p:spPr>
          <a:xfrm>
            <a:off x="698548" y="1751850"/>
            <a:ext cx="7621225" cy="1149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Task breakdown (Daniel Atkinson)</a:t>
            </a:r>
          </a:p>
        </p:txBody>
      </p:sp>
      <p:sp>
        <p:nvSpPr>
          <p:cNvPr id="159" name="Shape 1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descr="Boss.PNG" id="160" name="Shape 160"/>
          <p:cNvPicPr preferRelativeResize="0"/>
          <p:nvPr/>
        </p:nvPicPr>
        <p:blipFill>
          <a:blip r:embed="rId3">
            <a:alphaModFix/>
          </a:blip>
          <a:stretch>
            <a:fillRect/>
          </a:stretch>
        </p:blipFill>
        <p:spPr>
          <a:xfrm>
            <a:off x="917762" y="1956500"/>
            <a:ext cx="5915025" cy="438150"/>
          </a:xfrm>
          <a:prstGeom prst="rect">
            <a:avLst/>
          </a:prstGeom>
          <a:noFill/>
          <a:ln>
            <a:noFill/>
          </a:ln>
        </p:spPr>
      </p:pic>
      <p:pic>
        <p:nvPicPr>
          <p:cNvPr descr="BossStory.PNG" id="161" name="Shape 161"/>
          <p:cNvPicPr preferRelativeResize="0"/>
          <p:nvPr/>
        </p:nvPicPr>
        <p:blipFill>
          <a:blip r:embed="rId4">
            <a:alphaModFix/>
          </a:blip>
          <a:stretch>
            <a:fillRect/>
          </a:stretch>
        </p:blipFill>
        <p:spPr>
          <a:xfrm>
            <a:off x="671875" y="1529124"/>
            <a:ext cx="7427675" cy="305600"/>
          </a:xfrm>
          <a:prstGeom prst="rect">
            <a:avLst/>
          </a:prstGeom>
          <a:noFill/>
          <a:ln>
            <a:noFill/>
          </a:ln>
        </p:spPr>
      </p:pic>
      <p:pic>
        <p:nvPicPr>
          <p:cNvPr descr="ClassBSP.png" id="162" name="Shape 162"/>
          <p:cNvPicPr preferRelativeResize="0"/>
          <p:nvPr/>
        </p:nvPicPr>
        <p:blipFill>
          <a:blip r:embed="rId5">
            <a:alphaModFix/>
          </a:blip>
          <a:stretch>
            <a:fillRect/>
          </a:stretch>
        </p:blipFill>
        <p:spPr>
          <a:xfrm>
            <a:off x="2111625" y="2394650"/>
            <a:ext cx="1956225" cy="195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Task breakdown (Daniel Atkinson)</a:t>
            </a:r>
          </a:p>
        </p:txBody>
      </p:sp>
      <p:sp>
        <p:nvSpPr>
          <p:cNvPr id="168" name="Shape 16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descr="EndStory.PNG" id="169" name="Shape 169"/>
          <p:cNvPicPr preferRelativeResize="0"/>
          <p:nvPr/>
        </p:nvPicPr>
        <p:blipFill>
          <a:blip r:embed="rId3">
            <a:alphaModFix/>
          </a:blip>
          <a:stretch>
            <a:fillRect/>
          </a:stretch>
        </p:blipFill>
        <p:spPr>
          <a:xfrm>
            <a:off x="497923" y="1403673"/>
            <a:ext cx="7637400" cy="288024"/>
          </a:xfrm>
          <a:prstGeom prst="rect">
            <a:avLst/>
          </a:prstGeom>
          <a:noFill/>
          <a:ln>
            <a:noFill/>
          </a:ln>
        </p:spPr>
      </p:pic>
      <p:pic>
        <p:nvPicPr>
          <p:cNvPr id="170" name="Shape 170"/>
          <p:cNvPicPr preferRelativeResize="0"/>
          <p:nvPr/>
        </p:nvPicPr>
        <p:blipFill>
          <a:blip r:embed="rId4">
            <a:alphaModFix/>
          </a:blip>
          <a:stretch>
            <a:fillRect/>
          </a:stretch>
        </p:blipFill>
        <p:spPr>
          <a:xfrm>
            <a:off x="764075" y="1897547"/>
            <a:ext cx="6185949" cy="1348400"/>
          </a:xfrm>
          <a:prstGeom prst="rect">
            <a:avLst/>
          </a:prstGeom>
          <a:noFill/>
          <a:ln>
            <a:noFill/>
          </a:ln>
        </p:spPr>
      </p:pic>
      <p:pic>
        <p:nvPicPr>
          <p:cNvPr descr="Portal.png" id="171" name="Shape 171"/>
          <p:cNvPicPr preferRelativeResize="0"/>
          <p:nvPr/>
        </p:nvPicPr>
        <p:blipFill>
          <a:blip r:embed="rId5">
            <a:alphaModFix/>
          </a:blip>
          <a:stretch>
            <a:fillRect/>
          </a:stretch>
        </p:blipFill>
        <p:spPr>
          <a:xfrm>
            <a:off x="1934150" y="3301050"/>
            <a:ext cx="1219200" cy="12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Task breakdown (Daniel Atkinson)</a:t>
            </a:r>
          </a:p>
        </p:txBody>
      </p:sp>
      <p:sp>
        <p:nvSpPr>
          <p:cNvPr id="177" name="Shape 1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178" name="Shape 178"/>
          <p:cNvPicPr preferRelativeResize="0"/>
          <p:nvPr/>
        </p:nvPicPr>
        <p:blipFill>
          <a:blip r:embed="rId3">
            <a:alphaModFix/>
          </a:blip>
          <a:stretch>
            <a:fillRect/>
          </a:stretch>
        </p:blipFill>
        <p:spPr>
          <a:xfrm>
            <a:off x="507450" y="1450125"/>
            <a:ext cx="7498100" cy="291700"/>
          </a:xfrm>
          <a:prstGeom prst="rect">
            <a:avLst/>
          </a:prstGeom>
          <a:noFill/>
          <a:ln>
            <a:noFill/>
          </a:ln>
        </p:spPr>
      </p:pic>
      <p:pic>
        <p:nvPicPr>
          <p:cNvPr id="179" name="Shape 179"/>
          <p:cNvPicPr preferRelativeResize="0"/>
          <p:nvPr/>
        </p:nvPicPr>
        <p:blipFill>
          <a:blip r:embed="rId4">
            <a:alphaModFix/>
          </a:blip>
          <a:stretch>
            <a:fillRect/>
          </a:stretch>
        </p:blipFill>
        <p:spPr>
          <a:xfrm>
            <a:off x="1142050" y="1963325"/>
            <a:ext cx="6112125" cy="1377149"/>
          </a:xfrm>
          <a:prstGeom prst="rect">
            <a:avLst/>
          </a:prstGeom>
          <a:noFill/>
          <a:ln>
            <a:noFill/>
          </a:ln>
        </p:spPr>
      </p:pic>
      <p:pic>
        <p:nvPicPr>
          <p:cNvPr descr="newComp2.png" id="180" name="Shape 180"/>
          <p:cNvPicPr preferRelativeResize="0"/>
          <p:nvPr/>
        </p:nvPicPr>
        <p:blipFill>
          <a:blip r:embed="rId5">
            <a:alphaModFix/>
          </a:blip>
          <a:stretch>
            <a:fillRect/>
          </a:stretch>
        </p:blipFill>
        <p:spPr>
          <a:xfrm>
            <a:off x="1725162" y="3416675"/>
            <a:ext cx="1133475" cy="95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Task breakdown (Daniel Atkinson)</a:t>
            </a:r>
          </a:p>
        </p:txBody>
      </p:sp>
      <p:sp>
        <p:nvSpPr>
          <p:cNvPr id="186" name="Shape 1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187" name="Shape 187"/>
          <p:cNvPicPr preferRelativeResize="0"/>
          <p:nvPr/>
        </p:nvPicPr>
        <p:blipFill>
          <a:blip r:embed="rId3">
            <a:alphaModFix/>
          </a:blip>
          <a:stretch>
            <a:fillRect/>
          </a:stretch>
        </p:blipFill>
        <p:spPr>
          <a:xfrm>
            <a:off x="488400" y="1628348"/>
            <a:ext cx="7469349" cy="264324"/>
          </a:xfrm>
          <a:prstGeom prst="rect">
            <a:avLst/>
          </a:prstGeom>
          <a:noFill/>
          <a:ln>
            <a:noFill/>
          </a:ln>
        </p:spPr>
      </p:pic>
      <p:pic>
        <p:nvPicPr>
          <p:cNvPr id="188" name="Shape 188"/>
          <p:cNvPicPr preferRelativeResize="0"/>
          <p:nvPr/>
        </p:nvPicPr>
        <p:blipFill>
          <a:blip r:embed="rId4">
            <a:alphaModFix/>
          </a:blip>
          <a:stretch>
            <a:fillRect/>
          </a:stretch>
        </p:blipFill>
        <p:spPr>
          <a:xfrm>
            <a:off x="1240800" y="1961000"/>
            <a:ext cx="5453274" cy="2600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Sprint 2 (Marc-Andrew Dunwell)</a:t>
            </a:r>
          </a:p>
        </p:txBody>
      </p:sp>
      <p:sp>
        <p:nvSpPr>
          <p:cNvPr id="194" name="Shape 1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195" name="Shape 195"/>
          <p:cNvPicPr preferRelativeResize="0"/>
          <p:nvPr/>
        </p:nvPicPr>
        <p:blipFill>
          <a:blip r:embed="rId3">
            <a:alphaModFix/>
          </a:blip>
          <a:stretch>
            <a:fillRect/>
          </a:stretch>
        </p:blipFill>
        <p:spPr>
          <a:xfrm>
            <a:off x="447650" y="1514100"/>
            <a:ext cx="7920199" cy="1791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Options Screen - Task breakdown</a:t>
            </a:r>
          </a:p>
        </p:txBody>
      </p:sp>
      <p:sp>
        <p:nvSpPr>
          <p:cNvPr id="201" name="Shape 201"/>
          <p:cNvSpPr txBox="1"/>
          <p:nvPr>
            <p:ph idx="1" type="body"/>
          </p:nvPr>
        </p:nvSpPr>
        <p:spPr>
          <a:xfrm>
            <a:off x="311700" y="1266325"/>
            <a:ext cx="8520600" cy="1123500"/>
          </a:xfrm>
          <a:prstGeom prst="rect">
            <a:avLst/>
          </a:prstGeom>
        </p:spPr>
        <p:txBody>
          <a:bodyPr anchorCtr="0" anchor="t" bIns="91425" lIns="91425" rIns="91425" tIns="91425">
            <a:noAutofit/>
          </a:bodyPr>
          <a:lstStyle/>
          <a:p>
            <a:pPr lvl="0" rtl="0">
              <a:spcBef>
                <a:spcPts val="2400"/>
              </a:spcBef>
              <a:spcAft>
                <a:spcPts val="600"/>
              </a:spcAft>
              <a:buNone/>
            </a:pPr>
            <a:r>
              <a:rPr b="1" lang="en-GB">
                <a:solidFill>
                  <a:srgbClr val="000000"/>
                </a:solidFill>
                <a:latin typeface="Arial"/>
                <a:ea typeface="Arial"/>
                <a:cs typeface="Arial"/>
                <a:sym typeface="Arial"/>
              </a:rPr>
              <a:t>BT-166: As a user I want an options screen so I can control my gaming experience</a:t>
            </a:r>
          </a:p>
        </p:txBody>
      </p:sp>
      <p:sp>
        <p:nvSpPr>
          <p:cNvPr id="202" name="Shape 2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03" name="Shape 203"/>
          <p:cNvPicPr preferRelativeResize="0"/>
          <p:nvPr/>
        </p:nvPicPr>
        <p:blipFill>
          <a:blip r:embed="rId3">
            <a:alphaModFix/>
          </a:blip>
          <a:stretch>
            <a:fillRect/>
          </a:stretch>
        </p:blipFill>
        <p:spPr>
          <a:xfrm>
            <a:off x="984000" y="2505887"/>
            <a:ext cx="3240549" cy="1876625"/>
          </a:xfrm>
          <a:prstGeom prst="rect">
            <a:avLst/>
          </a:prstGeom>
          <a:noFill/>
          <a:ln>
            <a:noFill/>
          </a:ln>
        </p:spPr>
      </p:pic>
      <p:pic>
        <p:nvPicPr>
          <p:cNvPr id="204" name="Shape 204"/>
          <p:cNvPicPr preferRelativeResize="0"/>
          <p:nvPr/>
        </p:nvPicPr>
        <p:blipFill>
          <a:blip r:embed="rId4">
            <a:alphaModFix/>
          </a:blip>
          <a:stretch>
            <a:fillRect/>
          </a:stretch>
        </p:blipFill>
        <p:spPr>
          <a:xfrm>
            <a:off x="5675950" y="2650312"/>
            <a:ext cx="1499125" cy="1372700"/>
          </a:xfrm>
          <a:prstGeom prst="rect">
            <a:avLst/>
          </a:prstGeom>
          <a:noFill/>
          <a:ln>
            <a:noFill/>
          </a:ln>
        </p:spPr>
      </p:pic>
      <p:sp>
        <p:nvSpPr>
          <p:cNvPr id="205" name="Shape 205"/>
          <p:cNvSpPr txBox="1"/>
          <p:nvPr>
            <p:ph idx="1" type="body"/>
          </p:nvPr>
        </p:nvSpPr>
        <p:spPr>
          <a:xfrm>
            <a:off x="4352800" y="2650324"/>
            <a:ext cx="1194900" cy="1732200"/>
          </a:xfrm>
          <a:prstGeom prst="rect">
            <a:avLst/>
          </a:prstGeom>
        </p:spPr>
        <p:txBody>
          <a:bodyPr anchorCtr="0" anchor="t" bIns="91425" lIns="91425" rIns="91425" tIns="91425">
            <a:noAutofit/>
          </a:bodyPr>
          <a:lstStyle/>
          <a:p>
            <a:pPr lvl="0" rtl="0">
              <a:spcBef>
                <a:spcPts val="0"/>
              </a:spcBef>
              <a:buNone/>
            </a:pPr>
            <a:r>
              <a:rPr lang="en-GB" sz="9600"/>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Enemies - Task breakdown</a:t>
            </a:r>
          </a:p>
        </p:txBody>
      </p:sp>
      <p:sp>
        <p:nvSpPr>
          <p:cNvPr id="211" name="Shape 211"/>
          <p:cNvSpPr txBox="1"/>
          <p:nvPr>
            <p:ph idx="1" type="body"/>
          </p:nvPr>
        </p:nvSpPr>
        <p:spPr>
          <a:xfrm>
            <a:off x="311700" y="1266325"/>
            <a:ext cx="8520600" cy="1123500"/>
          </a:xfrm>
          <a:prstGeom prst="rect">
            <a:avLst/>
          </a:prstGeom>
        </p:spPr>
        <p:txBody>
          <a:bodyPr anchorCtr="0" anchor="t" bIns="91425" lIns="91425" rIns="91425" tIns="91425">
            <a:noAutofit/>
          </a:bodyPr>
          <a:lstStyle/>
          <a:p>
            <a:pPr lvl="0" rtl="0">
              <a:spcBef>
                <a:spcPts val="2400"/>
              </a:spcBef>
              <a:spcAft>
                <a:spcPts val="600"/>
              </a:spcAft>
              <a:buNone/>
            </a:pPr>
            <a:r>
              <a:rPr b="1" lang="en-GB">
                <a:solidFill>
                  <a:srgbClr val="000000"/>
                </a:solidFill>
                <a:latin typeface="Arial"/>
                <a:ea typeface="Arial"/>
                <a:cs typeface="Arial"/>
                <a:sym typeface="Arial"/>
              </a:rPr>
              <a:t>BT-235: As a player, I want stronger better faster monsters</a:t>
            </a:r>
          </a:p>
          <a:p>
            <a:pPr lvl="0" rtl="0">
              <a:spcBef>
                <a:spcPts val="2400"/>
              </a:spcBef>
              <a:spcAft>
                <a:spcPts val="600"/>
              </a:spcAft>
              <a:buNone/>
            </a:pPr>
            <a:r>
              <a:t/>
            </a:r>
            <a:endParaRPr b="1">
              <a:solidFill>
                <a:srgbClr val="000000"/>
              </a:solidFill>
              <a:latin typeface="Arial"/>
              <a:ea typeface="Arial"/>
              <a:cs typeface="Arial"/>
              <a:sym typeface="Arial"/>
            </a:endParaRPr>
          </a:p>
        </p:txBody>
      </p:sp>
      <p:sp>
        <p:nvSpPr>
          <p:cNvPr id="212" name="Shape 2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13" name="Shape 213"/>
          <p:cNvPicPr preferRelativeResize="0"/>
          <p:nvPr/>
        </p:nvPicPr>
        <p:blipFill>
          <a:blip r:embed="rId3">
            <a:alphaModFix/>
          </a:blip>
          <a:stretch>
            <a:fillRect/>
          </a:stretch>
        </p:blipFill>
        <p:spPr>
          <a:xfrm>
            <a:off x="1491925" y="2194875"/>
            <a:ext cx="1380686" cy="1123500"/>
          </a:xfrm>
          <a:prstGeom prst="rect">
            <a:avLst/>
          </a:prstGeom>
          <a:noFill/>
          <a:ln>
            <a:noFill/>
          </a:ln>
        </p:spPr>
      </p:pic>
      <p:pic>
        <p:nvPicPr>
          <p:cNvPr id="214" name="Shape 214"/>
          <p:cNvPicPr preferRelativeResize="0"/>
          <p:nvPr/>
        </p:nvPicPr>
        <p:blipFill>
          <a:blip r:embed="rId4">
            <a:alphaModFix/>
          </a:blip>
          <a:stretch>
            <a:fillRect/>
          </a:stretch>
        </p:blipFill>
        <p:spPr>
          <a:xfrm>
            <a:off x="2872600" y="2333600"/>
            <a:ext cx="1152974" cy="938200"/>
          </a:xfrm>
          <a:prstGeom prst="rect">
            <a:avLst/>
          </a:prstGeom>
          <a:noFill/>
          <a:ln>
            <a:noFill/>
          </a:ln>
        </p:spPr>
      </p:pic>
      <p:pic>
        <p:nvPicPr>
          <p:cNvPr id="215" name="Shape 215"/>
          <p:cNvPicPr preferRelativeResize="0"/>
          <p:nvPr/>
        </p:nvPicPr>
        <p:blipFill>
          <a:blip r:embed="rId5">
            <a:alphaModFix/>
          </a:blip>
          <a:stretch>
            <a:fillRect/>
          </a:stretch>
        </p:blipFill>
        <p:spPr>
          <a:xfrm>
            <a:off x="4217650" y="2333600"/>
            <a:ext cx="1256528" cy="938199"/>
          </a:xfrm>
          <a:prstGeom prst="rect">
            <a:avLst/>
          </a:prstGeom>
          <a:noFill/>
          <a:ln>
            <a:noFill/>
          </a:ln>
        </p:spPr>
      </p:pic>
      <p:pic>
        <p:nvPicPr>
          <p:cNvPr id="216" name="Shape 216"/>
          <p:cNvPicPr preferRelativeResize="0"/>
          <p:nvPr/>
        </p:nvPicPr>
        <p:blipFill>
          <a:blip r:embed="rId6">
            <a:alphaModFix/>
          </a:blip>
          <a:stretch>
            <a:fillRect/>
          </a:stretch>
        </p:blipFill>
        <p:spPr>
          <a:xfrm>
            <a:off x="1644325" y="3197975"/>
            <a:ext cx="1024900" cy="833974"/>
          </a:xfrm>
          <a:prstGeom prst="rect">
            <a:avLst/>
          </a:prstGeom>
          <a:noFill/>
          <a:ln>
            <a:noFill/>
          </a:ln>
        </p:spPr>
      </p:pic>
      <p:pic>
        <p:nvPicPr>
          <p:cNvPr id="217" name="Shape 217"/>
          <p:cNvPicPr preferRelativeResize="0"/>
          <p:nvPr/>
        </p:nvPicPr>
        <p:blipFill>
          <a:blip r:embed="rId7">
            <a:alphaModFix/>
          </a:blip>
          <a:stretch>
            <a:fillRect/>
          </a:stretch>
        </p:blipFill>
        <p:spPr>
          <a:xfrm>
            <a:off x="2936637" y="3133925"/>
            <a:ext cx="1024900" cy="833987"/>
          </a:xfrm>
          <a:prstGeom prst="rect">
            <a:avLst/>
          </a:prstGeom>
          <a:noFill/>
          <a:ln>
            <a:noFill/>
          </a:ln>
        </p:spPr>
      </p:pic>
      <p:pic>
        <p:nvPicPr>
          <p:cNvPr id="218" name="Shape 218"/>
          <p:cNvPicPr preferRelativeResize="0"/>
          <p:nvPr/>
        </p:nvPicPr>
        <p:blipFill>
          <a:blip r:embed="rId8">
            <a:alphaModFix/>
          </a:blip>
          <a:stretch>
            <a:fillRect/>
          </a:stretch>
        </p:blipFill>
        <p:spPr>
          <a:xfrm>
            <a:off x="4228950" y="3158012"/>
            <a:ext cx="1256517" cy="938199"/>
          </a:xfrm>
          <a:prstGeom prst="rect">
            <a:avLst/>
          </a:prstGeom>
          <a:noFill/>
          <a:ln>
            <a:noFill/>
          </a:ln>
        </p:spPr>
      </p:pic>
      <p:pic>
        <p:nvPicPr>
          <p:cNvPr id="219" name="Shape 219"/>
          <p:cNvPicPr preferRelativeResize="0"/>
          <p:nvPr/>
        </p:nvPicPr>
        <p:blipFill>
          <a:blip r:embed="rId9">
            <a:alphaModFix/>
          </a:blip>
          <a:stretch>
            <a:fillRect/>
          </a:stretch>
        </p:blipFill>
        <p:spPr>
          <a:xfrm>
            <a:off x="5760375" y="2034525"/>
            <a:ext cx="1380675" cy="1123490"/>
          </a:xfrm>
          <a:prstGeom prst="rect">
            <a:avLst/>
          </a:prstGeom>
          <a:noFill/>
          <a:ln>
            <a:noFill/>
          </a:ln>
        </p:spPr>
      </p:pic>
      <p:pic>
        <p:nvPicPr>
          <p:cNvPr id="220" name="Shape 220"/>
          <p:cNvPicPr preferRelativeResize="0"/>
          <p:nvPr/>
        </p:nvPicPr>
        <p:blipFill>
          <a:blip r:embed="rId10">
            <a:alphaModFix/>
          </a:blip>
          <a:stretch>
            <a:fillRect/>
          </a:stretch>
        </p:blipFill>
        <p:spPr>
          <a:xfrm>
            <a:off x="5945375" y="3210117"/>
            <a:ext cx="1024900" cy="833982"/>
          </a:xfrm>
          <a:prstGeom prst="rect">
            <a:avLst/>
          </a:prstGeom>
          <a:noFill/>
          <a:ln>
            <a:noFill/>
          </a:ln>
        </p:spPr>
      </p:pic>
      <p:sp>
        <p:nvSpPr>
          <p:cNvPr id="221" name="Shape 221"/>
          <p:cNvSpPr txBox="1"/>
          <p:nvPr/>
        </p:nvSpPr>
        <p:spPr>
          <a:xfrm>
            <a:off x="1567425" y="4233950"/>
            <a:ext cx="1101900" cy="393600"/>
          </a:xfrm>
          <a:prstGeom prst="rect">
            <a:avLst/>
          </a:prstGeom>
          <a:noFill/>
          <a:ln>
            <a:noFill/>
          </a:ln>
        </p:spPr>
        <p:txBody>
          <a:bodyPr anchorCtr="0" anchor="t" bIns="91425" lIns="91425" rIns="91425" tIns="91425">
            <a:noAutofit/>
          </a:bodyPr>
          <a:lstStyle/>
          <a:p>
            <a:pPr lvl="0">
              <a:spcBef>
                <a:spcPts val="0"/>
              </a:spcBef>
              <a:buNone/>
            </a:pPr>
            <a:r>
              <a:rPr b="1" i="1" lang="en-GB" sz="1600" u="sng"/>
              <a:t>Boomer</a:t>
            </a:r>
          </a:p>
        </p:txBody>
      </p:sp>
      <p:sp>
        <p:nvSpPr>
          <p:cNvPr id="222" name="Shape 222"/>
          <p:cNvSpPr txBox="1"/>
          <p:nvPr/>
        </p:nvSpPr>
        <p:spPr>
          <a:xfrm>
            <a:off x="2899425" y="4233950"/>
            <a:ext cx="1152900" cy="393600"/>
          </a:xfrm>
          <a:prstGeom prst="rect">
            <a:avLst/>
          </a:prstGeom>
          <a:noFill/>
          <a:ln>
            <a:noFill/>
          </a:ln>
        </p:spPr>
        <p:txBody>
          <a:bodyPr anchorCtr="0" anchor="t" bIns="91425" lIns="91425" rIns="91425" tIns="91425">
            <a:noAutofit/>
          </a:bodyPr>
          <a:lstStyle/>
          <a:p>
            <a:pPr lvl="0" rtl="0">
              <a:spcBef>
                <a:spcPts val="0"/>
              </a:spcBef>
              <a:buNone/>
            </a:pPr>
            <a:r>
              <a:rPr b="1" i="1" lang="en-GB" sz="1600" u="sng"/>
              <a:t>Burrower</a:t>
            </a:r>
          </a:p>
        </p:txBody>
      </p:sp>
      <p:sp>
        <p:nvSpPr>
          <p:cNvPr id="223" name="Shape 223"/>
          <p:cNvSpPr txBox="1"/>
          <p:nvPr/>
        </p:nvSpPr>
        <p:spPr>
          <a:xfrm>
            <a:off x="4500627" y="4233950"/>
            <a:ext cx="1024800" cy="393600"/>
          </a:xfrm>
          <a:prstGeom prst="rect">
            <a:avLst/>
          </a:prstGeom>
          <a:noFill/>
          <a:ln>
            <a:noFill/>
          </a:ln>
        </p:spPr>
        <p:txBody>
          <a:bodyPr anchorCtr="0" anchor="t" bIns="91425" lIns="91425" rIns="91425" tIns="91425">
            <a:noAutofit/>
          </a:bodyPr>
          <a:lstStyle/>
          <a:p>
            <a:pPr lvl="0" rtl="0">
              <a:spcBef>
                <a:spcPts val="0"/>
              </a:spcBef>
              <a:buNone/>
            </a:pPr>
            <a:r>
              <a:rPr b="1" i="1" lang="en-GB" sz="1600" u="sng"/>
              <a:t>Poizon</a:t>
            </a:r>
          </a:p>
        </p:txBody>
      </p:sp>
      <p:sp>
        <p:nvSpPr>
          <p:cNvPr id="224" name="Shape 224"/>
          <p:cNvSpPr txBox="1"/>
          <p:nvPr/>
        </p:nvSpPr>
        <p:spPr>
          <a:xfrm>
            <a:off x="5945375" y="4172400"/>
            <a:ext cx="1024800" cy="393600"/>
          </a:xfrm>
          <a:prstGeom prst="rect">
            <a:avLst/>
          </a:prstGeom>
          <a:noFill/>
          <a:ln>
            <a:noFill/>
          </a:ln>
        </p:spPr>
        <p:txBody>
          <a:bodyPr anchorCtr="0" anchor="t" bIns="91425" lIns="91425" rIns="91425" tIns="91425">
            <a:noAutofit/>
          </a:bodyPr>
          <a:lstStyle/>
          <a:p>
            <a:pPr lvl="0" rtl="0">
              <a:spcBef>
                <a:spcPts val="0"/>
              </a:spcBef>
              <a:buNone/>
            </a:pPr>
            <a:r>
              <a:rPr b="1" i="1" lang="en-GB" sz="1600" u="sng"/>
              <a:t>Canoon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Report Content</a:t>
            </a:r>
          </a:p>
        </p:txBody>
      </p:sp>
      <p:sp>
        <p:nvSpPr>
          <p:cNvPr id="78" name="Shape 7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68300" lvl="0" marL="457200" rtl="0">
              <a:lnSpc>
                <a:spcPct val="200000"/>
              </a:lnSpc>
              <a:spcBef>
                <a:spcPts val="0"/>
              </a:spcBef>
              <a:buSzPct val="100000"/>
            </a:pPr>
            <a:r>
              <a:rPr lang="en-GB" sz="2200"/>
              <a:t>Project Summary</a:t>
            </a:r>
          </a:p>
          <a:p>
            <a:pPr indent="-368300" lvl="0" marL="457200" rtl="0">
              <a:lnSpc>
                <a:spcPct val="200000"/>
              </a:lnSpc>
              <a:spcBef>
                <a:spcPts val="0"/>
              </a:spcBef>
              <a:buSzPct val="100000"/>
            </a:pPr>
            <a:r>
              <a:rPr lang="en-GB" sz="2200"/>
              <a:t>Sprint 2 (November 2 - November 15, 2016) Project Report</a:t>
            </a:r>
          </a:p>
          <a:p>
            <a:pPr indent="-368300" lvl="0" marL="457200" rtl="0">
              <a:lnSpc>
                <a:spcPct val="200000"/>
              </a:lnSpc>
              <a:spcBef>
                <a:spcPts val="0"/>
              </a:spcBef>
              <a:buSzPct val="100000"/>
            </a:pPr>
            <a:r>
              <a:rPr lang="en-GB" sz="2200"/>
              <a:t>Demo</a:t>
            </a:r>
          </a:p>
          <a:p>
            <a:pPr indent="-368300" lvl="0" marL="457200" rtl="0">
              <a:lnSpc>
                <a:spcPct val="200000"/>
              </a:lnSpc>
              <a:spcBef>
                <a:spcPts val="0"/>
              </a:spcBef>
              <a:buSzPct val="100000"/>
            </a:pPr>
            <a:r>
              <a:rPr lang="en-GB" sz="220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Sprint 2 (Ben Ward)</a:t>
            </a:r>
          </a:p>
        </p:txBody>
      </p:sp>
      <p:sp>
        <p:nvSpPr>
          <p:cNvPr id="230" name="Shape 2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31" name="Shape 231"/>
          <p:cNvPicPr preferRelativeResize="0"/>
          <p:nvPr/>
        </p:nvPicPr>
        <p:blipFill>
          <a:blip r:embed="rId3">
            <a:alphaModFix/>
          </a:blip>
          <a:stretch>
            <a:fillRect/>
          </a:stretch>
        </p:blipFill>
        <p:spPr>
          <a:xfrm>
            <a:off x="311700" y="1504950"/>
            <a:ext cx="8563325" cy="157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Jenkins - Task breakdown (Ben Ward)</a:t>
            </a:r>
          </a:p>
          <a:p>
            <a:pPr lvl="0" rtl="0">
              <a:spcBef>
                <a:spcPts val="0"/>
              </a:spcBef>
              <a:buNone/>
            </a:pPr>
            <a:r>
              <a:t/>
            </a:r>
            <a:endParaRPr/>
          </a:p>
        </p:txBody>
      </p:sp>
      <p:sp>
        <p:nvSpPr>
          <p:cNvPr id="237" name="Shape 2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38" name="Shape 238"/>
          <p:cNvPicPr preferRelativeResize="0"/>
          <p:nvPr/>
        </p:nvPicPr>
        <p:blipFill>
          <a:blip r:embed="rId3">
            <a:alphaModFix/>
          </a:blip>
          <a:stretch>
            <a:fillRect/>
          </a:stretch>
        </p:blipFill>
        <p:spPr>
          <a:xfrm>
            <a:off x="311700" y="1238250"/>
            <a:ext cx="8376100" cy="357825"/>
          </a:xfrm>
          <a:prstGeom prst="rect">
            <a:avLst/>
          </a:prstGeom>
          <a:noFill/>
          <a:ln>
            <a:noFill/>
          </a:ln>
        </p:spPr>
      </p:pic>
      <p:pic>
        <p:nvPicPr>
          <p:cNvPr id="239" name="Shape 239"/>
          <p:cNvPicPr preferRelativeResize="0"/>
          <p:nvPr/>
        </p:nvPicPr>
        <p:blipFill>
          <a:blip r:embed="rId4">
            <a:alphaModFix/>
          </a:blip>
          <a:stretch>
            <a:fillRect/>
          </a:stretch>
        </p:blipFill>
        <p:spPr>
          <a:xfrm>
            <a:off x="311700" y="1569425"/>
            <a:ext cx="4724400" cy="876300"/>
          </a:xfrm>
          <a:prstGeom prst="rect">
            <a:avLst/>
          </a:prstGeom>
          <a:noFill/>
          <a:ln>
            <a:noFill/>
          </a:ln>
        </p:spPr>
      </p:pic>
      <p:pic>
        <p:nvPicPr>
          <p:cNvPr id="240" name="Shape 240"/>
          <p:cNvPicPr preferRelativeResize="0"/>
          <p:nvPr/>
        </p:nvPicPr>
        <p:blipFill>
          <a:blip r:embed="rId5">
            <a:alphaModFix/>
          </a:blip>
          <a:stretch>
            <a:fillRect/>
          </a:stretch>
        </p:blipFill>
        <p:spPr>
          <a:xfrm>
            <a:off x="993087" y="2675350"/>
            <a:ext cx="6429375" cy="95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Connections - Task breakdown (Ben Ward)</a:t>
            </a:r>
          </a:p>
          <a:p>
            <a:pPr lvl="0" rtl="0">
              <a:spcBef>
                <a:spcPts val="0"/>
              </a:spcBef>
              <a:buNone/>
            </a:pPr>
            <a:r>
              <a:t/>
            </a:r>
            <a:endParaRPr/>
          </a:p>
        </p:txBody>
      </p:sp>
      <p:sp>
        <p:nvSpPr>
          <p:cNvPr id="246" name="Shape 2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47" name="Shape 247"/>
          <p:cNvPicPr preferRelativeResize="0"/>
          <p:nvPr/>
        </p:nvPicPr>
        <p:blipFill>
          <a:blip r:embed="rId3">
            <a:alphaModFix/>
          </a:blip>
          <a:stretch>
            <a:fillRect/>
          </a:stretch>
        </p:blipFill>
        <p:spPr>
          <a:xfrm>
            <a:off x="311700" y="1248505"/>
            <a:ext cx="8400199" cy="320924"/>
          </a:xfrm>
          <a:prstGeom prst="rect">
            <a:avLst/>
          </a:prstGeom>
          <a:noFill/>
          <a:ln>
            <a:noFill/>
          </a:ln>
        </p:spPr>
      </p:pic>
      <p:pic>
        <p:nvPicPr>
          <p:cNvPr id="248" name="Shape 248"/>
          <p:cNvPicPr preferRelativeResize="0"/>
          <p:nvPr/>
        </p:nvPicPr>
        <p:blipFill>
          <a:blip r:embed="rId4">
            <a:alphaModFix/>
          </a:blip>
          <a:stretch>
            <a:fillRect/>
          </a:stretch>
        </p:blipFill>
        <p:spPr>
          <a:xfrm>
            <a:off x="311687" y="1665500"/>
            <a:ext cx="4867275" cy="495300"/>
          </a:xfrm>
          <a:prstGeom prst="rect">
            <a:avLst/>
          </a:prstGeom>
          <a:noFill/>
          <a:ln>
            <a:noFill/>
          </a:ln>
        </p:spPr>
      </p:pic>
      <p:pic>
        <p:nvPicPr>
          <p:cNvPr id="249" name="Shape 249"/>
          <p:cNvPicPr preferRelativeResize="0"/>
          <p:nvPr/>
        </p:nvPicPr>
        <p:blipFill>
          <a:blip r:embed="rId5">
            <a:alphaModFix/>
          </a:blip>
          <a:stretch>
            <a:fillRect/>
          </a:stretch>
        </p:blipFill>
        <p:spPr>
          <a:xfrm>
            <a:off x="5241925" y="1665499"/>
            <a:ext cx="3657849" cy="305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Sync State - Task breakdown (Ben Ward)</a:t>
            </a:r>
          </a:p>
          <a:p>
            <a:pPr lvl="0" rtl="0">
              <a:spcBef>
                <a:spcPts val="0"/>
              </a:spcBef>
              <a:buNone/>
            </a:pPr>
            <a:r>
              <a:t/>
            </a:r>
            <a:endParaRPr/>
          </a:p>
        </p:txBody>
      </p:sp>
      <p:sp>
        <p:nvSpPr>
          <p:cNvPr id="255" name="Shape 2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56" name="Shape 256"/>
          <p:cNvPicPr preferRelativeResize="0"/>
          <p:nvPr/>
        </p:nvPicPr>
        <p:blipFill>
          <a:blip r:embed="rId3">
            <a:alphaModFix/>
          </a:blip>
          <a:stretch>
            <a:fillRect/>
          </a:stretch>
        </p:blipFill>
        <p:spPr>
          <a:xfrm>
            <a:off x="311700" y="1637087"/>
            <a:ext cx="4838700" cy="1038225"/>
          </a:xfrm>
          <a:prstGeom prst="rect">
            <a:avLst/>
          </a:prstGeom>
          <a:noFill/>
          <a:ln>
            <a:noFill/>
          </a:ln>
        </p:spPr>
      </p:pic>
      <p:pic>
        <p:nvPicPr>
          <p:cNvPr id="257" name="Shape 257"/>
          <p:cNvPicPr preferRelativeResize="0"/>
          <p:nvPr/>
        </p:nvPicPr>
        <p:blipFill>
          <a:blip r:embed="rId4">
            <a:alphaModFix/>
          </a:blip>
          <a:stretch>
            <a:fillRect/>
          </a:stretch>
        </p:blipFill>
        <p:spPr>
          <a:xfrm>
            <a:off x="5215424" y="1793199"/>
            <a:ext cx="3616874" cy="3177024"/>
          </a:xfrm>
          <a:prstGeom prst="rect">
            <a:avLst/>
          </a:prstGeom>
          <a:noFill/>
          <a:ln>
            <a:noFill/>
          </a:ln>
        </p:spPr>
      </p:pic>
      <p:pic>
        <p:nvPicPr>
          <p:cNvPr descr="Image result for it's alive!" id="258" name="Shape 258"/>
          <p:cNvPicPr preferRelativeResize="0"/>
          <p:nvPr/>
        </p:nvPicPr>
        <p:blipFill>
          <a:blip r:embed="rId5">
            <a:alphaModFix/>
          </a:blip>
          <a:stretch>
            <a:fillRect/>
          </a:stretch>
        </p:blipFill>
        <p:spPr>
          <a:xfrm>
            <a:off x="1518875" y="2936125"/>
            <a:ext cx="2743200" cy="1533525"/>
          </a:xfrm>
          <a:prstGeom prst="rect">
            <a:avLst/>
          </a:prstGeom>
          <a:noFill/>
          <a:ln>
            <a:noFill/>
          </a:ln>
        </p:spPr>
      </p:pic>
      <p:pic>
        <p:nvPicPr>
          <p:cNvPr id="259" name="Shape 259"/>
          <p:cNvPicPr preferRelativeResize="0"/>
          <p:nvPr/>
        </p:nvPicPr>
        <p:blipFill>
          <a:blip r:embed="rId6">
            <a:alphaModFix/>
          </a:blip>
          <a:stretch>
            <a:fillRect/>
          </a:stretch>
        </p:blipFill>
        <p:spPr>
          <a:xfrm>
            <a:off x="311700" y="1319076"/>
            <a:ext cx="7897657" cy="3279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Map Generation - Task breakdown (Ben Ward)</a:t>
            </a:r>
          </a:p>
          <a:p>
            <a:pPr lvl="0" rtl="0">
              <a:spcBef>
                <a:spcPts val="0"/>
              </a:spcBef>
              <a:buNone/>
            </a:pPr>
            <a:r>
              <a:t/>
            </a:r>
            <a:endParaRPr/>
          </a:p>
        </p:txBody>
      </p:sp>
      <p:sp>
        <p:nvSpPr>
          <p:cNvPr id="265" name="Shape 2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66" name="Shape 266"/>
          <p:cNvPicPr preferRelativeResize="0"/>
          <p:nvPr/>
        </p:nvPicPr>
        <p:blipFill>
          <a:blip r:embed="rId3">
            <a:alphaModFix/>
          </a:blip>
          <a:stretch>
            <a:fillRect/>
          </a:stretch>
        </p:blipFill>
        <p:spPr>
          <a:xfrm>
            <a:off x="311700" y="1308204"/>
            <a:ext cx="7928049" cy="329225"/>
          </a:xfrm>
          <a:prstGeom prst="rect">
            <a:avLst/>
          </a:prstGeom>
          <a:noFill/>
          <a:ln>
            <a:noFill/>
          </a:ln>
        </p:spPr>
      </p:pic>
      <p:pic>
        <p:nvPicPr>
          <p:cNvPr id="267" name="Shape 267"/>
          <p:cNvPicPr preferRelativeResize="0"/>
          <p:nvPr/>
        </p:nvPicPr>
        <p:blipFill>
          <a:blip r:embed="rId4">
            <a:alphaModFix/>
          </a:blip>
          <a:stretch>
            <a:fillRect/>
          </a:stretch>
        </p:blipFill>
        <p:spPr>
          <a:xfrm>
            <a:off x="367200" y="1637425"/>
            <a:ext cx="4367124" cy="1321299"/>
          </a:xfrm>
          <a:prstGeom prst="rect">
            <a:avLst/>
          </a:prstGeom>
          <a:noFill/>
          <a:ln>
            <a:noFill/>
          </a:ln>
        </p:spPr>
      </p:pic>
      <p:pic>
        <p:nvPicPr>
          <p:cNvPr id="268" name="Shape 268"/>
          <p:cNvPicPr preferRelativeResize="0"/>
          <p:nvPr/>
        </p:nvPicPr>
        <p:blipFill>
          <a:blip r:embed="rId5">
            <a:alphaModFix/>
          </a:blip>
          <a:stretch>
            <a:fillRect/>
          </a:stretch>
        </p:blipFill>
        <p:spPr>
          <a:xfrm>
            <a:off x="4734325" y="1728199"/>
            <a:ext cx="3505424" cy="225602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pic>
        <p:nvPicPr>
          <p:cNvPr id="273" name="Shape 273"/>
          <p:cNvPicPr preferRelativeResize="0"/>
          <p:nvPr/>
        </p:nvPicPr>
        <p:blipFill>
          <a:blip r:embed="rId3">
            <a:alphaModFix/>
          </a:blip>
          <a:stretch>
            <a:fillRect/>
          </a:stretch>
        </p:blipFill>
        <p:spPr>
          <a:xfrm>
            <a:off x="3459874" y="2247874"/>
            <a:ext cx="3751550" cy="2493975"/>
          </a:xfrm>
          <a:prstGeom prst="rect">
            <a:avLst/>
          </a:prstGeom>
          <a:noFill/>
          <a:ln>
            <a:noFill/>
          </a:ln>
        </p:spPr>
      </p:pic>
      <p:sp>
        <p:nvSpPr>
          <p:cNvPr id="274" name="Shape 274"/>
          <p:cNvSpPr txBox="1"/>
          <p:nvPr/>
        </p:nvSpPr>
        <p:spPr>
          <a:xfrm rot="899877">
            <a:off x="5497047" y="3381736"/>
            <a:ext cx="1547619" cy="555972"/>
          </a:xfrm>
          <a:prstGeom prst="rect">
            <a:avLst/>
          </a:prstGeom>
          <a:noFill/>
          <a:ln>
            <a:noFill/>
          </a:ln>
        </p:spPr>
        <p:txBody>
          <a:bodyPr anchorCtr="0" anchor="t" bIns="91425" lIns="91425" rIns="91425" tIns="91425">
            <a:noAutofit/>
          </a:bodyPr>
          <a:lstStyle/>
          <a:p>
            <a:pPr lvl="0" rtl="0">
              <a:spcBef>
                <a:spcPts val="0"/>
              </a:spcBef>
              <a:buNone/>
            </a:pPr>
            <a:r>
              <a:rPr lang="en-GB" sz="3000">
                <a:latin typeface="PT Sans Narrow"/>
                <a:ea typeface="PT Sans Narrow"/>
                <a:cs typeface="PT Sans Narrow"/>
                <a:sym typeface="PT Sans Narrow"/>
              </a:rPr>
              <a:t>Mini-Map!</a:t>
            </a:r>
          </a:p>
        </p:txBody>
      </p:sp>
      <p:sp>
        <p:nvSpPr>
          <p:cNvPr id="275" name="Shape 27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Mini Map - Task breakdown (Ben Ward)</a:t>
            </a:r>
          </a:p>
          <a:p>
            <a:pPr lvl="0" rtl="0">
              <a:spcBef>
                <a:spcPts val="0"/>
              </a:spcBef>
              <a:buNone/>
            </a:pPr>
            <a:r>
              <a:t/>
            </a:r>
            <a:endParaRPr/>
          </a:p>
        </p:txBody>
      </p:sp>
      <p:sp>
        <p:nvSpPr>
          <p:cNvPr id="276" name="Shape 27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cxnSp>
        <p:nvCxnSpPr>
          <p:cNvPr id="277" name="Shape 277"/>
          <p:cNvCxnSpPr/>
          <p:nvPr/>
        </p:nvCxnSpPr>
        <p:spPr>
          <a:xfrm flipH="1" rot="10800000">
            <a:off x="6230271" y="2797290"/>
            <a:ext cx="291900" cy="653100"/>
          </a:xfrm>
          <a:prstGeom prst="straightConnector1">
            <a:avLst/>
          </a:prstGeom>
          <a:noFill/>
          <a:ln cap="flat" cmpd="sng" w="76200">
            <a:solidFill>
              <a:srgbClr val="000000"/>
            </a:solidFill>
            <a:prstDash val="solid"/>
            <a:round/>
            <a:headEnd len="lg" w="lg" type="none"/>
            <a:tailEnd len="lg" w="lg" type="triangle"/>
          </a:ln>
        </p:spPr>
      </p:cxnSp>
      <p:sp>
        <p:nvSpPr>
          <p:cNvPr id="278" name="Shape 278"/>
          <p:cNvSpPr txBox="1"/>
          <p:nvPr/>
        </p:nvSpPr>
        <p:spPr>
          <a:xfrm rot="899877">
            <a:off x="5497082" y="3338729"/>
            <a:ext cx="1547619" cy="555972"/>
          </a:xfrm>
          <a:prstGeom prst="rect">
            <a:avLst/>
          </a:prstGeom>
          <a:noFill/>
          <a:ln>
            <a:noFill/>
          </a:ln>
        </p:spPr>
        <p:txBody>
          <a:bodyPr anchorCtr="0" anchor="t" bIns="91425" lIns="91425" rIns="91425" tIns="91425">
            <a:noAutofit/>
          </a:bodyPr>
          <a:lstStyle/>
          <a:p>
            <a:pPr lvl="0">
              <a:spcBef>
                <a:spcPts val="0"/>
              </a:spcBef>
              <a:buNone/>
            </a:pPr>
            <a:r>
              <a:rPr lang="en-GB" sz="3000">
                <a:solidFill>
                  <a:schemeClr val="accent2"/>
                </a:solidFill>
                <a:latin typeface="PT Sans Narrow"/>
                <a:ea typeface="PT Sans Narrow"/>
                <a:cs typeface="PT Sans Narrow"/>
                <a:sym typeface="PT Sans Narrow"/>
              </a:rPr>
              <a:t>Mini-Map!</a:t>
            </a:r>
          </a:p>
        </p:txBody>
      </p:sp>
      <p:cxnSp>
        <p:nvCxnSpPr>
          <p:cNvPr id="279" name="Shape 279"/>
          <p:cNvCxnSpPr/>
          <p:nvPr/>
        </p:nvCxnSpPr>
        <p:spPr>
          <a:xfrm flipH="1" rot="10800000">
            <a:off x="6219219" y="2732069"/>
            <a:ext cx="291900" cy="653100"/>
          </a:xfrm>
          <a:prstGeom prst="straightConnector1">
            <a:avLst/>
          </a:prstGeom>
          <a:noFill/>
          <a:ln cap="flat" cmpd="sng" w="76200">
            <a:solidFill>
              <a:schemeClr val="dk2"/>
            </a:solidFill>
            <a:prstDash val="solid"/>
            <a:round/>
            <a:headEnd len="lg" w="lg" type="none"/>
            <a:tailEnd len="lg" w="lg" type="triangle"/>
          </a:ln>
        </p:spPr>
      </p:cxnSp>
      <p:pic>
        <p:nvPicPr>
          <p:cNvPr id="280" name="Shape 280"/>
          <p:cNvPicPr preferRelativeResize="0"/>
          <p:nvPr/>
        </p:nvPicPr>
        <p:blipFill>
          <a:blip r:embed="rId4">
            <a:alphaModFix/>
          </a:blip>
          <a:stretch>
            <a:fillRect/>
          </a:stretch>
        </p:blipFill>
        <p:spPr>
          <a:xfrm>
            <a:off x="367200" y="1264400"/>
            <a:ext cx="7959932" cy="295374"/>
          </a:xfrm>
          <a:prstGeom prst="rect">
            <a:avLst/>
          </a:prstGeom>
          <a:noFill/>
          <a:ln>
            <a:noFill/>
          </a:ln>
        </p:spPr>
      </p:pic>
      <p:pic>
        <p:nvPicPr>
          <p:cNvPr id="281" name="Shape 281"/>
          <p:cNvPicPr preferRelativeResize="0"/>
          <p:nvPr/>
        </p:nvPicPr>
        <p:blipFill>
          <a:blip r:embed="rId5">
            <a:alphaModFix/>
          </a:blip>
          <a:stretch>
            <a:fillRect/>
          </a:stretch>
        </p:blipFill>
        <p:spPr>
          <a:xfrm>
            <a:off x="399675" y="1654925"/>
            <a:ext cx="4743450" cy="485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131625"/>
            <a:ext cx="8520600" cy="707400"/>
          </a:xfrm>
          <a:prstGeom prst="rect">
            <a:avLst/>
          </a:prstGeom>
        </p:spPr>
        <p:txBody>
          <a:bodyPr anchorCtr="0" anchor="t" bIns="91425" lIns="91425" rIns="91425" tIns="91425">
            <a:noAutofit/>
          </a:bodyPr>
          <a:lstStyle/>
          <a:p>
            <a:pPr lvl="0" rtl="0">
              <a:spcBef>
                <a:spcPts val="0"/>
              </a:spcBef>
              <a:buNone/>
            </a:pPr>
            <a:r>
              <a:rPr lang="en-GB"/>
              <a:t>Sprint 2 (Billy Spelchan)</a:t>
            </a:r>
          </a:p>
        </p:txBody>
      </p:sp>
      <p:sp>
        <p:nvSpPr>
          <p:cNvPr id="287" name="Shape 2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88" name="Shape 288"/>
          <p:cNvPicPr preferRelativeResize="0"/>
          <p:nvPr/>
        </p:nvPicPr>
        <p:blipFill>
          <a:blip r:embed="rId3">
            <a:alphaModFix/>
          </a:blip>
          <a:stretch>
            <a:fillRect/>
          </a:stretch>
        </p:blipFill>
        <p:spPr>
          <a:xfrm>
            <a:off x="1192222" y="968075"/>
            <a:ext cx="6378173" cy="390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Website Pages (Billy Spelchan)</a:t>
            </a:r>
          </a:p>
          <a:p>
            <a:pPr lvl="0" rtl="0">
              <a:spcBef>
                <a:spcPts val="0"/>
              </a:spcBef>
              <a:buNone/>
            </a:pPr>
            <a:r>
              <a:t/>
            </a:r>
            <a:endParaRPr/>
          </a:p>
        </p:txBody>
      </p:sp>
      <p:sp>
        <p:nvSpPr>
          <p:cNvPr id="294" name="Shape 29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a:spcBef>
                <a:spcPts val="0"/>
              </a:spcBef>
              <a:spcAft>
                <a:spcPts val="0"/>
              </a:spcAft>
              <a:buNone/>
            </a:pPr>
            <a:r>
              <a:rPr lang="en-GB" sz="1100">
                <a:solidFill>
                  <a:srgbClr val="000000"/>
                </a:solidFill>
                <a:latin typeface="Arial"/>
                <a:ea typeface="Arial"/>
                <a:cs typeface="Arial"/>
                <a:sym typeface="Arial"/>
              </a:rPr>
              <a:t>·</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BT-157As a user: I want to check game news online (1 point)</a:t>
            </a:r>
          </a:p>
          <a:p>
            <a:pPr indent="-228600" lvl="0" marL="9144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BT-195 News update web page </a:t>
            </a:r>
          </a:p>
          <a:p>
            <a:pPr indent="-228600" lvl="0" marL="9144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BT-205 game news database table</a:t>
            </a:r>
          </a:p>
          <a:p>
            <a:pPr indent="-228600" lvl="0">
              <a:spcBef>
                <a:spcPts val="0"/>
              </a:spcBef>
              <a:spcAft>
                <a:spcPts val="0"/>
              </a:spcAft>
              <a:buNone/>
            </a:pPr>
            <a:r>
              <a:rPr lang="en-GB" sz="1100">
                <a:solidFill>
                  <a:srgbClr val="000000"/>
                </a:solidFill>
                <a:latin typeface="Arial"/>
                <a:ea typeface="Arial"/>
                <a:cs typeface="Arial"/>
                <a:sym typeface="Arial"/>
              </a:rPr>
              <a:t>·</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BT-158As a user: I want to check patch notes online (1 point)</a:t>
            </a:r>
          </a:p>
          <a:p>
            <a:pPr indent="-228600" lvl="0" marL="9144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BT-196  Web patch notes page</a:t>
            </a:r>
          </a:p>
          <a:p>
            <a:pPr indent="-228600" lvl="0" marL="9144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BT-204  patch note database table</a:t>
            </a:r>
          </a:p>
          <a:p>
            <a:pPr indent="-228600" lvl="0">
              <a:spcBef>
                <a:spcPts val="0"/>
              </a:spcBef>
              <a:spcAft>
                <a:spcPts val="0"/>
              </a:spcAft>
              <a:buNone/>
            </a:pPr>
            <a:r>
              <a:rPr lang="en-GB" sz="1100">
                <a:solidFill>
                  <a:srgbClr val="000000"/>
                </a:solidFill>
                <a:latin typeface="Arial"/>
                <a:ea typeface="Arial"/>
                <a:cs typeface="Arial"/>
                <a:sym typeface="Arial"/>
              </a:rPr>
              <a:t>·</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BT-156As a User: I want to view game footage and overviews online (1 point)</a:t>
            </a:r>
          </a:p>
          <a:p>
            <a:pPr indent="-228600" lvl="0" marL="9144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BT-197  Media page</a:t>
            </a:r>
          </a:p>
          <a:p>
            <a:pPr indent="-228600" lvl="0">
              <a:spcBef>
                <a:spcPts val="0"/>
              </a:spcBef>
              <a:spcAft>
                <a:spcPts val="0"/>
              </a:spcAft>
              <a:buNone/>
            </a:pPr>
            <a:r>
              <a:rPr lang="en-GB" sz="1100">
                <a:solidFill>
                  <a:srgbClr val="000000"/>
                </a:solidFill>
                <a:latin typeface="Arial"/>
                <a:ea typeface="Arial"/>
                <a:cs typeface="Arial"/>
                <a:sym typeface="Arial"/>
              </a:rPr>
              <a:t>·</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BT-159As a developer: I want an about us page on our website (1 point)</a:t>
            </a:r>
          </a:p>
          <a:p>
            <a:pPr indent="-228600" lvl="0" marL="9144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BT-198  About us page</a:t>
            </a:r>
          </a:p>
          <a:p>
            <a:pPr indent="-228600" lvl="0">
              <a:spcBef>
                <a:spcPts val="0"/>
              </a:spcBef>
              <a:spcAft>
                <a:spcPts val="0"/>
              </a:spcAft>
              <a:buNone/>
            </a:pPr>
            <a:r>
              <a:rPr lang="en-GB" sz="1100">
                <a:solidFill>
                  <a:srgbClr val="000000"/>
                </a:solidFill>
                <a:latin typeface="Arial"/>
                <a:ea typeface="Arial"/>
                <a:cs typeface="Arial"/>
                <a:sym typeface="Arial"/>
              </a:rPr>
              <a:t>·</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BT-161As a user: I want to find online support for my game (1 point)</a:t>
            </a:r>
          </a:p>
          <a:p>
            <a:pPr indent="-228600" lvl="0" marL="9144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BT-199  Web support page</a:t>
            </a:r>
          </a:p>
          <a:p>
            <a:pPr indent="-228600" lvl="0">
              <a:spcBef>
                <a:spcPts val="0"/>
              </a:spcBef>
              <a:spcAft>
                <a:spcPts val="0"/>
              </a:spcAft>
              <a:buNone/>
            </a:pPr>
            <a:r>
              <a:rPr lang="en-GB" sz="1100">
                <a:solidFill>
                  <a:srgbClr val="000000"/>
                </a:solidFill>
                <a:latin typeface="Arial"/>
                <a:ea typeface="Arial"/>
                <a:cs typeface="Arial"/>
                <a:sym typeface="Arial"/>
              </a:rPr>
              <a:t>·</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BT-162As a user: I want to compare my scores/stats with other players 2 points)</a:t>
            </a:r>
          </a:p>
          <a:p>
            <a:pPr indent="-228600" lvl="0" marL="9144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BT-200  Stats page</a:t>
            </a:r>
          </a:p>
          <a:p>
            <a:pPr indent="-228600" lvl="0" marL="9144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BT-201  Stats database table</a:t>
            </a:r>
          </a:p>
          <a:p>
            <a:pPr lvl="0" rtl="0">
              <a:spcBef>
                <a:spcPts val="0"/>
              </a:spcBef>
              <a:buNone/>
            </a:pPr>
            <a:r>
              <a:t/>
            </a:r>
            <a:endParaRPr/>
          </a:p>
        </p:txBody>
      </p:sp>
      <p:sp>
        <p:nvSpPr>
          <p:cNvPr id="295" name="Shape 2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296" name="Shape 296"/>
          <p:cNvPicPr preferRelativeResize="0"/>
          <p:nvPr/>
        </p:nvPicPr>
        <p:blipFill>
          <a:blip r:embed="rId3">
            <a:alphaModFix/>
          </a:blip>
          <a:stretch>
            <a:fillRect/>
          </a:stretch>
        </p:blipFill>
        <p:spPr>
          <a:xfrm>
            <a:off x="4910474" y="1152425"/>
            <a:ext cx="4233524" cy="24206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71000" y="258825"/>
            <a:ext cx="8520600" cy="707400"/>
          </a:xfrm>
          <a:prstGeom prst="rect">
            <a:avLst/>
          </a:prstGeom>
        </p:spPr>
        <p:txBody>
          <a:bodyPr anchorCtr="0" anchor="t" bIns="91425" lIns="91425" rIns="91425" tIns="91425">
            <a:noAutofit/>
          </a:bodyPr>
          <a:lstStyle/>
          <a:p>
            <a:pPr lvl="0" rtl="0">
              <a:spcBef>
                <a:spcPts val="0"/>
              </a:spcBef>
              <a:buNone/>
            </a:pPr>
            <a:r>
              <a:rPr lang="en-GB"/>
              <a:t>Saves (Billy Spelchan)</a:t>
            </a:r>
          </a:p>
          <a:p>
            <a:pPr lvl="0" rtl="0">
              <a:spcBef>
                <a:spcPts val="0"/>
              </a:spcBef>
              <a:buNone/>
            </a:pPr>
            <a:r>
              <a:t/>
            </a:r>
            <a:endParaRPr/>
          </a:p>
        </p:txBody>
      </p:sp>
      <p:sp>
        <p:nvSpPr>
          <p:cNvPr id="302" name="Shape 302"/>
          <p:cNvSpPr txBox="1"/>
          <p:nvPr>
            <p:ph idx="1" type="body"/>
          </p:nvPr>
        </p:nvSpPr>
        <p:spPr>
          <a:xfrm>
            <a:off x="311700" y="920400"/>
            <a:ext cx="8520600" cy="3302700"/>
          </a:xfrm>
          <a:prstGeom prst="rect">
            <a:avLst/>
          </a:prstGeom>
        </p:spPr>
        <p:txBody>
          <a:bodyPr anchorCtr="0" anchor="t" bIns="91425" lIns="91425" rIns="91425" tIns="91425">
            <a:noAutofit/>
          </a:bodyPr>
          <a:lstStyle/>
          <a:p>
            <a:pPr indent="-228600" lvl="0">
              <a:spcBef>
                <a:spcPts val="0"/>
              </a:spcBef>
              <a:spcAft>
                <a:spcPts val="0"/>
              </a:spcAft>
              <a:buNone/>
            </a:pPr>
            <a:r>
              <a:rPr lang="en-GB" sz="700">
                <a:solidFill>
                  <a:srgbClr val="000000"/>
                </a:solidFill>
                <a:latin typeface="Arial"/>
                <a:ea typeface="Arial"/>
                <a:cs typeface="Arial"/>
                <a:sym typeface="Arial"/>
              </a:rPr>
              <a:t>·</a:t>
            </a:r>
            <a:r>
              <a:rPr lang="en-GB" sz="600">
                <a:solidFill>
                  <a:srgbClr val="000000"/>
                </a:solidFill>
                <a:latin typeface="Times New Roman"/>
                <a:ea typeface="Times New Roman"/>
                <a:cs typeface="Times New Roman"/>
                <a:sym typeface="Times New Roman"/>
              </a:rPr>
              <a:t>       </a:t>
            </a:r>
            <a:r>
              <a:rPr lang="en-GB" sz="1000">
                <a:solidFill>
                  <a:srgbClr val="000000"/>
                </a:solidFill>
                <a:latin typeface="Times New Roman"/>
                <a:ea typeface="Times New Roman"/>
                <a:cs typeface="Times New Roman"/>
                <a:sym typeface="Times New Roman"/>
              </a:rPr>
              <a:t>  </a:t>
            </a:r>
            <a:r>
              <a:rPr lang="en-GB" sz="1600">
                <a:solidFill>
                  <a:srgbClr val="000000"/>
                </a:solidFill>
                <a:latin typeface="Arial"/>
                <a:ea typeface="Arial"/>
                <a:cs typeface="Arial"/>
                <a:sym typeface="Arial"/>
              </a:rPr>
              <a:t>BT-168As a user I want to have multiple save files in the game ( 2 points)</a:t>
            </a:r>
          </a:p>
          <a:p>
            <a:pPr indent="-228600" lvl="0" marL="914400">
              <a:spcBef>
                <a:spcPts val="0"/>
              </a:spcBef>
              <a:spcAft>
                <a:spcPts val="0"/>
              </a:spcAft>
              <a:buNone/>
            </a:pPr>
            <a:r>
              <a:rPr lang="en-GB" sz="1600">
                <a:solidFill>
                  <a:srgbClr val="000000"/>
                </a:solidFill>
                <a:latin typeface="Courier New"/>
                <a:ea typeface="Courier New"/>
                <a:cs typeface="Courier New"/>
                <a:sym typeface="Courier New"/>
              </a:rPr>
              <a:t>o</a:t>
            </a:r>
            <a:r>
              <a:rPr lang="en-GB" sz="1200">
                <a:solidFill>
                  <a:srgbClr val="000000"/>
                </a:solidFill>
                <a:latin typeface="Times New Roman"/>
                <a:ea typeface="Times New Roman"/>
                <a:cs typeface="Times New Roman"/>
                <a:sym typeface="Times New Roman"/>
              </a:rPr>
              <a:t>   </a:t>
            </a:r>
            <a:r>
              <a:rPr lang="en-GB" sz="1600">
                <a:solidFill>
                  <a:srgbClr val="000000"/>
                </a:solidFill>
                <a:latin typeface="Arial"/>
                <a:ea typeface="Arial"/>
                <a:cs typeface="Arial"/>
                <a:sym typeface="Arial"/>
              </a:rPr>
              <a:t>BT-216  Create save game object</a:t>
            </a:r>
          </a:p>
          <a:p>
            <a:pPr indent="-228600" lvl="0" marL="914400">
              <a:spcBef>
                <a:spcPts val="0"/>
              </a:spcBef>
              <a:spcAft>
                <a:spcPts val="0"/>
              </a:spcAft>
              <a:buNone/>
            </a:pPr>
            <a:r>
              <a:rPr lang="en-GB" sz="1600">
                <a:solidFill>
                  <a:srgbClr val="000000"/>
                </a:solidFill>
                <a:latin typeface="Courier New"/>
                <a:ea typeface="Courier New"/>
                <a:cs typeface="Courier New"/>
                <a:sym typeface="Courier New"/>
              </a:rPr>
              <a:t>o</a:t>
            </a:r>
            <a:r>
              <a:rPr lang="en-GB" sz="1200">
                <a:solidFill>
                  <a:srgbClr val="000000"/>
                </a:solidFill>
                <a:latin typeface="Times New Roman"/>
                <a:ea typeface="Times New Roman"/>
                <a:cs typeface="Times New Roman"/>
                <a:sym typeface="Times New Roman"/>
              </a:rPr>
              <a:t>   </a:t>
            </a:r>
            <a:r>
              <a:rPr lang="en-GB" sz="1600">
                <a:solidFill>
                  <a:srgbClr val="000000"/>
                </a:solidFill>
                <a:latin typeface="Arial"/>
                <a:ea typeface="Arial"/>
                <a:cs typeface="Arial"/>
                <a:sym typeface="Arial"/>
              </a:rPr>
              <a:t>BT-217  Store saved game objects locally</a:t>
            </a:r>
          </a:p>
          <a:p>
            <a:pPr indent="-228600" lvl="0" marL="914400">
              <a:spcBef>
                <a:spcPts val="0"/>
              </a:spcBef>
              <a:spcAft>
                <a:spcPts val="0"/>
              </a:spcAft>
              <a:buNone/>
            </a:pPr>
            <a:r>
              <a:rPr lang="en-GB" sz="1600">
                <a:solidFill>
                  <a:srgbClr val="000000"/>
                </a:solidFill>
                <a:latin typeface="Courier New"/>
                <a:ea typeface="Courier New"/>
                <a:cs typeface="Courier New"/>
                <a:sym typeface="Courier New"/>
              </a:rPr>
              <a:t>o</a:t>
            </a:r>
            <a:r>
              <a:rPr lang="en-GB" sz="1200">
                <a:solidFill>
                  <a:srgbClr val="000000"/>
                </a:solidFill>
                <a:latin typeface="Times New Roman"/>
                <a:ea typeface="Times New Roman"/>
                <a:cs typeface="Times New Roman"/>
                <a:sym typeface="Times New Roman"/>
              </a:rPr>
              <a:t>   </a:t>
            </a:r>
            <a:r>
              <a:rPr lang="en-GB" sz="1600">
                <a:solidFill>
                  <a:srgbClr val="000000"/>
                </a:solidFill>
                <a:latin typeface="Arial"/>
                <a:ea typeface="Arial"/>
                <a:cs typeface="Arial"/>
                <a:sym typeface="Arial"/>
              </a:rPr>
              <a:t>BT-218  Display game save object</a:t>
            </a:r>
          </a:p>
          <a:p>
            <a:pPr indent="-228600" lvl="0" marL="914400">
              <a:spcBef>
                <a:spcPts val="0"/>
              </a:spcBef>
              <a:spcAft>
                <a:spcPts val="0"/>
              </a:spcAft>
              <a:buNone/>
            </a:pPr>
            <a:r>
              <a:rPr lang="en-GB" sz="1600">
                <a:solidFill>
                  <a:srgbClr val="000000"/>
                </a:solidFill>
                <a:latin typeface="Courier New"/>
                <a:ea typeface="Courier New"/>
                <a:cs typeface="Courier New"/>
                <a:sym typeface="Courier New"/>
              </a:rPr>
              <a:t>o</a:t>
            </a:r>
            <a:r>
              <a:rPr lang="en-GB" sz="1200">
                <a:solidFill>
                  <a:srgbClr val="000000"/>
                </a:solidFill>
                <a:latin typeface="Times New Roman"/>
                <a:ea typeface="Times New Roman"/>
                <a:cs typeface="Times New Roman"/>
                <a:sym typeface="Times New Roman"/>
              </a:rPr>
              <a:t>   </a:t>
            </a:r>
            <a:r>
              <a:rPr lang="en-GB" sz="1600">
                <a:solidFill>
                  <a:srgbClr val="000000"/>
                </a:solidFill>
                <a:latin typeface="Arial"/>
                <a:ea typeface="Arial"/>
                <a:cs typeface="Arial"/>
                <a:sym typeface="Arial"/>
              </a:rPr>
              <a:t>BT-219  load game save information</a:t>
            </a:r>
          </a:p>
          <a:p>
            <a:pPr lvl="0" rtl="0">
              <a:spcBef>
                <a:spcPts val="0"/>
              </a:spcBef>
              <a:buNone/>
            </a:pPr>
            <a:r>
              <a:t/>
            </a:r>
            <a:endParaRPr sz="1400"/>
          </a:p>
        </p:txBody>
      </p:sp>
      <p:sp>
        <p:nvSpPr>
          <p:cNvPr id="303" name="Shape 30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304" name="Shape 304"/>
          <p:cNvPicPr preferRelativeResize="0"/>
          <p:nvPr/>
        </p:nvPicPr>
        <p:blipFill>
          <a:blip r:embed="rId3">
            <a:alphaModFix/>
          </a:blip>
          <a:stretch>
            <a:fillRect/>
          </a:stretch>
        </p:blipFill>
        <p:spPr>
          <a:xfrm>
            <a:off x="2152824" y="2456074"/>
            <a:ext cx="4838350" cy="2454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Basic Prediction (Billy Spelchan)</a:t>
            </a:r>
          </a:p>
          <a:p>
            <a:pPr lvl="0" rtl="0">
              <a:spcBef>
                <a:spcPts val="0"/>
              </a:spcBef>
              <a:buNone/>
            </a:pPr>
            <a:r>
              <a:t/>
            </a:r>
            <a:endParaRPr/>
          </a:p>
        </p:txBody>
      </p:sp>
      <p:sp>
        <p:nvSpPr>
          <p:cNvPr id="310" name="Shape 31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685800">
              <a:spcBef>
                <a:spcPts val="0"/>
              </a:spcBef>
              <a:spcAft>
                <a:spcPts val="0"/>
              </a:spcAft>
              <a:buNone/>
            </a:pPr>
            <a:r>
              <a:rPr lang="en-GB" sz="1100">
                <a:solidFill>
                  <a:srgbClr val="000000"/>
                </a:solidFill>
                <a:latin typeface="Arial"/>
                <a:ea typeface="Arial"/>
                <a:cs typeface="Arial"/>
                <a:sym typeface="Arial"/>
              </a:rPr>
              <a:t>·</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BT-173 As a game client, I want to be able to predict where things will be between updates (Billy Spelchan, 5 points)</a:t>
            </a:r>
          </a:p>
          <a:p>
            <a:pPr indent="-228600" lvl="0" marL="11430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BT-210      	Client side prediction</a:t>
            </a:r>
          </a:p>
          <a:p>
            <a:pPr lvl="0" rtl="0">
              <a:spcBef>
                <a:spcPts val="0"/>
              </a:spcBef>
              <a:buNone/>
            </a:pPr>
            <a:r>
              <a:t/>
            </a:r>
            <a:endParaRPr/>
          </a:p>
        </p:txBody>
      </p:sp>
      <p:sp>
        <p:nvSpPr>
          <p:cNvPr id="311" name="Shape 31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312" name="Shape 312"/>
          <p:cNvPicPr preferRelativeResize="0"/>
          <p:nvPr/>
        </p:nvPicPr>
        <p:blipFill>
          <a:blip r:embed="rId3">
            <a:alphaModFix/>
          </a:blip>
          <a:stretch>
            <a:fillRect/>
          </a:stretch>
        </p:blipFill>
        <p:spPr>
          <a:xfrm>
            <a:off x="873625" y="3187025"/>
            <a:ext cx="952500" cy="952500"/>
          </a:xfrm>
          <a:prstGeom prst="rect">
            <a:avLst/>
          </a:prstGeom>
          <a:noFill/>
          <a:ln>
            <a:noFill/>
          </a:ln>
        </p:spPr>
      </p:pic>
      <p:pic>
        <p:nvPicPr>
          <p:cNvPr id="313" name="Shape 313"/>
          <p:cNvPicPr preferRelativeResize="0"/>
          <p:nvPr/>
        </p:nvPicPr>
        <p:blipFill>
          <a:blip r:embed="rId3">
            <a:alphaModFix/>
          </a:blip>
          <a:stretch>
            <a:fillRect/>
          </a:stretch>
        </p:blipFill>
        <p:spPr>
          <a:xfrm>
            <a:off x="3795600" y="2095500"/>
            <a:ext cx="952500" cy="952500"/>
          </a:xfrm>
          <a:prstGeom prst="rect">
            <a:avLst/>
          </a:prstGeom>
          <a:noFill/>
          <a:ln>
            <a:noFill/>
          </a:ln>
        </p:spPr>
      </p:pic>
      <p:pic>
        <p:nvPicPr>
          <p:cNvPr id="314" name="Shape 314"/>
          <p:cNvPicPr preferRelativeResize="0"/>
          <p:nvPr/>
        </p:nvPicPr>
        <p:blipFill>
          <a:blip r:embed="rId3">
            <a:alphaModFix/>
          </a:blip>
          <a:stretch>
            <a:fillRect/>
          </a:stretch>
        </p:blipFill>
        <p:spPr>
          <a:xfrm>
            <a:off x="6880475" y="3616525"/>
            <a:ext cx="952500" cy="952500"/>
          </a:xfrm>
          <a:prstGeom prst="rect">
            <a:avLst/>
          </a:prstGeom>
          <a:noFill/>
          <a:ln>
            <a:noFill/>
          </a:ln>
        </p:spPr>
      </p:pic>
      <p:cxnSp>
        <p:nvCxnSpPr>
          <p:cNvPr id="315" name="Shape 315"/>
          <p:cNvCxnSpPr>
            <a:stCxn id="312" idx="3"/>
            <a:endCxn id="313" idx="1"/>
          </p:cNvCxnSpPr>
          <p:nvPr/>
        </p:nvCxnSpPr>
        <p:spPr>
          <a:xfrm flipH="1" rot="10800000">
            <a:off x="1826125" y="2571875"/>
            <a:ext cx="1969500" cy="1091400"/>
          </a:xfrm>
          <a:prstGeom prst="straightConnector1">
            <a:avLst/>
          </a:prstGeom>
          <a:noFill/>
          <a:ln cap="flat" cmpd="sng" w="9525">
            <a:solidFill>
              <a:schemeClr val="dk2"/>
            </a:solidFill>
            <a:prstDash val="solid"/>
            <a:round/>
            <a:headEnd len="lg" w="lg" type="none"/>
            <a:tailEnd len="lg" w="lg" type="triangle"/>
          </a:ln>
        </p:spPr>
      </p:cxnSp>
      <p:cxnSp>
        <p:nvCxnSpPr>
          <p:cNvPr id="316" name="Shape 316"/>
          <p:cNvCxnSpPr>
            <a:stCxn id="313" idx="3"/>
            <a:endCxn id="314" idx="1"/>
          </p:cNvCxnSpPr>
          <p:nvPr/>
        </p:nvCxnSpPr>
        <p:spPr>
          <a:xfrm>
            <a:off x="4748100" y="2571750"/>
            <a:ext cx="2132400" cy="1521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Project Summary</a:t>
            </a:r>
          </a:p>
        </p:txBody>
      </p:sp>
      <p:sp>
        <p:nvSpPr>
          <p:cNvPr id="84" name="Shape 8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GB"/>
              <a:t>Crossing Streams is a two-phase project conducted by students of Okanagan College and their client Ben Heggie. The first phase began in 2016 as a project for COSC 470. It’s main results are:</a:t>
            </a:r>
          </a:p>
          <a:p>
            <a:pPr indent="-228600" lvl="0" marL="457200" rtl="0">
              <a:spcBef>
                <a:spcPts val="0"/>
              </a:spcBef>
              <a:buClr>
                <a:srgbClr val="666666"/>
              </a:buClr>
            </a:pPr>
            <a:r>
              <a:rPr lang="en-GB">
                <a:solidFill>
                  <a:srgbClr val="666666"/>
                </a:solidFill>
              </a:rPr>
              <a:t>The design and implementation of an Multiplayer Online Rogue-like Top-Down Shooter (MORTDS) done in the style of Binding of Isaac, Enter the Gungeon and Gauntlet.</a:t>
            </a:r>
          </a:p>
          <a:p>
            <a:pPr indent="-228600" lvl="0" marL="457200" rtl="0">
              <a:spcBef>
                <a:spcPts val="0"/>
              </a:spcBef>
            </a:pPr>
            <a:r>
              <a:rPr lang="en-GB"/>
              <a:t>An integrated web platform that includes payment and hosting abilities for multiple future games.</a:t>
            </a:r>
          </a:p>
          <a:p>
            <a:pPr indent="-228600" lvl="0" marL="457200">
              <a:spcBef>
                <a:spcPts val="0"/>
              </a:spcBef>
            </a:pPr>
            <a:r>
              <a:rPr lang="en-GB"/>
              <a:t>A low latency environment to allow for smooth online gameplay with friends</a:t>
            </a:r>
          </a:p>
        </p:txBody>
      </p:sp>
      <p:sp>
        <p:nvSpPr>
          <p:cNvPr id="85" name="Shape 8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latin typeface="Open Sans"/>
                <a:ea typeface="Open Sans"/>
                <a:cs typeface="Open Sans"/>
                <a:sym typeface="Open Sans"/>
              </a:rPr>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Power Ups (Billy Spelchan)</a:t>
            </a:r>
          </a:p>
          <a:p>
            <a:pPr lvl="0" rtl="0">
              <a:spcBef>
                <a:spcPts val="0"/>
              </a:spcBef>
              <a:buNone/>
            </a:pPr>
            <a:r>
              <a:t/>
            </a:r>
            <a:endParaRPr/>
          </a:p>
        </p:txBody>
      </p:sp>
      <p:sp>
        <p:nvSpPr>
          <p:cNvPr id="322" name="Shape 322"/>
          <p:cNvSpPr txBox="1"/>
          <p:nvPr>
            <p:ph idx="1" type="body"/>
          </p:nvPr>
        </p:nvSpPr>
        <p:spPr>
          <a:xfrm>
            <a:off x="311700" y="1266325"/>
            <a:ext cx="8520600" cy="1178700"/>
          </a:xfrm>
          <a:prstGeom prst="rect">
            <a:avLst/>
          </a:prstGeom>
        </p:spPr>
        <p:txBody>
          <a:bodyPr anchorCtr="0" anchor="t" bIns="91425" lIns="91425" rIns="91425" tIns="91425">
            <a:noAutofit/>
          </a:bodyPr>
          <a:lstStyle/>
          <a:p>
            <a:pPr indent="-228600" lvl="0" marL="685800">
              <a:spcBef>
                <a:spcPts val="0"/>
              </a:spcBef>
              <a:spcAft>
                <a:spcPts val="0"/>
              </a:spcAft>
              <a:buNone/>
            </a:pPr>
            <a:r>
              <a:rPr lang="en-GB" sz="1100">
                <a:solidFill>
                  <a:srgbClr val="000000"/>
                </a:solidFill>
                <a:latin typeface="Arial"/>
                <a:ea typeface="Arial"/>
                <a:cs typeface="Arial"/>
                <a:sym typeface="Arial"/>
              </a:rPr>
              <a:t>·</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Arial"/>
                <a:ea typeface="Arial"/>
                <a:cs typeface="Arial"/>
                <a:sym typeface="Arial"/>
              </a:rPr>
              <a:t>BT-175 As a player I want to be able to collect pick-ups (power-ups and items) and hats to improve my character ( 2 points)</a:t>
            </a:r>
          </a:p>
          <a:p>
            <a:pPr indent="-228600" lvl="0" marL="1143000">
              <a:spcBef>
                <a:spcPts val="0"/>
              </a:spcBef>
              <a:spcAft>
                <a:spcPts val="0"/>
              </a:spcAft>
              <a:buNone/>
            </a:pPr>
            <a:r>
              <a:rPr lang="en-GB" sz="1100">
                <a:solidFill>
                  <a:srgbClr val="000000"/>
                </a:solidFill>
                <a:latin typeface="Courier New"/>
                <a:ea typeface="Courier New"/>
                <a:cs typeface="Courier New"/>
                <a:sym typeface="Courier New"/>
              </a:rPr>
              <a:t>o</a:t>
            </a:r>
            <a:r>
              <a:rPr lang="en-GB" sz="700">
                <a:solidFill>
                  <a:srgbClr val="000000"/>
                </a:solidFill>
                <a:latin typeface="Times New Roman"/>
                <a:ea typeface="Times New Roman"/>
                <a:cs typeface="Times New Roman"/>
                <a:sym typeface="Times New Roman"/>
              </a:rPr>
              <a:t>   </a:t>
            </a:r>
            <a:r>
              <a:rPr lang="en-GB" sz="1100">
                <a:solidFill>
                  <a:srgbClr val="000000"/>
                </a:solidFill>
                <a:latin typeface="Calibri"/>
                <a:ea typeface="Calibri"/>
                <a:cs typeface="Calibri"/>
                <a:sym typeface="Calibri"/>
              </a:rPr>
              <a:t>BT-221  Create 5 - 10 Objects</a:t>
            </a:r>
          </a:p>
          <a:p>
            <a:pPr lvl="0" rtl="0">
              <a:spcBef>
                <a:spcPts val="0"/>
              </a:spcBef>
              <a:buNone/>
            </a:pPr>
            <a:r>
              <a:t/>
            </a:r>
            <a:endParaRPr/>
          </a:p>
        </p:txBody>
      </p:sp>
      <p:sp>
        <p:nvSpPr>
          <p:cNvPr id="323" name="Shape 3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324" name="Shape 324"/>
          <p:cNvPicPr preferRelativeResize="0"/>
          <p:nvPr/>
        </p:nvPicPr>
        <p:blipFill>
          <a:blip r:embed="rId3">
            <a:alphaModFix/>
          </a:blip>
          <a:stretch>
            <a:fillRect/>
          </a:stretch>
        </p:blipFill>
        <p:spPr>
          <a:xfrm>
            <a:off x="5152400" y="3087287"/>
            <a:ext cx="266700" cy="561975"/>
          </a:xfrm>
          <a:prstGeom prst="rect">
            <a:avLst/>
          </a:prstGeom>
          <a:noFill/>
          <a:ln>
            <a:noFill/>
          </a:ln>
        </p:spPr>
      </p:pic>
      <p:pic>
        <p:nvPicPr>
          <p:cNvPr id="325" name="Shape 325"/>
          <p:cNvPicPr preferRelativeResize="0"/>
          <p:nvPr/>
        </p:nvPicPr>
        <p:blipFill>
          <a:blip r:embed="rId4">
            <a:alphaModFix/>
          </a:blip>
          <a:stretch>
            <a:fillRect/>
          </a:stretch>
        </p:blipFill>
        <p:spPr>
          <a:xfrm>
            <a:off x="1197462" y="2419337"/>
            <a:ext cx="304800" cy="304800"/>
          </a:xfrm>
          <a:prstGeom prst="rect">
            <a:avLst/>
          </a:prstGeom>
          <a:noFill/>
          <a:ln>
            <a:noFill/>
          </a:ln>
        </p:spPr>
      </p:pic>
      <p:pic>
        <p:nvPicPr>
          <p:cNvPr id="326" name="Shape 326"/>
          <p:cNvPicPr preferRelativeResize="0"/>
          <p:nvPr/>
        </p:nvPicPr>
        <p:blipFill>
          <a:blip r:embed="rId5">
            <a:alphaModFix/>
          </a:blip>
          <a:stretch>
            <a:fillRect/>
          </a:stretch>
        </p:blipFill>
        <p:spPr>
          <a:xfrm>
            <a:off x="1126037" y="3483662"/>
            <a:ext cx="447675" cy="409575"/>
          </a:xfrm>
          <a:prstGeom prst="rect">
            <a:avLst/>
          </a:prstGeom>
          <a:noFill/>
          <a:ln>
            <a:noFill/>
          </a:ln>
        </p:spPr>
      </p:pic>
      <p:pic>
        <p:nvPicPr>
          <p:cNvPr id="327" name="Shape 327"/>
          <p:cNvPicPr preferRelativeResize="0"/>
          <p:nvPr/>
        </p:nvPicPr>
        <p:blipFill>
          <a:blip r:embed="rId6">
            <a:alphaModFix/>
          </a:blip>
          <a:stretch>
            <a:fillRect/>
          </a:stretch>
        </p:blipFill>
        <p:spPr>
          <a:xfrm>
            <a:off x="4971412" y="2318050"/>
            <a:ext cx="447675" cy="409575"/>
          </a:xfrm>
          <a:prstGeom prst="rect">
            <a:avLst/>
          </a:prstGeom>
          <a:noFill/>
          <a:ln>
            <a:noFill/>
          </a:ln>
        </p:spPr>
      </p:pic>
      <p:pic>
        <p:nvPicPr>
          <p:cNvPr id="328" name="Shape 328"/>
          <p:cNvPicPr preferRelativeResize="0"/>
          <p:nvPr/>
        </p:nvPicPr>
        <p:blipFill>
          <a:blip r:embed="rId7">
            <a:alphaModFix/>
          </a:blip>
          <a:stretch>
            <a:fillRect/>
          </a:stretch>
        </p:blipFill>
        <p:spPr>
          <a:xfrm>
            <a:off x="5095250" y="3893250"/>
            <a:ext cx="381000" cy="657225"/>
          </a:xfrm>
          <a:prstGeom prst="rect">
            <a:avLst/>
          </a:prstGeom>
          <a:noFill/>
          <a:ln>
            <a:noFill/>
          </a:ln>
        </p:spPr>
      </p:pic>
      <p:sp>
        <p:nvSpPr>
          <p:cNvPr id="329" name="Shape 329"/>
          <p:cNvSpPr txBox="1"/>
          <p:nvPr/>
        </p:nvSpPr>
        <p:spPr>
          <a:xfrm>
            <a:off x="1699000" y="2318037"/>
            <a:ext cx="1559400" cy="1991700"/>
          </a:xfrm>
          <a:prstGeom prst="rect">
            <a:avLst/>
          </a:prstGeom>
          <a:noFill/>
          <a:ln>
            <a:noFill/>
          </a:ln>
        </p:spPr>
        <p:txBody>
          <a:bodyPr anchorCtr="0" anchor="t" bIns="91425" lIns="91425" rIns="91425" tIns="91425">
            <a:noAutofit/>
          </a:bodyPr>
          <a:lstStyle/>
          <a:p>
            <a:pPr lvl="0">
              <a:spcBef>
                <a:spcPts val="0"/>
              </a:spcBef>
              <a:buNone/>
            </a:pPr>
            <a:r>
              <a:rPr lang="en-GB" sz="2900"/>
              <a:t>Coins</a:t>
            </a:r>
          </a:p>
          <a:p>
            <a:pPr lvl="0">
              <a:spcBef>
                <a:spcPts val="0"/>
              </a:spcBef>
              <a:buNone/>
            </a:pPr>
            <a:r>
              <a:t/>
            </a:r>
            <a:endParaRPr sz="2900"/>
          </a:p>
          <a:p>
            <a:pPr lvl="0">
              <a:spcBef>
                <a:spcPts val="0"/>
              </a:spcBef>
              <a:buNone/>
            </a:pPr>
            <a:r>
              <a:rPr lang="en-GB" sz="2900"/>
              <a:t>Health</a:t>
            </a:r>
          </a:p>
        </p:txBody>
      </p:sp>
      <p:sp>
        <p:nvSpPr>
          <p:cNvPr id="330" name="Shape 330"/>
          <p:cNvSpPr txBox="1"/>
          <p:nvPr/>
        </p:nvSpPr>
        <p:spPr>
          <a:xfrm>
            <a:off x="5649100" y="2126750"/>
            <a:ext cx="3183300" cy="2483100"/>
          </a:xfrm>
          <a:prstGeom prst="rect">
            <a:avLst/>
          </a:prstGeom>
          <a:noFill/>
          <a:ln>
            <a:noFill/>
          </a:ln>
        </p:spPr>
        <p:txBody>
          <a:bodyPr anchorCtr="0" anchor="t" bIns="91425" lIns="91425" rIns="91425" tIns="91425">
            <a:noAutofit/>
          </a:bodyPr>
          <a:lstStyle/>
          <a:p>
            <a:pPr lvl="0">
              <a:spcBef>
                <a:spcPts val="0"/>
              </a:spcBef>
              <a:buNone/>
            </a:pPr>
            <a:r>
              <a:rPr lang="en-GB" sz="2700"/>
              <a:t>Heart Container</a:t>
            </a:r>
          </a:p>
          <a:p>
            <a:pPr lvl="0">
              <a:spcBef>
                <a:spcPts val="0"/>
              </a:spcBef>
              <a:buNone/>
            </a:pPr>
            <a:r>
              <a:t/>
            </a:r>
            <a:endParaRPr sz="2700"/>
          </a:p>
          <a:p>
            <a:pPr lvl="0">
              <a:spcBef>
                <a:spcPts val="0"/>
              </a:spcBef>
              <a:buNone/>
            </a:pPr>
            <a:r>
              <a:rPr lang="en-GB" sz="2700"/>
              <a:t>Damage Multiplier</a:t>
            </a:r>
          </a:p>
          <a:p>
            <a:pPr lvl="0">
              <a:spcBef>
                <a:spcPts val="0"/>
              </a:spcBef>
              <a:buNone/>
            </a:pPr>
            <a:r>
              <a:t/>
            </a:r>
            <a:endParaRPr sz="2700"/>
          </a:p>
          <a:p>
            <a:pPr lvl="0">
              <a:spcBef>
                <a:spcPts val="0"/>
              </a:spcBef>
              <a:buNone/>
            </a:pPr>
            <a:r>
              <a:rPr lang="en-GB" sz="2700"/>
              <a:t>Speed Boost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Sprint 2 (Corey Frank)</a:t>
            </a:r>
          </a:p>
        </p:txBody>
      </p:sp>
      <p:sp>
        <p:nvSpPr>
          <p:cNvPr id="336" name="Shape 3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337" name="Shape 337"/>
          <p:cNvPicPr preferRelativeResize="0"/>
          <p:nvPr/>
        </p:nvPicPr>
        <p:blipFill>
          <a:blip r:embed="rId3">
            <a:alphaModFix/>
          </a:blip>
          <a:stretch>
            <a:fillRect/>
          </a:stretch>
        </p:blipFill>
        <p:spPr>
          <a:xfrm>
            <a:off x="388181" y="1934306"/>
            <a:ext cx="8266545" cy="1968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Task breakdown (Corey Frank)</a:t>
            </a:r>
          </a:p>
          <a:p>
            <a:pPr lvl="0" rtl="0">
              <a:spcBef>
                <a:spcPts val="0"/>
              </a:spcBef>
              <a:buNone/>
            </a:pPr>
            <a:r>
              <a:t/>
            </a:r>
            <a:endParaRPr/>
          </a:p>
        </p:txBody>
      </p:sp>
      <p:sp>
        <p:nvSpPr>
          <p:cNvPr id="343" name="Shape 34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GB"/>
              <a:t>Start Screen, simple start / quit, linked to save screen (will see in demo)</a:t>
            </a:r>
          </a:p>
          <a:p>
            <a:pPr lvl="0" rtl="0">
              <a:spcBef>
                <a:spcPts val="0"/>
              </a:spcBef>
              <a:buNone/>
            </a:pPr>
            <a:r>
              <a:rPr lang="en-GB"/>
              <a:t>Game Audio: Added for power-ups, damage taken, bullets fired, general sound effects</a:t>
            </a:r>
          </a:p>
          <a:p>
            <a:pPr lvl="0" rtl="0">
              <a:spcBef>
                <a:spcPts val="0"/>
              </a:spcBef>
              <a:buNone/>
            </a:pPr>
            <a:r>
              <a:rPr lang="en-GB"/>
              <a:t>Sending Messages: Completed half, set-up and </a:t>
            </a:r>
            <a:br>
              <a:rPr lang="en-GB"/>
            </a:br>
            <a:r>
              <a:rPr lang="en-GB"/>
              <a:t>client side programmed, need to finish server</a:t>
            </a:r>
            <a:br>
              <a:rPr lang="en-GB"/>
            </a:br>
            <a:r>
              <a:rPr lang="en-GB"/>
              <a:t> side programming</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44" name="Shape 3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345" name="Shape 345"/>
          <p:cNvPicPr preferRelativeResize="0"/>
          <p:nvPr/>
        </p:nvPicPr>
        <p:blipFill>
          <a:blip r:embed="rId3">
            <a:alphaModFix/>
          </a:blip>
          <a:stretch>
            <a:fillRect/>
          </a:stretch>
        </p:blipFill>
        <p:spPr>
          <a:xfrm>
            <a:off x="5539775" y="2301025"/>
            <a:ext cx="3009900" cy="2533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Task breakdown (Corey Frank)</a:t>
            </a:r>
          </a:p>
          <a:p>
            <a:pPr lvl="0" rtl="0">
              <a:spcBef>
                <a:spcPts val="0"/>
              </a:spcBef>
              <a:buNone/>
            </a:pPr>
            <a:r>
              <a:t/>
            </a:r>
            <a:endParaRPr/>
          </a:p>
        </p:txBody>
      </p:sp>
      <p:sp>
        <p:nvSpPr>
          <p:cNvPr id="351" name="Shape 35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GB"/>
              <a:t>Online Patch Notes: INCOMPLETE</a:t>
            </a:r>
          </a:p>
          <a:p>
            <a:pPr lvl="0">
              <a:spcBef>
                <a:spcPts val="0"/>
              </a:spcBef>
              <a:buNone/>
            </a:pPr>
            <a:r>
              <a:rPr lang="en-GB"/>
              <a:t>Game Store: Added for power-ups, and </a:t>
            </a:r>
            <a:br>
              <a:rPr lang="en-GB"/>
            </a:br>
            <a:r>
              <a:rPr lang="en-GB"/>
              <a:t>items to store, Game money system</a:t>
            </a:r>
            <a:br>
              <a:rPr lang="en-GB"/>
            </a:br>
            <a:r>
              <a:rPr lang="en-GB"/>
              <a:t>Implemented.</a:t>
            </a:r>
          </a:p>
          <a:p>
            <a:pPr lvl="0" rtl="0">
              <a:spcBef>
                <a:spcPts val="0"/>
              </a:spcBef>
              <a:buNone/>
            </a:pPr>
            <a:r>
              <a:rPr lang="en-GB"/>
              <a:t>EXTRA TASK: Setting up player</a:t>
            </a:r>
            <a:br>
              <a:rPr lang="en-GB"/>
            </a:br>
            <a:r>
              <a:rPr lang="en-GB"/>
              <a:t>HUD to display player variables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52" name="Shape 3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353" name="Shape 353"/>
          <p:cNvPicPr preferRelativeResize="0"/>
          <p:nvPr/>
        </p:nvPicPr>
        <p:blipFill>
          <a:blip r:embed="rId3">
            <a:alphaModFix/>
          </a:blip>
          <a:stretch>
            <a:fillRect/>
          </a:stretch>
        </p:blipFill>
        <p:spPr>
          <a:xfrm>
            <a:off x="5006075" y="1451275"/>
            <a:ext cx="3771900" cy="3314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Task breakdown (Corey Frank)</a:t>
            </a:r>
          </a:p>
          <a:p>
            <a:pPr lvl="0" rtl="0">
              <a:spcBef>
                <a:spcPts val="0"/>
              </a:spcBef>
              <a:buNone/>
            </a:pPr>
            <a:r>
              <a:t/>
            </a:r>
            <a:endParaRPr/>
          </a:p>
        </p:txBody>
      </p:sp>
      <p:sp>
        <p:nvSpPr>
          <p:cNvPr id="359" name="Shape 35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GB"/>
              <a:t>HUD Display</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60" name="Shape 36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361" name="Shape 361"/>
          <p:cNvPicPr preferRelativeResize="0"/>
          <p:nvPr/>
        </p:nvPicPr>
        <p:blipFill>
          <a:blip r:embed="rId3">
            <a:alphaModFix/>
          </a:blip>
          <a:stretch>
            <a:fillRect/>
          </a:stretch>
        </p:blipFill>
        <p:spPr>
          <a:xfrm>
            <a:off x="2220426" y="1009050"/>
            <a:ext cx="5281749" cy="3967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GB"/>
              <a:t>Demonstration</a:t>
            </a:r>
          </a:p>
        </p:txBody>
      </p:sp>
      <p:sp>
        <p:nvSpPr>
          <p:cNvPr id="367" name="Shape 36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
        <p:nvSpPr>
          <p:cNvPr id="368" name="Shape 368"/>
          <p:cNvSpPr txBox="1"/>
          <p:nvPr>
            <p:ph idx="1" type="subTitle"/>
          </p:nvPr>
        </p:nvSpPr>
        <p:spPr>
          <a:xfrm>
            <a:off x="265500" y="2726875"/>
            <a:ext cx="4045200" cy="1235100"/>
          </a:xfrm>
          <a:prstGeom prst="rect">
            <a:avLst/>
          </a:prstGeom>
        </p:spPr>
        <p:txBody>
          <a:bodyPr anchorCtr="0" anchor="t" bIns="91425" lIns="91425" rIns="91425" tIns="91425">
            <a:noAutofit/>
          </a:bodyPr>
          <a:lstStyle/>
          <a:p>
            <a:pPr lvl="0">
              <a:spcBef>
                <a:spcPts val="0"/>
              </a:spcBef>
              <a:buNone/>
            </a:pPr>
            <a:r>
              <a:rPr lang="en-GB"/>
              <a:t>Let’s Play - Part Two</a:t>
            </a:r>
          </a:p>
        </p:txBody>
      </p:sp>
      <p:pic>
        <p:nvPicPr>
          <p:cNvPr descr="Image result for demo product" id="369" name="Shape 369"/>
          <p:cNvPicPr preferRelativeResize="0"/>
          <p:nvPr/>
        </p:nvPicPr>
        <p:blipFill>
          <a:blip r:embed="rId3">
            <a:alphaModFix/>
          </a:blip>
          <a:stretch>
            <a:fillRect/>
          </a:stretch>
        </p:blipFill>
        <p:spPr>
          <a:xfrm>
            <a:off x="4822574" y="983800"/>
            <a:ext cx="4045199" cy="2691896"/>
          </a:xfrm>
          <a:prstGeom prst="rect">
            <a:avLst/>
          </a:prstGeom>
          <a:noFill/>
          <a:ln>
            <a:noFill/>
          </a:ln>
        </p:spPr>
      </p:pic>
      <p:sp>
        <p:nvSpPr>
          <p:cNvPr id="370" name="Shape 370"/>
          <p:cNvSpPr txBox="1"/>
          <p:nvPr/>
        </p:nvSpPr>
        <p:spPr>
          <a:xfrm>
            <a:off x="4843250" y="3748050"/>
            <a:ext cx="4045200" cy="537300"/>
          </a:xfrm>
          <a:prstGeom prst="rect">
            <a:avLst/>
          </a:prstGeom>
          <a:noFill/>
          <a:ln>
            <a:noFill/>
          </a:ln>
        </p:spPr>
        <p:txBody>
          <a:bodyPr anchorCtr="0" anchor="t" bIns="91425" lIns="91425" rIns="91425" tIns="91425">
            <a:noAutofit/>
          </a:bodyPr>
          <a:lstStyle/>
          <a:p>
            <a:pPr lvl="0">
              <a:spcBef>
                <a:spcPts val="0"/>
              </a:spcBef>
              <a:buNone/>
            </a:pPr>
            <a:r>
              <a:rPr lang="en-GB">
                <a:solidFill>
                  <a:schemeClr val="accent6"/>
                </a:solidFill>
              </a:rPr>
              <a:t>Sprint 2 - What many lost hours of sleep get you</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p:nvPr/>
        </p:nvSpPr>
        <p:spPr>
          <a:xfrm>
            <a:off x="0" y="2656050"/>
            <a:ext cx="9144000" cy="1685100"/>
          </a:xfrm>
          <a:prstGeom prst="rect">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376" name="Shape 376"/>
          <p:cNvSpPr txBox="1"/>
          <p:nvPr>
            <p:ph idx="4294967295" type="title"/>
          </p:nvPr>
        </p:nvSpPr>
        <p:spPr>
          <a:xfrm>
            <a:off x="179100" y="3183750"/>
            <a:ext cx="8571300" cy="942000"/>
          </a:xfrm>
          <a:prstGeom prst="rect">
            <a:avLst/>
          </a:prstGeom>
        </p:spPr>
        <p:txBody>
          <a:bodyPr anchorCtr="0" anchor="t" bIns="91425" lIns="91425" rIns="91425" tIns="91425">
            <a:noAutofit/>
          </a:bodyPr>
          <a:lstStyle/>
          <a:p>
            <a:pPr lvl="0">
              <a:spcBef>
                <a:spcPts val="0"/>
              </a:spcBef>
              <a:buNone/>
            </a:pPr>
            <a:r>
              <a:rPr lang="en-GB"/>
              <a:t>Any Questions?</a:t>
            </a:r>
          </a:p>
        </p:txBody>
      </p:sp>
      <p:sp>
        <p:nvSpPr>
          <p:cNvPr id="377" name="Shape 3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Project Goals</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Infrastructure to play games Online</a:t>
            </a:r>
          </a:p>
          <a:p>
            <a:pPr indent="-228600" lvl="0" marL="457200" rtl="0">
              <a:spcBef>
                <a:spcPts val="0"/>
              </a:spcBef>
            </a:pPr>
            <a:r>
              <a:rPr lang="en-GB"/>
              <a:t>This project utilizes infrastructure created entirely from students. </a:t>
            </a:r>
          </a:p>
          <a:p>
            <a:pPr indent="-228600" lvl="0" marL="457200" rtl="0">
              <a:spcBef>
                <a:spcPts val="0"/>
              </a:spcBef>
            </a:pPr>
            <a:r>
              <a:rPr lang="en-GB"/>
              <a:t>It should allow 2-4 players to play together online</a:t>
            </a:r>
          </a:p>
          <a:p>
            <a:pPr indent="-228600" lvl="0" marL="457200" rtl="0">
              <a:spcBef>
                <a:spcPts val="0"/>
              </a:spcBef>
            </a:pPr>
            <a:r>
              <a:rPr lang="en-GB"/>
              <a:t>By using golang we can innovatively spin up new processes on a server to encase a user's game.</a:t>
            </a:r>
          </a:p>
          <a:p>
            <a:pPr indent="-228600" lvl="0" marL="457200">
              <a:spcBef>
                <a:spcPts val="0"/>
              </a:spcBef>
            </a:pPr>
            <a:r>
              <a:rPr lang="en-GB"/>
              <a:t>Unity allows the developers to not worry about the boilerplate and go right to developing the features.</a:t>
            </a:r>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latin typeface="Open Sans"/>
                <a:ea typeface="Open Sans"/>
                <a:cs typeface="Open Sans"/>
                <a:sym typeface="Open Sans"/>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Theme - The Crossing</a:t>
            </a:r>
          </a:p>
        </p:txBody>
      </p:sp>
      <p:sp>
        <p:nvSpPr>
          <p:cNvPr id="98" name="Shape 9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0" lvl="0" marL="0" rtl="0">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a:p>
          <a:p>
            <a:pPr indent="457200" lvl="0" marL="0">
              <a:lnSpc>
                <a:spcPct val="115000"/>
              </a:lnSpc>
              <a:spcBef>
                <a:spcPts val="0"/>
              </a:spcBef>
              <a:spcAft>
                <a:spcPts val="0"/>
              </a:spcAft>
              <a:buNone/>
            </a:pPr>
            <a:r>
              <a:rPr i="1" lang="en-GB"/>
              <a:t>The Crossing. </a:t>
            </a:r>
            <a:r>
              <a:rPr lang="en-GB"/>
              <a:t>Building on the system built in the first sprint, our focus now is to add support for multiple players to exist in the same world. To make the world compelling for multiple players we are fleshing out the experience by adding power ups, more monsters, more rooms, and an expanded website. </a:t>
            </a:r>
          </a:p>
        </p:txBody>
      </p:sp>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Happy Path</a:t>
            </a:r>
          </a:p>
        </p:txBody>
      </p:sp>
      <p:sp>
        <p:nvSpPr>
          <p:cNvPr id="105" name="Shape 1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id="106" name="Shape 106"/>
          <p:cNvPicPr preferRelativeResize="0"/>
          <p:nvPr/>
        </p:nvPicPr>
        <p:blipFill>
          <a:blip r:embed="rId3">
            <a:alphaModFix/>
          </a:blip>
          <a:stretch>
            <a:fillRect/>
          </a:stretch>
        </p:blipFill>
        <p:spPr>
          <a:xfrm>
            <a:off x="1826987" y="1152425"/>
            <a:ext cx="5490024" cy="3392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System Architecture Layout (old)</a:t>
            </a:r>
          </a:p>
        </p:txBody>
      </p:sp>
      <p:sp>
        <p:nvSpPr>
          <p:cNvPr id="112" name="Shape 1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pic>
        <p:nvPicPr>
          <p:cNvPr id="113" name="Shape 113"/>
          <p:cNvPicPr preferRelativeResize="0"/>
          <p:nvPr/>
        </p:nvPicPr>
        <p:blipFill>
          <a:blip r:embed="rId3">
            <a:alphaModFix/>
          </a:blip>
          <a:stretch>
            <a:fillRect/>
          </a:stretch>
        </p:blipFill>
        <p:spPr>
          <a:xfrm>
            <a:off x="576262" y="1361787"/>
            <a:ext cx="7991475" cy="269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System </a:t>
            </a:r>
          </a:p>
          <a:p>
            <a:pPr lvl="0">
              <a:spcBef>
                <a:spcPts val="0"/>
              </a:spcBef>
              <a:buNone/>
            </a:pPr>
            <a:r>
              <a:rPr lang="en-GB"/>
              <a:t>Architecture </a:t>
            </a:r>
          </a:p>
          <a:p>
            <a:pPr lvl="0">
              <a:spcBef>
                <a:spcPts val="0"/>
              </a:spcBef>
              <a:buNone/>
            </a:pPr>
            <a:r>
              <a:rPr lang="en-GB"/>
              <a:t>Layout </a:t>
            </a:r>
          </a:p>
          <a:p>
            <a:pPr lvl="0" rtl="0">
              <a:spcBef>
                <a:spcPts val="0"/>
              </a:spcBef>
              <a:buNone/>
            </a:pPr>
            <a:r>
              <a:rPr lang="en-GB"/>
              <a:t>(Shiney New)</a:t>
            </a:r>
          </a:p>
        </p:txBody>
      </p:sp>
      <p:sp>
        <p:nvSpPr>
          <p:cNvPr id="119" name="Shape 1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pic>
        <p:nvPicPr>
          <p:cNvPr id="120" name="Shape 120"/>
          <p:cNvPicPr preferRelativeResize="0"/>
          <p:nvPr/>
        </p:nvPicPr>
        <p:blipFill>
          <a:blip r:embed="rId3">
            <a:alphaModFix/>
          </a:blip>
          <a:stretch>
            <a:fillRect/>
          </a:stretch>
        </p:blipFill>
        <p:spPr>
          <a:xfrm>
            <a:off x="3013025" y="152400"/>
            <a:ext cx="573405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Burndown and workload (In Story points)</a:t>
            </a:r>
          </a:p>
        </p:txBody>
      </p:sp>
      <p:sp>
        <p:nvSpPr>
          <p:cNvPr id="126" name="Shape 1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latin typeface="Open Sans"/>
                <a:ea typeface="Open Sans"/>
                <a:cs typeface="Open Sans"/>
                <a:sym typeface="Open Sans"/>
              </a:rPr>
              <a:t>‹#›</a:t>
            </a:fld>
          </a:p>
        </p:txBody>
      </p:sp>
      <p:pic>
        <p:nvPicPr>
          <p:cNvPr id="127" name="Shape 127"/>
          <p:cNvPicPr preferRelativeResize="0"/>
          <p:nvPr/>
        </p:nvPicPr>
        <p:blipFill>
          <a:blip r:embed="rId3">
            <a:alphaModFix/>
          </a:blip>
          <a:stretch>
            <a:fillRect/>
          </a:stretch>
        </p:blipFill>
        <p:spPr>
          <a:xfrm>
            <a:off x="1463615" y="1152424"/>
            <a:ext cx="6216760" cy="3697774"/>
          </a:xfrm>
          <a:prstGeom prst="rect">
            <a:avLst/>
          </a:prstGeom>
          <a:noFill/>
          <a:ln>
            <a:noFill/>
          </a:ln>
        </p:spPr>
      </p:pic>
      <p:pic>
        <p:nvPicPr>
          <p:cNvPr id="128" name="Shape 128"/>
          <p:cNvPicPr preferRelativeResize="0"/>
          <p:nvPr/>
        </p:nvPicPr>
        <p:blipFill>
          <a:blip r:embed="rId4">
            <a:alphaModFix/>
          </a:blip>
          <a:stretch>
            <a:fillRect/>
          </a:stretch>
        </p:blipFill>
        <p:spPr>
          <a:xfrm>
            <a:off x="936460" y="1356285"/>
            <a:ext cx="7271088" cy="3290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