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1" r:id="rId2"/>
    <p:sldId id="257" r:id="rId3"/>
    <p:sldId id="262" r:id="rId4"/>
    <p:sldId id="263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4" r:id="rId18"/>
    <p:sldId id="283" r:id="rId19"/>
    <p:sldId id="285" r:id="rId20"/>
    <p:sldId id="286" r:id="rId21"/>
    <p:sldId id="287" r:id="rId22"/>
    <p:sldId id="288" r:id="rId23"/>
    <p:sldId id="289" r:id="rId24"/>
    <p:sldId id="290" r:id="rId2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Saturday, 2019年12月28日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Saturday, 2019年12月28日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249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3945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640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Saturday, 2019年12月28日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Saturday, 2019年12月28日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Saturday, 2019年12月28日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Saturday, 2019年12月28日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Saturday, 2019年12月28日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Saturday, 2019年12月28日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Saturday, 2019年12月28日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Saturday, 2019年12月28日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Saturday, 2019年12月28日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6733" y="164436"/>
            <a:ext cx="9604310" cy="338328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6600" b="0" dirty="0">
                <a:sym typeface="Arial" panose="020B0604020202020204" pitchFamily="34" charset="0"/>
              </a:rPr>
              <a:t>How to design a CPU?</a:t>
            </a:r>
            <a:endParaRPr lang="zh-CN" altLang="en-US" sz="6600" b="0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2609D-0B69-4340-9B3D-21AFA085E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Write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A1280A-FE3B-4EBF-B659-1607FDFA4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2853654"/>
            <a:ext cx="4572000" cy="3810001"/>
          </a:xfrm>
        </p:spPr>
        <p:txBody>
          <a:bodyPr/>
          <a:lstStyle/>
          <a:p>
            <a:r>
              <a:rPr lang="en-US" altLang="zh-CN" dirty="0"/>
              <a:t>Write the result back into the corresponding register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8F60BB3-2599-42D4-A38C-42324BD762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45355" y="664128"/>
            <a:ext cx="3405992" cy="524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8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9EEF906-E1A8-4844-B367-CF730A5031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5257" y="0"/>
            <a:ext cx="12006743" cy="6857123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867FD07-2F5F-4E0F-A802-1B2F3AFC3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47" y="5738070"/>
            <a:ext cx="1451295" cy="94795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Data Path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74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7FBBA-CE18-4494-9C96-60B0ACB56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282" y="914914"/>
            <a:ext cx="9601200" cy="114238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Single Cycle </a:t>
            </a:r>
            <a:r>
              <a:rPr lang="en-US" altLang="zh-CN" dirty="0"/>
              <a:t>CPU Design Process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8348EF-5A43-4B7E-AAC8-C73487BA1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6317" y="2497122"/>
            <a:ext cx="5147345" cy="2301381"/>
          </a:xfrm>
        </p:spPr>
        <p:txBody>
          <a:bodyPr/>
          <a:lstStyle/>
          <a:p>
            <a:r>
              <a:rPr lang="en-US" altLang="zh-CN" dirty="0"/>
              <a:t>Software:</a:t>
            </a:r>
            <a:r>
              <a:rPr lang="zh-CN" altLang="en-US" dirty="0"/>
              <a:t>　</a:t>
            </a:r>
            <a:r>
              <a:rPr lang="en-US" altLang="zh-CN" dirty="0"/>
              <a:t>Xilinx Vivado </a:t>
            </a:r>
          </a:p>
          <a:p>
            <a:r>
              <a:rPr lang="en-US" altLang="zh-CN" dirty="0"/>
              <a:t>Programing language: Verilog HDL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1FA48F2-F852-4C7D-9EE7-5762E9D75D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48340" y="2563909"/>
            <a:ext cx="4572000" cy="301369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470217E-C396-4BBC-89DA-3830E1EC4E59}"/>
              </a:ext>
            </a:extLst>
          </p:cNvPr>
          <p:cNvSpPr/>
          <p:nvPr/>
        </p:nvSpPr>
        <p:spPr>
          <a:xfrm>
            <a:off x="6610525" y="5136262"/>
            <a:ext cx="805343" cy="392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04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CDBFA-4FC0-4315-AAAC-1E0558E4D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404"/>
            <a:ext cx="9601200" cy="1142385"/>
          </a:xfrm>
        </p:spPr>
        <p:txBody>
          <a:bodyPr/>
          <a:lstStyle/>
          <a:p>
            <a:r>
              <a:rPr lang="en-US" altLang="zh-CN" b="0" dirty="0"/>
              <a:t>Instruction Memory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61D06F1-C585-4004-9067-FAC08B79CD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7845" y="1898870"/>
            <a:ext cx="4913997" cy="2631185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19CF17D-4A3D-488C-9264-85FAA3DA93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99621" y="1614199"/>
            <a:ext cx="6068675" cy="291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4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605BB-A4B4-41B9-8682-D6C55FB7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142385"/>
          </a:xfrm>
        </p:spPr>
        <p:txBody>
          <a:bodyPr/>
          <a:lstStyle/>
          <a:p>
            <a:r>
              <a:rPr lang="en-US" altLang="zh-CN" b="0" dirty="0"/>
              <a:t>Register File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FBB12CA-BFD1-450B-920A-B303D15FC1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1431" y="1628862"/>
            <a:ext cx="4233111" cy="3810000"/>
          </a:xfrm>
          <a:prstGeom prst="rect">
            <a:avLst/>
          </a:prstGeom>
        </p:spPr>
      </p:pic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CF089D7E-04CD-41D1-A852-5B37D937128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24096264"/>
              </p:ext>
            </p:extLst>
          </p:nvPr>
        </p:nvGraphicFramePr>
        <p:xfrm>
          <a:off x="1442906" y="1770076"/>
          <a:ext cx="3808602" cy="3668787"/>
        </p:xfrm>
        <a:graphic>
          <a:graphicData uri="http://schemas.openxmlformats.org/drawingml/2006/table">
            <a:tbl>
              <a:tblPr firstRow="1" firstCol="1" bandRow="1"/>
              <a:tblGrid>
                <a:gridCol w="1388319">
                  <a:extLst>
                    <a:ext uri="{9D8B030D-6E8A-4147-A177-3AD203B41FA5}">
                      <a16:colId xmlns:a16="http://schemas.microsoft.com/office/drawing/2014/main" val="1414355898"/>
                    </a:ext>
                  </a:extLst>
                </a:gridCol>
                <a:gridCol w="2420283">
                  <a:extLst>
                    <a:ext uri="{9D8B030D-6E8A-4147-A177-3AD203B41FA5}">
                      <a16:colId xmlns:a16="http://schemas.microsoft.com/office/drawing/2014/main" val="1961055458"/>
                    </a:ext>
                  </a:extLst>
                </a:gridCol>
              </a:tblGrid>
              <a:tr h="4097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input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clk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876185"/>
                  </a:ext>
                </a:extLst>
              </a:tr>
              <a:tr h="4097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input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reset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175812"/>
                  </a:ext>
                </a:extLst>
              </a:tr>
              <a:tr h="4006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input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RsAddr[4:0]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481008"/>
                  </a:ext>
                </a:extLst>
              </a:tr>
              <a:tr h="4097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input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RtAddr[4:0]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759987"/>
                  </a:ext>
                </a:extLst>
              </a:tr>
              <a:tr h="4087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input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regWriteData[31:0]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710697"/>
                  </a:ext>
                </a:extLst>
              </a:tr>
              <a:tr h="4097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input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regWriteAddr[4:0]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076628"/>
                  </a:ext>
                </a:extLst>
              </a:tr>
              <a:tr h="4097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input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regWriteEn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649502"/>
                  </a:ext>
                </a:extLst>
              </a:tr>
              <a:tr h="4006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output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RsData[31:0]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581306"/>
                  </a:ext>
                </a:extLst>
              </a:tr>
              <a:tr h="4097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output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RtData[31:0]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474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63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6498F-D79F-4DB0-9F93-05553745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404" y="-301490"/>
            <a:ext cx="9601200" cy="1142385"/>
          </a:xfrm>
        </p:spPr>
        <p:txBody>
          <a:bodyPr/>
          <a:lstStyle/>
          <a:p>
            <a:r>
              <a:rPr lang="en-US" altLang="zh-CN" b="0" dirty="0"/>
              <a:t>Control Unit</a:t>
            </a:r>
            <a:endParaRPr lang="zh-CN" alt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6A236336-5536-4E42-AE9D-9568785AFBC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58046962"/>
              </p:ext>
            </p:extLst>
          </p:nvPr>
        </p:nvGraphicFramePr>
        <p:xfrm>
          <a:off x="713064" y="840895"/>
          <a:ext cx="5154336" cy="5249510"/>
        </p:xfrm>
        <a:graphic>
          <a:graphicData uri="http://schemas.openxmlformats.org/drawingml/2006/table">
            <a:tbl>
              <a:tblPr firstRow="1" firstCol="1" bandRow="1"/>
              <a:tblGrid>
                <a:gridCol w="2577168">
                  <a:extLst>
                    <a:ext uri="{9D8B030D-6E8A-4147-A177-3AD203B41FA5}">
                      <a16:colId xmlns:a16="http://schemas.microsoft.com/office/drawing/2014/main" val="2248036280"/>
                    </a:ext>
                  </a:extLst>
                </a:gridCol>
                <a:gridCol w="2577168">
                  <a:extLst>
                    <a:ext uri="{9D8B030D-6E8A-4147-A177-3AD203B41FA5}">
                      <a16:colId xmlns:a16="http://schemas.microsoft.com/office/drawing/2014/main" val="1519711473"/>
                    </a:ext>
                  </a:extLst>
                </a:gridCol>
              </a:tblGrid>
              <a:tr h="2762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input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opcode[5:0]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863500"/>
                  </a:ext>
                </a:extLst>
              </a:tr>
              <a:tr h="2762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input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funct[5:0]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620277"/>
                  </a:ext>
                </a:extLst>
              </a:tr>
              <a:tr h="2762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output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reg_dst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919916"/>
                  </a:ext>
                </a:extLst>
              </a:tr>
              <a:tr h="2762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output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imm_expand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814167"/>
                  </a:ext>
                </a:extLst>
              </a:tr>
              <a:tr h="2762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output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alu_srcA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138572"/>
                  </a:ext>
                </a:extLst>
              </a:tr>
              <a:tr h="2762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output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alu_srcB[1:0]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507377"/>
                  </a:ext>
                </a:extLst>
              </a:tr>
              <a:tr h="2762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output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memtoreg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977424"/>
                  </a:ext>
                </a:extLst>
              </a:tr>
              <a:tr h="2762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output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regwrite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57826"/>
                  </a:ext>
                </a:extLst>
              </a:tr>
              <a:tr h="2762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output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memread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3220601"/>
                  </a:ext>
                </a:extLst>
              </a:tr>
              <a:tr h="2762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output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memwrite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041777"/>
                  </a:ext>
                </a:extLst>
              </a:tr>
              <a:tr h="2762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output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aluop[2:0]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378573"/>
                  </a:ext>
                </a:extLst>
              </a:tr>
              <a:tr h="2762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output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jmp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500197"/>
                  </a:ext>
                </a:extLst>
              </a:tr>
              <a:tr h="2762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output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jal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909138"/>
                  </a:ext>
                </a:extLst>
              </a:tr>
              <a:tr h="2762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output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jr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73854"/>
                  </a:ext>
                </a:extLst>
              </a:tr>
              <a:tr h="2762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output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branch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508330"/>
                  </a:ext>
                </a:extLst>
              </a:tr>
              <a:tr h="2762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output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bne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553858"/>
                  </a:ext>
                </a:extLst>
              </a:tr>
              <a:tr h="2762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output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bgtz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579569"/>
                  </a:ext>
                </a:extLst>
              </a:tr>
              <a:tr h="2762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output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bltz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471194"/>
                  </a:ext>
                </a:extLst>
              </a:tr>
              <a:tr h="2762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output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lui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432588"/>
                  </a:ext>
                </a:extLst>
              </a:tr>
            </a:tbl>
          </a:graphicData>
        </a:graphic>
      </p:graphicFrame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33A46AE-BBF6-4D69-A969-5005EA43B9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28887" y="2298582"/>
            <a:ext cx="6030461" cy="156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1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1B265AFC-C712-49B4-93F3-170FA883A19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74763174"/>
              </p:ext>
            </p:extLst>
          </p:nvPr>
        </p:nvGraphicFramePr>
        <p:xfrm>
          <a:off x="1453955" y="192947"/>
          <a:ext cx="9015505" cy="6289577"/>
        </p:xfrm>
        <a:graphic>
          <a:graphicData uri="http://schemas.openxmlformats.org/drawingml/2006/table">
            <a:tbl>
              <a:tblPr firstRow="1" firstCol="1" bandRow="1"/>
              <a:tblGrid>
                <a:gridCol w="1382189">
                  <a:extLst>
                    <a:ext uri="{9D8B030D-6E8A-4147-A177-3AD203B41FA5}">
                      <a16:colId xmlns:a16="http://schemas.microsoft.com/office/drawing/2014/main" val="246962338"/>
                    </a:ext>
                  </a:extLst>
                </a:gridCol>
                <a:gridCol w="3008109">
                  <a:extLst>
                    <a:ext uri="{9D8B030D-6E8A-4147-A177-3AD203B41FA5}">
                      <a16:colId xmlns:a16="http://schemas.microsoft.com/office/drawing/2014/main" val="115041782"/>
                    </a:ext>
                  </a:extLst>
                </a:gridCol>
                <a:gridCol w="4625207">
                  <a:extLst>
                    <a:ext uri="{9D8B030D-6E8A-4147-A177-3AD203B41FA5}">
                      <a16:colId xmlns:a16="http://schemas.microsoft.com/office/drawing/2014/main" val="1547567879"/>
                    </a:ext>
                  </a:extLst>
                </a:gridCol>
              </a:tblGrid>
              <a:tr h="3093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控制信号名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543710"/>
                  </a:ext>
                </a:extLst>
              </a:tr>
              <a:tr h="2948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reg_dst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写寄存器组寄存器的地址，来自</a:t>
                      </a: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rt</a:t>
                      </a:r>
                      <a:r>
                        <a:rPr lang="zh-CN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字段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写寄存器组寄存器的地址，来自</a:t>
                      </a: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rd</a:t>
                      </a:r>
                      <a:r>
                        <a:rPr lang="zh-CN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字段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747907"/>
                  </a:ext>
                </a:extLst>
              </a:tr>
              <a:tr h="3093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imm_expand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(sign-extend)immediate</a:t>
                      </a:r>
                      <a:r>
                        <a:rPr lang="zh-CN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（符号扩展）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(zero-extend)immediate</a:t>
                      </a:r>
                      <a:r>
                        <a:rPr lang="zh-CN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（</a:t>
                      </a: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0</a:t>
                      </a:r>
                      <a:r>
                        <a:rPr lang="zh-CN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扩展）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394151"/>
                  </a:ext>
                </a:extLst>
              </a:tr>
              <a:tr h="3093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alu_srcA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来自寄存器堆</a:t>
                      </a: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 RsData </a:t>
                      </a:r>
                      <a:r>
                        <a:rPr lang="zh-CN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输出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来自寄存器堆</a:t>
                      </a: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 RtData </a:t>
                      </a:r>
                      <a:r>
                        <a:rPr lang="zh-CN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输出，相关指令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368556"/>
                  </a:ext>
                </a:extLst>
              </a:tr>
              <a:tr h="3093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memtoreg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来自</a:t>
                      </a: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ALU</a:t>
                      </a:r>
                      <a:r>
                        <a:rPr lang="zh-CN" sz="1200" kern="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运算结果</a:t>
                      </a: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(</a:t>
                      </a:r>
                      <a:r>
                        <a:rPr lang="en-US" sz="1200" kern="0" dirty="0" err="1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aluRes</a:t>
                      </a: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)</a:t>
                      </a:r>
                      <a:r>
                        <a:rPr lang="zh-CN" sz="1200" kern="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的输出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来自数据存储器（</a:t>
                      </a: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Data Memory</a:t>
                      </a:r>
                      <a:r>
                        <a:rPr lang="zh-CN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）的输出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732601"/>
                  </a:ext>
                </a:extLst>
              </a:tr>
              <a:tr h="3093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memwrite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无操作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写数据存储器（</a:t>
                      </a: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Data Memory</a:t>
                      </a:r>
                      <a:r>
                        <a:rPr lang="zh-CN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484678"/>
                  </a:ext>
                </a:extLst>
              </a:tr>
              <a:tr h="3030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memread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输出高阻态（</a:t>
                      </a: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z</a:t>
                      </a:r>
                      <a:r>
                        <a:rPr lang="zh-CN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读数据存储器（</a:t>
                      </a: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Data Memory</a:t>
                      </a:r>
                      <a:r>
                        <a:rPr lang="zh-CN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247980"/>
                  </a:ext>
                </a:extLst>
              </a:tr>
              <a:tr h="3093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regwrite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无操作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写指令存储器（</a:t>
                      </a: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Instruction Memory</a:t>
                      </a:r>
                      <a:r>
                        <a:rPr lang="zh-CN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783293"/>
                  </a:ext>
                </a:extLst>
              </a:tr>
              <a:tr h="3093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jmp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无操作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跳转至</a:t>
                      </a: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{add4[31:28], inst[25:0], 2'b00}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089355"/>
                  </a:ext>
                </a:extLst>
              </a:tr>
              <a:tr h="3093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jal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无操作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将</a:t>
                      </a: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PC+4</a:t>
                      </a:r>
                      <a:r>
                        <a:rPr lang="zh-CN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的地址写入寄存器</a:t>
                      </a: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$31</a:t>
                      </a:r>
                      <a:r>
                        <a:rPr lang="zh-CN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（</a:t>
                      </a: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$ra</a:t>
                      </a:r>
                      <a:r>
                        <a:rPr lang="zh-CN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759367"/>
                  </a:ext>
                </a:extLst>
              </a:tr>
              <a:tr h="3093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jr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无操作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跳转至寄存器中所存储的地址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046822"/>
                  </a:ext>
                </a:extLst>
              </a:tr>
              <a:tr h="3030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branch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无操作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跳转至</a:t>
                      </a: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pc+4+(sign-extend)immediate&lt;&lt;2</a:t>
                      </a:r>
                      <a:r>
                        <a:rPr lang="zh-CN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（</a:t>
                      </a: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zero=0</a:t>
                      </a:r>
                      <a:r>
                        <a:rPr lang="zh-CN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69094"/>
                  </a:ext>
                </a:extLst>
              </a:tr>
              <a:tr h="3093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bne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无操作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跳转至</a:t>
                      </a: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pc+4+(sign-extend)immediate&lt;&lt;2</a:t>
                      </a:r>
                      <a:r>
                        <a:rPr lang="zh-CN" sz="1200" kern="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（</a:t>
                      </a: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zero</a:t>
                      </a:r>
                      <a:r>
                        <a:rPr lang="zh-CN" sz="1200" kern="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≠</a:t>
                      </a: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0</a:t>
                      </a:r>
                      <a:r>
                        <a:rPr lang="zh-CN" sz="1200" kern="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）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30710"/>
                  </a:ext>
                </a:extLst>
              </a:tr>
              <a:tr h="3093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bgtz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无操作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若</a:t>
                      </a: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RsData&gt;0</a:t>
                      </a:r>
                      <a:r>
                        <a:rPr lang="zh-CN" sz="1200" kern="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则跳转至</a:t>
                      </a: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pc+4+(sign-extend)immediate&lt;&lt;2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195890"/>
                  </a:ext>
                </a:extLst>
              </a:tr>
              <a:tr h="3093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bltz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无操作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若</a:t>
                      </a: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RsData&lt;0</a:t>
                      </a:r>
                      <a:r>
                        <a:rPr lang="zh-CN" sz="1200" kern="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则跳转至</a:t>
                      </a: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pc+4+(sign-extend)immediate&lt;&lt;2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158348"/>
                  </a:ext>
                </a:extLst>
              </a:tr>
              <a:tr h="3093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lui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无操作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将</a:t>
                      </a: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16</a:t>
                      </a:r>
                      <a:r>
                        <a:rPr lang="zh-CN" sz="1200" kern="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位立即数放到目的寄存器高</a:t>
                      </a: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16</a:t>
                      </a:r>
                      <a:r>
                        <a:rPr lang="zh-CN" sz="1200" kern="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位，寄存器的低</a:t>
                      </a: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16</a:t>
                      </a:r>
                      <a:r>
                        <a:rPr lang="zh-CN" sz="1200" kern="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位填</a:t>
                      </a: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867335"/>
                  </a:ext>
                </a:extLst>
              </a:tr>
              <a:tr h="9243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alu_srcB[1:0]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00</a:t>
                      </a:r>
                      <a:r>
                        <a:rPr lang="zh-CN" sz="1200" kern="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：</a:t>
                      </a: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RtData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01</a:t>
                      </a:r>
                      <a:r>
                        <a:rPr lang="zh-CN" sz="1200" kern="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：</a:t>
                      </a: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(extend)immediate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10</a:t>
                      </a:r>
                      <a:r>
                        <a:rPr lang="zh-CN" sz="1200" kern="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：</a:t>
                      </a: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{27'b000000000000000000000000000,inst[10:6]}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11</a:t>
                      </a:r>
                      <a:r>
                        <a:rPr lang="zh-CN" sz="1200" kern="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：</a:t>
                      </a: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RsData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751534"/>
                  </a:ext>
                </a:extLst>
              </a:tr>
              <a:tr h="3030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aluop[2:0]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具体见表</a:t>
                      </a: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2 ALU </a:t>
                      </a:r>
                      <a:r>
                        <a:rPr lang="zh-CN" sz="1200" kern="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运算功能表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154" marR="42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0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32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BC60D-4FD8-4693-BB6B-1DA08A94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ALUCtr</a:t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6CA59CF4-BBF3-47C3-9570-010A9028A2D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33095009"/>
              </p:ext>
            </p:extLst>
          </p:nvPr>
        </p:nvGraphicFramePr>
        <p:xfrm>
          <a:off x="1236677" y="2298583"/>
          <a:ext cx="4800600" cy="1607982"/>
        </p:xfrm>
        <a:graphic>
          <a:graphicData uri="http://schemas.openxmlformats.org/drawingml/2006/table">
            <a:tbl>
              <a:tblPr firstRow="1" firstCol="1" bandRow="1"/>
              <a:tblGrid>
                <a:gridCol w="2400300">
                  <a:extLst>
                    <a:ext uri="{9D8B030D-6E8A-4147-A177-3AD203B41FA5}">
                      <a16:colId xmlns:a16="http://schemas.microsoft.com/office/drawing/2014/main" val="3861513867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61033358"/>
                    </a:ext>
                  </a:extLst>
                </a:gridCol>
              </a:tblGrid>
              <a:tr h="53599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input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ALUOp[2:0]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967023"/>
                  </a:ext>
                </a:extLst>
              </a:tr>
              <a:tr h="53599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input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funct[5:0]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200647"/>
                  </a:ext>
                </a:extLst>
              </a:tr>
              <a:tr h="53599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output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ALUCtr</a:t>
                      </a:r>
                      <a:r>
                        <a:rPr lang="en-US" sz="1600" kern="0" dirty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[3:0]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217283"/>
                  </a:ext>
                </a:extLst>
              </a:tr>
            </a:tbl>
          </a:graphicData>
        </a:graphic>
      </p:graphicFrame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1F26E07-5F0D-4D34-AC60-E4CBA7690F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08602" y="2007763"/>
            <a:ext cx="2276996" cy="24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CB6F81A2-6AF5-4549-B8F5-DC8F2575998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11052738"/>
              </p:ext>
            </p:extLst>
          </p:nvPr>
        </p:nvGraphicFramePr>
        <p:xfrm>
          <a:off x="1295397" y="536894"/>
          <a:ext cx="9434122" cy="5150844"/>
        </p:xfrm>
        <a:graphic>
          <a:graphicData uri="http://schemas.openxmlformats.org/drawingml/2006/table">
            <a:tbl>
              <a:tblPr firstRow="1" firstCol="1" bandRow="1"/>
              <a:tblGrid>
                <a:gridCol w="2357977">
                  <a:extLst>
                    <a:ext uri="{9D8B030D-6E8A-4147-A177-3AD203B41FA5}">
                      <a16:colId xmlns:a16="http://schemas.microsoft.com/office/drawing/2014/main" val="16372768"/>
                    </a:ext>
                  </a:extLst>
                </a:gridCol>
                <a:gridCol w="2357977">
                  <a:extLst>
                    <a:ext uri="{9D8B030D-6E8A-4147-A177-3AD203B41FA5}">
                      <a16:colId xmlns:a16="http://schemas.microsoft.com/office/drawing/2014/main" val="74165508"/>
                    </a:ext>
                  </a:extLst>
                </a:gridCol>
                <a:gridCol w="2359084">
                  <a:extLst>
                    <a:ext uri="{9D8B030D-6E8A-4147-A177-3AD203B41FA5}">
                      <a16:colId xmlns:a16="http://schemas.microsoft.com/office/drawing/2014/main" val="2694669514"/>
                    </a:ext>
                  </a:extLst>
                </a:gridCol>
                <a:gridCol w="2359084">
                  <a:extLst>
                    <a:ext uri="{9D8B030D-6E8A-4147-A177-3AD203B41FA5}">
                      <a16:colId xmlns:a16="http://schemas.microsoft.com/office/drawing/2014/main" val="3206351209"/>
                    </a:ext>
                  </a:extLst>
                </a:gridCol>
              </a:tblGrid>
              <a:tr h="3609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aluop[2:0]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funct[5:0]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aluCtr[3:0]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功能描述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411992"/>
                  </a:ext>
                </a:extLst>
              </a:tr>
              <a:tr h="3609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010/111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xxxxxx/100100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0000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与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879815"/>
                  </a:ext>
                </a:extLst>
              </a:tr>
              <a:tr h="3609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011/111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xxxxxx/100101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0001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或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72549"/>
                  </a:ext>
                </a:extLst>
              </a:tr>
              <a:tr h="3609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000/111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xxxxxx/10000x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0010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加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372569"/>
                  </a:ext>
                </a:extLst>
              </a:tr>
              <a:tr h="3609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100/111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xxxxxx/100110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0100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异或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902327"/>
                  </a:ext>
                </a:extLst>
              </a:tr>
              <a:tr h="3609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111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100111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0101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或非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232042"/>
                  </a:ext>
                </a:extLst>
              </a:tr>
              <a:tr h="3609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001/111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xxxxxx/10001x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0110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减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266990"/>
                  </a:ext>
                </a:extLst>
              </a:tr>
              <a:tr h="770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101/111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xxxxxx/101010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0111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小于设置（有符号数）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349901"/>
                  </a:ext>
                </a:extLst>
              </a:tr>
              <a:tr h="3609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111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000x00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1000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逻辑左移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826960"/>
                  </a:ext>
                </a:extLst>
              </a:tr>
              <a:tr h="3609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111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000x10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1001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逻辑右移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699294"/>
                  </a:ext>
                </a:extLst>
              </a:tr>
              <a:tr h="3609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111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000x11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1010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算数右移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10707"/>
                  </a:ext>
                </a:extLst>
              </a:tr>
              <a:tr h="770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110/111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xxxxxx/101011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1101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小于设置（无符号数）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07844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83CABAD0-05A0-4ED8-88E3-97790D1FF9A4}"/>
              </a:ext>
            </a:extLst>
          </p:cNvPr>
          <p:cNvSpPr txBox="1"/>
          <p:nvPr/>
        </p:nvSpPr>
        <p:spPr>
          <a:xfrm>
            <a:off x="184558" y="142394"/>
            <a:ext cx="1966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运算功能表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764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23D2F-45A6-4FF7-8D6C-34C2BA643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ALU</a:t>
            </a:r>
            <a:br>
              <a:rPr lang="en-US" altLang="zh-CN" b="0" dirty="0"/>
            </a:br>
            <a:endParaRPr lang="zh-CN" alt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99C347A2-85EC-403A-A9CD-1EB6AADFBA7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49894784"/>
              </p:ext>
            </p:extLst>
          </p:nvPr>
        </p:nvGraphicFramePr>
        <p:xfrm>
          <a:off x="1295400" y="1981199"/>
          <a:ext cx="4572000" cy="2358390"/>
        </p:xfrm>
        <a:graphic>
          <a:graphicData uri="http://schemas.openxmlformats.org/drawingml/2006/table">
            <a:tbl>
              <a:tblPr firstRow="1" firstCol="1" bandRow="1"/>
              <a:tblGrid>
                <a:gridCol w="2286000">
                  <a:extLst>
                    <a:ext uri="{9D8B030D-6E8A-4147-A177-3AD203B41FA5}">
                      <a16:colId xmlns:a16="http://schemas.microsoft.com/office/drawing/2014/main" val="75367325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347601884"/>
                    </a:ext>
                  </a:extLst>
                </a:gridCol>
              </a:tblGrid>
              <a:tr h="4716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input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input1[31:0]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230587"/>
                  </a:ext>
                </a:extLst>
              </a:tr>
              <a:tr h="4716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input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input2[31:0]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408126"/>
                  </a:ext>
                </a:extLst>
              </a:tr>
              <a:tr h="4716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input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lui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399835"/>
                  </a:ext>
                </a:extLst>
              </a:tr>
              <a:tr h="4716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output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alures[31:0]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807696"/>
                  </a:ext>
                </a:extLst>
              </a:tr>
              <a:tr h="4716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output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zero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011717"/>
                  </a:ext>
                </a:extLst>
              </a:tr>
            </a:tbl>
          </a:graphicData>
        </a:graphic>
      </p:graphicFrame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659EFE6-85D9-4765-BBEE-EA893F21B7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17164" y="1803086"/>
            <a:ext cx="1171429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4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sym typeface="Arial" panose="020B0604020202020204" pitchFamily="34" charset="0"/>
              </a:rPr>
              <a:t>Content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Computer Architecture Fundamentals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How does a CPU work?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Single Cycle CPU Datapath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Single Cycle </a:t>
            </a:r>
            <a:r>
              <a:rPr lang="en-US" altLang="zh-CN" dirty="0"/>
              <a:t>CPU Design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Run simulation on Vivado</a:t>
            </a:r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BF46A-6F74-4682-8DF0-6E77D78C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Signext</a:t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B7F35FF7-3F2A-415B-8DFF-AEF30F4E94C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94121905"/>
              </p:ext>
            </p:extLst>
          </p:nvPr>
        </p:nvGraphicFramePr>
        <p:xfrm>
          <a:off x="1295399" y="2457974"/>
          <a:ext cx="4635618" cy="1700259"/>
        </p:xfrm>
        <a:graphic>
          <a:graphicData uri="http://schemas.openxmlformats.org/drawingml/2006/table">
            <a:tbl>
              <a:tblPr firstRow="1" firstCol="1" bandRow="1"/>
              <a:tblGrid>
                <a:gridCol w="2317809">
                  <a:extLst>
                    <a:ext uri="{9D8B030D-6E8A-4147-A177-3AD203B41FA5}">
                      <a16:colId xmlns:a16="http://schemas.microsoft.com/office/drawing/2014/main" val="3545269505"/>
                    </a:ext>
                  </a:extLst>
                </a:gridCol>
                <a:gridCol w="2317809">
                  <a:extLst>
                    <a:ext uri="{9D8B030D-6E8A-4147-A177-3AD203B41FA5}">
                      <a16:colId xmlns:a16="http://schemas.microsoft.com/office/drawing/2014/main" val="1391885303"/>
                    </a:ext>
                  </a:extLst>
                </a:gridCol>
              </a:tblGrid>
              <a:tr h="5667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input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inst[15:0]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669914"/>
                  </a:ext>
                </a:extLst>
              </a:tr>
              <a:tr h="5667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input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imm_expand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793156"/>
                  </a:ext>
                </a:extLst>
              </a:tr>
              <a:tr h="5667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output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data[31:0]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930751"/>
                  </a:ext>
                </a:extLst>
              </a:tr>
            </a:tbl>
          </a:graphicData>
        </a:graphic>
      </p:graphicFrame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6AB1E42-5604-4A0A-8F02-E0068CE71F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25296" y="2726108"/>
            <a:ext cx="10022818" cy="532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7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EC052-DD86-4406-8AE5-32F16751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0" dirty="0"/>
              <a:t>Data Memory</a:t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C1D7A750-CFDE-4108-944A-DAC743EAB89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19759639"/>
              </p:ext>
            </p:extLst>
          </p:nvPr>
        </p:nvGraphicFramePr>
        <p:xfrm>
          <a:off x="1295400" y="1853967"/>
          <a:ext cx="4702728" cy="2666979"/>
        </p:xfrm>
        <a:graphic>
          <a:graphicData uri="http://schemas.openxmlformats.org/drawingml/2006/table">
            <a:tbl>
              <a:tblPr firstRow="1" firstCol="1" bandRow="1"/>
              <a:tblGrid>
                <a:gridCol w="2351364">
                  <a:extLst>
                    <a:ext uri="{9D8B030D-6E8A-4147-A177-3AD203B41FA5}">
                      <a16:colId xmlns:a16="http://schemas.microsoft.com/office/drawing/2014/main" val="723199077"/>
                    </a:ext>
                  </a:extLst>
                </a:gridCol>
                <a:gridCol w="2351364">
                  <a:extLst>
                    <a:ext uri="{9D8B030D-6E8A-4147-A177-3AD203B41FA5}">
                      <a16:colId xmlns:a16="http://schemas.microsoft.com/office/drawing/2014/main" val="1105435966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input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clk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22162"/>
                  </a:ext>
                </a:extLst>
              </a:tr>
              <a:tr h="3809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input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reset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781083"/>
                  </a:ext>
                </a:extLst>
              </a:tr>
              <a:tr h="3809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input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addra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581764"/>
                  </a:ext>
                </a:extLst>
              </a:tr>
              <a:tr h="3809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input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dina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217174"/>
                  </a:ext>
                </a:extLst>
              </a:tr>
              <a:tr h="3809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input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rea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36255"/>
                  </a:ext>
                </a:extLst>
              </a:tr>
              <a:tr h="3809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input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wea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53576"/>
                  </a:ext>
                </a:extLst>
              </a:tr>
              <a:tr h="3809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output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华文中宋" panose="02010600040101010101" pitchFamily="2" charset="-122"/>
                        </a:rPr>
                        <a:t>douta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941" marR="57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495327"/>
                  </a:ext>
                </a:extLst>
              </a:tr>
            </a:tbl>
          </a:graphicData>
        </a:graphic>
      </p:graphicFrame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5877852-9509-4169-B762-75CFBC6683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86849" y="1442906"/>
            <a:ext cx="3109186" cy="34960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BBA19DD-5FFE-4C86-BAD9-B27027BE2994}"/>
              </a:ext>
            </a:extLst>
          </p:cNvPr>
          <p:cNvSpPr/>
          <p:nvPr/>
        </p:nvSpPr>
        <p:spPr>
          <a:xfrm>
            <a:off x="7516536" y="2692866"/>
            <a:ext cx="201336" cy="276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59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68605-00B1-4145-A78D-90EC27E67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49" y="241798"/>
            <a:ext cx="9601200" cy="1142385"/>
          </a:xfrm>
        </p:spPr>
        <p:txBody>
          <a:bodyPr/>
          <a:lstStyle/>
          <a:p>
            <a:r>
              <a:rPr lang="en-US" altLang="zh-CN" dirty="0"/>
              <a:t>Run simulation on </a:t>
            </a:r>
            <a:r>
              <a:rPr lang="en-US" altLang="zh-CN" dirty="0" err="1"/>
              <a:t>Vivado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F6DF016-B6BD-4A85-913C-17DA8EC462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37649" y="1073790"/>
            <a:ext cx="4218463" cy="4440573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F95BE3-B5EA-4C01-AA25-DBB4D9D3C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83601" y="5606642"/>
            <a:ext cx="8760694" cy="51732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addiu</a:t>
            </a:r>
            <a:r>
              <a:rPr lang="en-US" altLang="zh-CN" dirty="0"/>
              <a:t> $1, $0, 8                                                         </a:t>
            </a:r>
            <a:r>
              <a:rPr lang="en-US" altLang="zh-CN" dirty="0" err="1"/>
              <a:t>slt</a:t>
            </a:r>
            <a:r>
              <a:rPr lang="en-US" altLang="zh-CN" dirty="0"/>
              <a:t> $7, $6, $1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9FD86F-AC44-40D4-8A93-E2B2D3DD3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249" y="1073790"/>
            <a:ext cx="4464830" cy="444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48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F3596-F1AF-4D3A-AF18-94C36CE07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72" y="502478"/>
            <a:ext cx="9601200" cy="114238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Run simulation </a:t>
            </a:r>
            <a:br>
              <a:rPr lang="en-US" altLang="zh-CN" dirty="0"/>
            </a:br>
            <a:r>
              <a:rPr lang="en-US" altLang="zh-CN" dirty="0"/>
              <a:t>   on </a:t>
            </a:r>
            <a:r>
              <a:rPr lang="en-US" altLang="zh-CN" dirty="0" err="1"/>
              <a:t>Vivado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6E03599-9A6A-4314-A6A3-B0A1741DC2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40967" y="86955"/>
            <a:ext cx="8128787" cy="6684089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85522C-22F8-4EA6-8A2C-6B7EE390B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610" y="3068274"/>
            <a:ext cx="2078649" cy="59422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bne</a:t>
            </a:r>
            <a:r>
              <a:rPr lang="en-US" altLang="zh-CN" dirty="0"/>
              <a:t> $8, $1, -2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473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F8535-6CD5-4565-AF95-C8CB3BF55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10" y="302518"/>
            <a:ext cx="9601200" cy="1142385"/>
          </a:xfrm>
        </p:spPr>
        <p:txBody>
          <a:bodyPr/>
          <a:lstStyle/>
          <a:p>
            <a:r>
              <a:rPr lang="en-US" altLang="zh-CN" dirty="0"/>
              <a:t>Run simulation on </a:t>
            </a:r>
            <a:r>
              <a:rPr lang="en-US" altLang="zh-CN" dirty="0" err="1"/>
              <a:t>Vivado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F6F3D-4DDF-4745-BD7D-636116CC7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9078" y="2870433"/>
            <a:ext cx="2102141" cy="77039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j 0x00000058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C8FC85B-E64F-4439-A8E8-5E731A85CC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67618" y="998290"/>
            <a:ext cx="5728982" cy="512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Computer Architecture Fundamentals</a:t>
            </a:r>
            <a:b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</a:b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369D053-5EDA-4E37-92E8-4042F0DE5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0454" y="1277122"/>
            <a:ext cx="5645546" cy="381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5C29088-BBA5-4190-B19C-9AECF33A7D94}"/>
              </a:ext>
            </a:extLst>
          </p:cNvPr>
          <p:cNvSpPr txBox="1"/>
          <p:nvPr/>
        </p:nvSpPr>
        <p:spPr>
          <a:xfrm>
            <a:off x="7919208" y="4330712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MIPS Architecture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989E4BE-4518-46EC-A213-446F83484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839" y="2350211"/>
            <a:ext cx="5087060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101182"/>
            <a:ext cx="9601200" cy="1142385"/>
          </a:xfrm>
        </p:spPr>
        <p:txBody>
          <a:bodyPr rtlCol="0"/>
          <a:lstStyle/>
          <a:p>
            <a:r>
              <a:rPr lang="en-US" altLang="zh-CN" dirty="0"/>
              <a:t>Computer Architecture Fundamentals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fontAlgn="base"/>
            <a:r>
              <a:rPr lang="en-US" altLang="zh-CN" b="1" dirty="0"/>
              <a:t>Sequencing</a:t>
            </a:r>
          </a:p>
          <a:p>
            <a:pPr fontAlgn="base"/>
            <a:r>
              <a:rPr lang="en-US" altLang="zh-CN" b="1" dirty="0"/>
              <a:t>Selection </a:t>
            </a:r>
          </a:p>
          <a:p>
            <a:pPr fontAlgn="base"/>
            <a:r>
              <a:rPr lang="en-US" altLang="zh-CN" b="1" dirty="0"/>
              <a:t>Iteration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CE38A2-B4BE-4F9E-B8FB-836F681AB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880" y="1178521"/>
            <a:ext cx="5636544" cy="36954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D04EDB8-DC37-4B8F-8C4B-B737AAA61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925" y="1875879"/>
            <a:ext cx="6165909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E9E8B-9D41-4F7D-BC58-CEC13BF79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does a CPU work?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58D773-BB0C-4ADA-BE1F-6408CA165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523999"/>
            <a:ext cx="4572000" cy="38100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Instruction Fetch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Instruction Decode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Execute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Memory Access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Register Write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872148B-C396-4848-9599-DA2FA5BCC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429" y="4052849"/>
            <a:ext cx="8137107" cy="128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4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39B35-8C49-4782-82ED-448D02E61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altLang="zh-CN" dirty="0"/>
              <a:t>Instruction Fetch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35315-F33A-435A-9B81-C8C736F9A7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Fetch the Instruction</a:t>
            </a:r>
          </a:p>
          <a:p>
            <a:r>
              <a:rPr lang="en-US" altLang="zh-CN" dirty="0"/>
              <a:t>Update </a:t>
            </a:r>
            <a:r>
              <a:rPr lang="en-US" altLang="zh-CN" dirty="0">
                <a:solidFill>
                  <a:srgbClr val="FF0000"/>
                </a:solidFill>
              </a:rPr>
              <a:t>PC</a:t>
            </a:r>
            <a:r>
              <a:rPr lang="en-US" altLang="zh-CN" dirty="0"/>
              <a:t> (Program Counter)</a:t>
            </a:r>
          </a:p>
          <a:p>
            <a:pPr lvl="1"/>
            <a:r>
              <a:rPr lang="en-US" altLang="zh-CN" dirty="0"/>
              <a:t>Sequential: </a:t>
            </a:r>
          </a:p>
          <a:p>
            <a:pPr marL="506412" lvl="2" indent="0">
              <a:buNone/>
            </a:pPr>
            <a:r>
              <a:rPr lang="en-US" altLang="zh-CN" dirty="0"/>
              <a:t>   PC &lt;= PC + 4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Branch/Jump:</a:t>
            </a:r>
          </a:p>
          <a:p>
            <a:pPr marL="506412" lvl="2" indent="0">
              <a:buNone/>
            </a:pPr>
            <a:r>
              <a:rPr lang="en-US" altLang="zh-CN" dirty="0"/>
              <a:t>   PC &lt;= something else</a:t>
            </a:r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11EEE1A8-CBA9-4B81-8B7F-CA43F4D6D8B0}"/>
              </a:ext>
            </a:extLst>
          </p:cNvPr>
          <p:cNvSpPr/>
          <p:nvPr/>
        </p:nvSpPr>
        <p:spPr>
          <a:xfrm>
            <a:off x="9669037" y="4592368"/>
            <a:ext cx="241711" cy="291830"/>
          </a:xfrm>
          <a:custGeom>
            <a:avLst/>
            <a:gdLst/>
            <a:ahLst/>
            <a:cxnLst/>
            <a:rect l="l" t="t" r="r" b="b"/>
            <a:pathLst>
              <a:path w="241934" h="292100">
                <a:moveTo>
                  <a:pt x="241553" y="0"/>
                </a:moveTo>
                <a:lnTo>
                  <a:pt x="0" y="29184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8" dirty="0"/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4E310661-B7A4-4D6E-AACE-269B29B31545}"/>
              </a:ext>
            </a:extLst>
          </p:cNvPr>
          <p:cNvSpPr txBox="1"/>
          <p:nvPr/>
        </p:nvSpPr>
        <p:spPr>
          <a:xfrm>
            <a:off x="7021585" y="4154623"/>
            <a:ext cx="1504735" cy="865819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 vert="horz" wrap="square" lIns="0" tIns="62807" rIns="0" bIns="0" rtlCol="0">
            <a:spAutoFit/>
          </a:bodyPr>
          <a:lstStyle/>
          <a:p>
            <a:pPr marR="1903" algn="ctr">
              <a:spcBef>
                <a:spcPts val="495"/>
              </a:spcBef>
            </a:pPr>
            <a:r>
              <a:rPr sz="1599" spc="-5" dirty="0">
                <a:latin typeface="Times New Roman"/>
                <a:cs typeface="Times New Roman"/>
              </a:rPr>
              <a:t>Address</a:t>
            </a:r>
            <a:endParaRPr lang="en-US" altLang="zh-CN" sz="1599" spc="-5" dirty="0">
              <a:latin typeface="Times New Roman"/>
              <a:cs typeface="Times New Roman"/>
            </a:endParaRPr>
          </a:p>
          <a:p>
            <a:pPr marR="1903" algn="ctr">
              <a:spcBef>
                <a:spcPts val="495"/>
              </a:spcBef>
            </a:pPr>
            <a:r>
              <a:rPr sz="1599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Instruction  Memory</a:t>
            </a:r>
          </a:p>
        </p:txBody>
      </p:sp>
      <p:sp>
        <p:nvSpPr>
          <p:cNvPr id="22" name="object 17">
            <a:extLst>
              <a:ext uri="{FF2B5EF4-FFF2-40B4-BE49-F238E27FC236}">
                <a16:creationId xmlns:a16="http://schemas.microsoft.com/office/drawing/2014/main" id="{60053627-B1C8-4BC7-99B9-65631818910A}"/>
              </a:ext>
            </a:extLst>
          </p:cNvPr>
          <p:cNvSpPr/>
          <p:nvPr/>
        </p:nvSpPr>
        <p:spPr>
          <a:xfrm>
            <a:off x="7174260" y="2936551"/>
            <a:ext cx="1258040" cy="322282"/>
          </a:xfrm>
          <a:custGeom>
            <a:avLst/>
            <a:gdLst/>
            <a:ahLst/>
            <a:cxnLst/>
            <a:rect l="l" t="t" r="r" b="b"/>
            <a:pathLst>
              <a:path w="1259204" h="322579">
                <a:moveTo>
                  <a:pt x="0" y="0"/>
                </a:moveTo>
                <a:lnTo>
                  <a:pt x="0" y="322325"/>
                </a:lnTo>
                <a:lnTo>
                  <a:pt x="1258824" y="322325"/>
                </a:lnTo>
                <a:lnTo>
                  <a:pt x="1258824" y="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8" dirty="0"/>
          </a:p>
        </p:txBody>
      </p:sp>
      <p:sp>
        <p:nvSpPr>
          <p:cNvPr id="23" name="object 18">
            <a:extLst>
              <a:ext uri="{FF2B5EF4-FFF2-40B4-BE49-F238E27FC236}">
                <a16:creationId xmlns:a16="http://schemas.microsoft.com/office/drawing/2014/main" id="{EB64E0AB-B682-4897-9937-A6979AB3F09F}"/>
              </a:ext>
            </a:extLst>
          </p:cNvPr>
          <p:cNvSpPr/>
          <p:nvPr/>
        </p:nvSpPr>
        <p:spPr>
          <a:xfrm>
            <a:off x="7136207" y="3043133"/>
            <a:ext cx="177636" cy="101506"/>
          </a:xfrm>
          <a:custGeom>
            <a:avLst/>
            <a:gdLst/>
            <a:ahLst/>
            <a:cxnLst/>
            <a:rect l="l" t="t" r="r" b="b"/>
            <a:pathLst>
              <a:path w="177800" h="101600">
                <a:moveTo>
                  <a:pt x="177546" y="101346"/>
                </a:moveTo>
                <a:lnTo>
                  <a:pt x="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8" dirty="0"/>
          </a:p>
        </p:txBody>
      </p:sp>
      <p:sp>
        <p:nvSpPr>
          <p:cNvPr id="24" name="object 19">
            <a:extLst>
              <a:ext uri="{FF2B5EF4-FFF2-40B4-BE49-F238E27FC236}">
                <a16:creationId xmlns:a16="http://schemas.microsoft.com/office/drawing/2014/main" id="{CD82EC0D-F124-4742-A7AD-2C9609DFF2AD}"/>
              </a:ext>
            </a:extLst>
          </p:cNvPr>
          <p:cNvSpPr/>
          <p:nvPr/>
        </p:nvSpPr>
        <p:spPr>
          <a:xfrm>
            <a:off x="7136207" y="3144386"/>
            <a:ext cx="177636" cy="51387"/>
          </a:xfrm>
          <a:custGeom>
            <a:avLst/>
            <a:gdLst/>
            <a:ahLst/>
            <a:cxnLst/>
            <a:rect l="l" t="t" r="r" b="b"/>
            <a:pathLst>
              <a:path w="177800" h="51435">
                <a:moveTo>
                  <a:pt x="177546" y="0"/>
                </a:moveTo>
                <a:lnTo>
                  <a:pt x="0" y="5105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8" dirty="0"/>
          </a:p>
        </p:txBody>
      </p:sp>
      <p:sp>
        <p:nvSpPr>
          <p:cNvPr id="25" name="object 21">
            <a:extLst>
              <a:ext uri="{FF2B5EF4-FFF2-40B4-BE49-F238E27FC236}">
                <a16:creationId xmlns:a16="http://schemas.microsoft.com/office/drawing/2014/main" id="{9E607F6A-61F0-4D9E-B775-08F3B6C536C6}"/>
              </a:ext>
            </a:extLst>
          </p:cNvPr>
          <p:cNvSpPr txBox="1"/>
          <p:nvPr/>
        </p:nvSpPr>
        <p:spPr>
          <a:xfrm>
            <a:off x="7615310" y="2991620"/>
            <a:ext cx="295002" cy="246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9"/>
            <a:r>
              <a:rPr sz="1599" spc="-1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PC</a:t>
            </a:r>
            <a:endParaRPr sz="1599" dirty="0">
              <a:latin typeface="华文中宋" panose="02010600040101010101" pitchFamily="2" charset="-122"/>
              <a:ea typeface="华文中宋" panose="02010600040101010101" pitchFamily="2" charset="-122"/>
              <a:cs typeface="Times New Roman"/>
            </a:endParaRPr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3CE37665-2E99-452F-AB39-5AAD62F43DD5}"/>
              </a:ext>
            </a:extLst>
          </p:cNvPr>
          <p:cNvSpPr txBox="1"/>
          <p:nvPr/>
        </p:nvSpPr>
        <p:spPr>
          <a:xfrm>
            <a:off x="8711326" y="3393327"/>
            <a:ext cx="1504709" cy="499873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 vert="horz" wrap="square" lIns="0" tIns="7613" rIns="0" bIns="0" rtlCol="0">
            <a:spAutoFit/>
          </a:bodyPr>
          <a:lstStyle/>
          <a:p>
            <a:pPr marL="431411" marR="79304" indent="-341323">
              <a:spcBef>
                <a:spcPts val="60"/>
              </a:spcBef>
            </a:pPr>
            <a:r>
              <a:rPr sz="1599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Next </a:t>
            </a:r>
            <a:r>
              <a:rPr sz="1599" spc="-5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Address  Logic</a:t>
            </a:r>
            <a:endParaRPr sz="1599" dirty="0">
              <a:latin typeface="华文中宋" panose="02010600040101010101" pitchFamily="2" charset="-122"/>
              <a:ea typeface="华文中宋" panose="02010600040101010101" pitchFamily="2" charset="-122"/>
              <a:cs typeface="Times New Roman"/>
            </a:endParaRPr>
          </a:p>
        </p:txBody>
      </p:sp>
      <p:sp>
        <p:nvSpPr>
          <p:cNvPr id="27" name="object 24">
            <a:extLst>
              <a:ext uri="{FF2B5EF4-FFF2-40B4-BE49-F238E27FC236}">
                <a16:creationId xmlns:a16="http://schemas.microsoft.com/office/drawing/2014/main" id="{5C325E96-A519-48F1-8AC2-5D9E0603C782}"/>
              </a:ext>
            </a:extLst>
          </p:cNvPr>
          <p:cNvSpPr/>
          <p:nvPr/>
        </p:nvSpPr>
        <p:spPr>
          <a:xfrm>
            <a:off x="7733812" y="3304258"/>
            <a:ext cx="76130" cy="812683"/>
          </a:xfrm>
          <a:custGeom>
            <a:avLst/>
            <a:gdLst/>
            <a:ahLst/>
            <a:cxnLst/>
            <a:rect l="l" t="t" r="r" b="b"/>
            <a:pathLst>
              <a:path w="76200" h="813435">
                <a:moveTo>
                  <a:pt x="76200" y="736854"/>
                </a:moveTo>
                <a:lnTo>
                  <a:pt x="0" y="736854"/>
                </a:lnTo>
                <a:lnTo>
                  <a:pt x="25907" y="788669"/>
                </a:lnTo>
                <a:lnTo>
                  <a:pt x="25907" y="749808"/>
                </a:lnTo>
                <a:lnTo>
                  <a:pt x="51053" y="749808"/>
                </a:lnTo>
                <a:lnTo>
                  <a:pt x="51053" y="787146"/>
                </a:lnTo>
                <a:lnTo>
                  <a:pt x="76200" y="736854"/>
                </a:lnTo>
                <a:close/>
              </a:path>
              <a:path w="76200" h="813435">
                <a:moveTo>
                  <a:pt x="51053" y="736854"/>
                </a:moveTo>
                <a:lnTo>
                  <a:pt x="51053" y="0"/>
                </a:lnTo>
                <a:lnTo>
                  <a:pt x="25907" y="0"/>
                </a:lnTo>
                <a:lnTo>
                  <a:pt x="25907" y="736854"/>
                </a:lnTo>
                <a:lnTo>
                  <a:pt x="51053" y="736854"/>
                </a:lnTo>
                <a:close/>
              </a:path>
              <a:path w="76200" h="813435">
                <a:moveTo>
                  <a:pt x="51053" y="787146"/>
                </a:moveTo>
                <a:lnTo>
                  <a:pt x="51053" y="749808"/>
                </a:lnTo>
                <a:lnTo>
                  <a:pt x="25907" y="749808"/>
                </a:lnTo>
                <a:lnTo>
                  <a:pt x="25907" y="788669"/>
                </a:lnTo>
                <a:lnTo>
                  <a:pt x="38100" y="813054"/>
                </a:lnTo>
                <a:lnTo>
                  <a:pt x="51053" y="7871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8" dirty="0"/>
          </a:p>
        </p:txBody>
      </p:sp>
      <p:sp>
        <p:nvSpPr>
          <p:cNvPr id="28" name="object 25">
            <a:extLst>
              <a:ext uri="{FF2B5EF4-FFF2-40B4-BE49-F238E27FC236}">
                <a16:creationId xmlns:a16="http://schemas.microsoft.com/office/drawing/2014/main" id="{3DB2B89E-8766-4F06-9502-1F5E4947546D}"/>
              </a:ext>
            </a:extLst>
          </p:cNvPr>
          <p:cNvSpPr/>
          <p:nvPr/>
        </p:nvSpPr>
        <p:spPr>
          <a:xfrm>
            <a:off x="7784819" y="3634660"/>
            <a:ext cx="888812" cy="76130"/>
          </a:xfrm>
          <a:custGeom>
            <a:avLst/>
            <a:gdLst/>
            <a:ahLst/>
            <a:cxnLst/>
            <a:rect l="l" t="t" r="r" b="b"/>
            <a:pathLst>
              <a:path w="889634" h="76200">
                <a:moveTo>
                  <a:pt x="825246" y="50291"/>
                </a:moveTo>
                <a:lnTo>
                  <a:pt x="825246" y="25145"/>
                </a:lnTo>
                <a:lnTo>
                  <a:pt x="0" y="25145"/>
                </a:lnTo>
                <a:lnTo>
                  <a:pt x="0" y="50291"/>
                </a:lnTo>
                <a:lnTo>
                  <a:pt x="825246" y="50291"/>
                </a:lnTo>
                <a:close/>
              </a:path>
              <a:path w="889634" h="76200">
                <a:moveTo>
                  <a:pt x="889266" y="38100"/>
                </a:moveTo>
                <a:lnTo>
                  <a:pt x="813066" y="0"/>
                </a:lnTo>
                <a:lnTo>
                  <a:pt x="813066" y="25145"/>
                </a:lnTo>
                <a:lnTo>
                  <a:pt x="825246" y="25145"/>
                </a:lnTo>
                <a:lnTo>
                  <a:pt x="825246" y="70110"/>
                </a:lnTo>
                <a:lnTo>
                  <a:pt x="889266" y="38100"/>
                </a:lnTo>
                <a:close/>
              </a:path>
              <a:path w="889634" h="76200">
                <a:moveTo>
                  <a:pt x="825246" y="70110"/>
                </a:moveTo>
                <a:lnTo>
                  <a:pt x="825246" y="50291"/>
                </a:lnTo>
                <a:lnTo>
                  <a:pt x="813066" y="50291"/>
                </a:lnTo>
                <a:lnTo>
                  <a:pt x="813066" y="76200"/>
                </a:lnTo>
                <a:lnTo>
                  <a:pt x="825246" y="701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8" dirty="0"/>
          </a:p>
        </p:txBody>
      </p:sp>
      <p:sp>
        <p:nvSpPr>
          <p:cNvPr id="29" name="object 26">
            <a:extLst>
              <a:ext uri="{FF2B5EF4-FFF2-40B4-BE49-F238E27FC236}">
                <a16:creationId xmlns:a16="http://schemas.microsoft.com/office/drawing/2014/main" id="{4BC8C5E6-4142-4183-8D79-BAE1A1F5E9A0}"/>
              </a:ext>
            </a:extLst>
          </p:cNvPr>
          <p:cNvSpPr/>
          <p:nvPr/>
        </p:nvSpPr>
        <p:spPr>
          <a:xfrm>
            <a:off x="7733812" y="2390704"/>
            <a:ext cx="76130" cy="508163"/>
          </a:xfrm>
          <a:custGeom>
            <a:avLst/>
            <a:gdLst/>
            <a:ahLst/>
            <a:cxnLst/>
            <a:rect l="l" t="t" r="r" b="b"/>
            <a:pathLst>
              <a:path w="76200" h="508635">
                <a:moveTo>
                  <a:pt x="76200" y="432054"/>
                </a:moveTo>
                <a:lnTo>
                  <a:pt x="0" y="432054"/>
                </a:lnTo>
                <a:lnTo>
                  <a:pt x="25907" y="483869"/>
                </a:lnTo>
                <a:lnTo>
                  <a:pt x="25907" y="445008"/>
                </a:lnTo>
                <a:lnTo>
                  <a:pt x="51053" y="445008"/>
                </a:lnTo>
                <a:lnTo>
                  <a:pt x="51053" y="482346"/>
                </a:lnTo>
                <a:lnTo>
                  <a:pt x="76200" y="432054"/>
                </a:lnTo>
                <a:close/>
              </a:path>
              <a:path w="76200" h="508635">
                <a:moveTo>
                  <a:pt x="51053" y="432054"/>
                </a:moveTo>
                <a:lnTo>
                  <a:pt x="51053" y="0"/>
                </a:lnTo>
                <a:lnTo>
                  <a:pt x="25907" y="0"/>
                </a:lnTo>
                <a:lnTo>
                  <a:pt x="25907" y="432054"/>
                </a:lnTo>
                <a:lnTo>
                  <a:pt x="51053" y="432054"/>
                </a:lnTo>
                <a:close/>
              </a:path>
              <a:path w="76200" h="508635">
                <a:moveTo>
                  <a:pt x="51053" y="482346"/>
                </a:moveTo>
                <a:lnTo>
                  <a:pt x="51053" y="445008"/>
                </a:lnTo>
                <a:lnTo>
                  <a:pt x="25907" y="445008"/>
                </a:lnTo>
                <a:lnTo>
                  <a:pt x="25907" y="483869"/>
                </a:lnTo>
                <a:lnTo>
                  <a:pt x="38100" y="508254"/>
                </a:lnTo>
                <a:lnTo>
                  <a:pt x="51053" y="482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8" dirty="0"/>
          </a:p>
        </p:txBody>
      </p:sp>
      <p:sp>
        <p:nvSpPr>
          <p:cNvPr id="30" name="object 27">
            <a:extLst>
              <a:ext uri="{FF2B5EF4-FFF2-40B4-BE49-F238E27FC236}">
                <a16:creationId xmlns:a16="http://schemas.microsoft.com/office/drawing/2014/main" id="{6F6F374C-5164-4741-84C6-02FC947DEDC6}"/>
              </a:ext>
            </a:extLst>
          </p:cNvPr>
          <p:cNvSpPr/>
          <p:nvPr/>
        </p:nvSpPr>
        <p:spPr>
          <a:xfrm>
            <a:off x="7784819" y="2378523"/>
            <a:ext cx="1573978" cy="0"/>
          </a:xfrm>
          <a:custGeom>
            <a:avLst/>
            <a:gdLst/>
            <a:ahLst/>
            <a:cxnLst/>
            <a:rect l="l" t="t" r="r" b="b"/>
            <a:pathLst>
              <a:path w="1575434">
                <a:moveTo>
                  <a:pt x="0" y="0"/>
                </a:moveTo>
                <a:lnTo>
                  <a:pt x="157505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8" dirty="0"/>
          </a:p>
        </p:txBody>
      </p:sp>
      <p:sp>
        <p:nvSpPr>
          <p:cNvPr id="31" name="object 28">
            <a:extLst>
              <a:ext uri="{FF2B5EF4-FFF2-40B4-BE49-F238E27FC236}">
                <a16:creationId xmlns:a16="http://schemas.microsoft.com/office/drawing/2014/main" id="{777E8323-6486-4DB2-ABB3-BF0462B372FD}"/>
              </a:ext>
            </a:extLst>
          </p:cNvPr>
          <p:cNvSpPr/>
          <p:nvPr/>
        </p:nvSpPr>
        <p:spPr>
          <a:xfrm>
            <a:off x="9370596" y="2390704"/>
            <a:ext cx="0" cy="964942"/>
          </a:xfrm>
          <a:custGeom>
            <a:avLst/>
            <a:gdLst/>
            <a:ahLst/>
            <a:cxnLst/>
            <a:rect l="l" t="t" r="r" b="b"/>
            <a:pathLst>
              <a:path h="965835">
                <a:moveTo>
                  <a:pt x="0" y="0"/>
                </a:moveTo>
                <a:lnTo>
                  <a:pt x="0" y="96545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8" dirty="0"/>
          </a:p>
        </p:txBody>
      </p:sp>
      <p:sp>
        <p:nvSpPr>
          <p:cNvPr id="32" name="object 15">
            <a:extLst>
              <a:ext uri="{FF2B5EF4-FFF2-40B4-BE49-F238E27FC236}">
                <a16:creationId xmlns:a16="http://schemas.microsoft.com/office/drawing/2014/main" id="{E525B4A1-9A4C-4317-805D-49DB0BDF15D7}"/>
              </a:ext>
            </a:extLst>
          </p:cNvPr>
          <p:cNvSpPr txBox="1"/>
          <p:nvPr/>
        </p:nvSpPr>
        <p:spPr>
          <a:xfrm>
            <a:off x="8957226" y="4370450"/>
            <a:ext cx="1939374" cy="633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9"/>
            <a:r>
              <a:rPr lang="en-US" altLang="zh-CN" sz="1599" dirty="0">
                <a:solidFill>
                  <a:prstClr val="black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Instruction</a:t>
            </a:r>
            <a:r>
              <a:rPr lang="zh-CN" altLang="en-US" sz="1599" spc="-90" dirty="0">
                <a:solidFill>
                  <a:prstClr val="black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 </a:t>
            </a:r>
            <a:r>
              <a:rPr lang="en-US" altLang="zh-CN" sz="1599" dirty="0">
                <a:solidFill>
                  <a:prstClr val="black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Word</a:t>
            </a:r>
          </a:p>
          <a:p>
            <a:pPr marL="468843">
              <a:spcBef>
                <a:spcPts val="1079"/>
              </a:spcBef>
            </a:pPr>
            <a:r>
              <a:rPr lang="en-US" altLang="zh-CN" sz="1599" dirty="0">
                <a:solidFill>
                  <a:prstClr val="black"/>
                </a:solidFill>
                <a:latin typeface="Times New Roman"/>
                <a:ea typeface="宋体" panose="02010600030101010101" pitchFamily="2" charset="-122"/>
                <a:cs typeface="Times New Roman"/>
              </a:rPr>
              <a:t>32</a:t>
            </a:r>
          </a:p>
        </p:txBody>
      </p:sp>
      <p:sp>
        <p:nvSpPr>
          <p:cNvPr id="33" name="object 13">
            <a:extLst>
              <a:ext uri="{FF2B5EF4-FFF2-40B4-BE49-F238E27FC236}">
                <a16:creationId xmlns:a16="http://schemas.microsoft.com/office/drawing/2014/main" id="{0B9F3946-7B96-4455-A447-48F80DED6C39}"/>
              </a:ext>
            </a:extLst>
          </p:cNvPr>
          <p:cNvSpPr/>
          <p:nvPr/>
        </p:nvSpPr>
        <p:spPr>
          <a:xfrm>
            <a:off x="8508556" y="4674865"/>
            <a:ext cx="2183014" cy="76130"/>
          </a:xfrm>
          <a:custGeom>
            <a:avLst/>
            <a:gdLst/>
            <a:ahLst/>
            <a:cxnLst/>
            <a:rect l="l" t="t" r="r" b="b"/>
            <a:pathLst>
              <a:path w="2185034" h="76200">
                <a:moveTo>
                  <a:pt x="2120646" y="50291"/>
                </a:moveTo>
                <a:lnTo>
                  <a:pt x="2120646" y="25145"/>
                </a:lnTo>
                <a:lnTo>
                  <a:pt x="0" y="25145"/>
                </a:lnTo>
                <a:lnTo>
                  <a:pt x="0" y="50291"/>
                </a:lnTo>
                <a:lnTo>
                  <a:pt x="2120646" y="50291"/>
                </a:lnTo>
                <a:close/>
              </a:path>
              <a:path w="2185034" h="76200">
                <a:moveTo>
                  <a:pt x="2184666" y="38100"/>
                </a:moveTo>
                <a:lnTo>
                  <a:pt x="2108466" y="0"/>
                </a:lnTo>
                <a:lnTo>
                  <a:pt x="2108466" y="25145"/>
                </a:lnTo>
                <a:lnTo>
                  <a:pt x="2120646" y="25145"/>
                </a:lnTo>
                <a:lnTo>
                  <a:pt x="2120646" y="70110"/>
                </a:lnTo>
                <a:lnTo>
                  <a:pt x="2184666" y="38100"/>
                </a:lnTo>
                <a:close/>
              </a:path>
              <a:path w="2185034" h="76200">
                <a:moveTo>
                  <a:pt x="2120646" y="70110"/>
                </a:moveTo>
                <a:lnTo>
                  <a:pt x="2120646" y="50291"/>
                </a:lnTo>
                <a:lnTo>
                  <a:pt x="2108466" y="50291"/>
                </a:lnTo>
                <a:lnTo>
                  <a:pt x="2108466" y="76200"/>
                </a:lnTo>
                <a:lnTo>
                  <a:pt x="2120646" y="701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zh-CN" altLang="en-US" sz="1798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20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5162D-CFC2-4E37-ABE5-5EC6F12C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 Decode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86FD9-146D-42BF-AEEE-5FCF10B61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6776" y="1385581"/>
            <a:ext cx="5751352" cy="4570602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Sending the fetched instruction’s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opcode </a:t>
            </a:r>
            <a:r>
              <a:rPr lang="en-US" altLang="zh-CN" dirty="0">
                <a:ea typeface="宋体" panose="02010600030101010101" pitchFamily="2" charset="-122"/>
              </a:rPr>
              <a:t>and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function field </a:t>
            </a:r>
            <a:r>
              <a:rPr lang="en-US" altLang="zh-CN" dirty="0">
                <a:ea typeface="宋体" panose="02010600030101010101" pitchFamily="2" charset="-122"/>
              </a:rPr>
              <a:t>bits to the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Control Unit</a:t>
            </a: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For R-type: read 2 registers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For I-type: read 1 register and sign-extent the immediate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For J-type: just jump</a:t>
            </a:r>
          </a:p>
          <a:p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6F4E5DF-949D-4EA2-81B3-7C811B5247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8207" y="316899"/>
            <a:ext cx="5335987" cy="547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797F1-7C8C-4BD4-AE44-CA1DE0946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Execute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7CE45A-AE21-48F7-A1BC-1E7C5C227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523999"/>
            <a:ext cx="4572000" cy="3810001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r>
              <a:rPr lang="en-US" altLang="zh-CN" dirty="0"/>
              <a:t> Run the </a:t>
            </a:r>
            <a:r>
              <a:rPr lang="en-US" altLang="zh-CN" dirty="0">
                <a:solidFill>
                  <a:srgbClr val="C00000"/>
                </a:solidFill>
              </a:rPr>
              <a:t>operations</a:t>
            </a:r>
          </a:p>
          <a:p>
            <a:pPr lvl="1"/>
            <a:r>
              <a:rPr lang="en-US" altLang="zh-CN" dirty="0"/>
              <a:t>Add</a:t>
            </a:r>
          </a:p>
          <a:p>
            <a:pPr lvl="1"/>
            <a:r>
              <a:rPr lang="en-US" altLang="zh-CN" dirty="0"/>
              <a:t>Sub</a:t>
            </a:r>
          </a:p>
          <a:p>
            <a:pPr lvl="1"/>
            <a:r>
              <a:rPr lang="en-US" altLang="zh-CN" dirty="0"/>
              <a:t>And</a:t>
            </a:r>
          </a:p>
          <a:p>
            <a:pPr lvl="1"/>
            <a:r>
              <a:rPr lang="en-US" altLang="zh-CN" dirty="0"/>
              <a:t>Or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If A-B = 0,  </a:t>
            </a:r>
            <a:r>
              <a:rPr lang="en-US" altLang="zh-CN" dirty="0">
                <a:solidFill>
                  <a:srgbClr val="C00000"/>
                </a:solidFill>
              </a:rPr>
              <a:t>Zero</a:t>
            </a:r>
            <a:r>
              <a:rPr lang="en-US" altLang="zh-CN" dirty="0"/>
              <a:t> &lt;= 1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28AAC3F-5B32-45A5-B4C3-EDBD6D5F0D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71982" y="2153429"/>
            <a:ext cx="3060457" cy="1871634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B578CF-E267-470D-BF9E-74A2A7B586C6}"/>
              </a:ext>
            </a:extLst>
          </p:cNvPr>
          <p:cNvSpPr txBox="1">
            <a:spLocks/>
          </p:cNvSpPr>
          <p:nvPr/>
        </p:nvSpPr>
        <p:spPr>
          <a:xfrm>
            <a:off x="3810000" y="1920278"/>
            <a:ext cx="4572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  <a:p>
            <a:pPr lvl="1"/>
            <a:r>
              <a:rPr lang="en-US" altLang="zh-CN" dirty="0"/>
              <a:t>Nor</a:t>
            </a:r>
          </a:p>
          <a:p>
            <a:pPr lvl="1"/>
            <a:r>
              <a:rPr lang="en-US" altLang="zh-CN" dirty="0"/>
              <a:t>Xor</a:t>
            </a:r>
          </a:p>
          <a:p>
            <a:pPr lvl="1"/>
            <a:r>
              <a:rPr lang="en-US" altLang="zh-CN" dirty="0"/>
              <a:t>Shift</a:t>
            </a:r>
          </a:p>
          <a:p>
            <a:pPr lvl="1"/>
            <a:r>
              <a:rPr lang="en-US" altLang="zh-CN" dirty="0"/>
              <a:t>Comparisons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16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F2A5A-18D1-4356-9472-8A733AC03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Access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35C97E-E700-4E28-92ED-133B6629B6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Instructions except load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and store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do nothing during this stage.</a:t>
            </a:r>
          </a:p>
          <a:p>
            <a:endParaRPr lang="en-US" altLang="zh-CN" dirty="0"/>
          </a:p>
          <a:p>
            <a:r>
              <a:rPr lang="en-US" altLang="zh-CN" dirty="0"/>
              <a:t>For load </a:t>
            </a:r>
          </a:p>
          <a:p>
            <a:pPr lvl="1"/>
            <a:r>
              <a:rPr lang="en-US" altLang="zh-CN" dirty="0"/>
              <a:t>Read values from Data Memory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For store</a:t>
            </a:r>
          </a:p>
          <a:p>
            <a:pPr lvl="1"/>
            <a:r>
              <a:rPr lang="en-US" altLang="zh-CN" dirty="0"/>
              <a:t>Write values into Data Memory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C90CBB3-84BD-4ADD-870E-5AA756C963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36462" y="1717814"/>
            <a:ext cx="2838846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8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235</TotalTime>
  <Words>797</Words>
  <Application>Microsoft Office PowerPoint</Application>
  <PresentationFormat>宽屏</PresentationFormat>
  <Paragraphs>283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华文中宋</vt:lpstr>
      <vt:lpstr>宋体</vt:lpstr>
      <vt:lpstr>微软雅黑</vt:lpstr>
      <vt:lpstr>幼圆</vt:lpstr>
      <vt:lpstr>Arial</vt:lpstr>
      <vt:lpstr>Calibri</vt:lpstr>
      <vt:lpstr>Times New Roman</vt:lpstr>
      <vt:lpstr>菱形网格 16x9</vt:lpstr>
      <vt:lpstr>How to design a CPU?</vt:lpstr>
      <vt:lpstr>Content</vt:lpstr>
      <vt:lpstr>Computer Architecture Fundamentals </vt:lpstr>
      <vt:lpstr>Computer Architecture Fundamentals</vt:lpstr>
      <vt:lpstr>How does a CPU work? </vt:lpstr>
      <vt:lpstr>Instruction Fetch </vt:lpstr>
      <vt:lpstr>Instruction Decode </vt:lpstr>
      <vt:lpstr>Execute </vt:lpstr>
      <vt:lpstr>Memory Access </vt:lpstr>
      <vt:lpstr>Register Write </vt:lpstr>
      <vt:lpstr>Data Path</vt:lpstr>
      <vt:lpstr>Single Cycle CPU Design Process  </vt:lpstr>
      <vt:lpstr>Instruction Memory</vt:lpstr>
      <vt:lpstr>Register File</vt:lpstr>
      <vt:lpstr>Control Unit</vt:lpstr>
      <vt:lpstr>PowerPoint 演示文稿</vt:lpstr>
      <vt:lpstr>ALUCtr </vt:lpstr>
      <vt:lpstr>PowerPoint 演示文稿</vt:lpstr>
      <vt:lpstr>ALU </vt:lpstr>
      <vt:lpstr>Signext </vt:lpstr>
      <vt:lpstr>Data Memory </vt:lpstr>
      <vt:lpstr>Run simulation on Vivado </vt:lpstr>
      <vt:lpstr>Run simulation     on Vivado </vt:lpstr>
      <vt:lpstr>Run simulation on Vivado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design a CPU?</dc:title>
  <dc:creator>侯 少森</dc:creator>
  <cp:lastModifiedBy>侯 少森</cp:lastModifiedBy>
  <cp:revision>23</cp:revision>
  <dcterms:created xsi:type="dcterms:W3CDTF">2019-12-27T08:51:13Z</dcterms:created>
  <dcterms:modified xsi:type="dcterms:W3CDTF">2019-12-28T02:44:26Z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