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59" r:id="rId4"/>
    <p:sldId id="257" r:id="rId5"/>
    <p:sldId id="268" r:id="rId6"/>
    <p:sldId id="260" r:id="rId7"/>
    <p:sldId id="269" r:id="rId8"/>
    <p:sldId id="265" r:id="rId9"/>
    <p:sldId id="266" r:id="rId10"/>
    <p:sldId id="267" r:id="rId11"/>
    <p:sldId id="261" r:id="rId12"/>
    <p:sldId id="263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9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F7206-23F1-8D41-8A63-585D9EEAD494}" type="datetimeFigureOut">
              <a:rPr lang="en-US" smtClean="0"/>
              <a:t>8/7/12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05281-27CD-0B4B-9C2D-B3D3E0674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9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1140-8C1E-1041-A353-1934051EC0AD}" type="datetimeFigureOut">
              <a:rPr lang="en-US" smtClean="0"/>
              <a:t>8/7/12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CC7F-7978-FC44-B0D7-687879B0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8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1140-8C1E-1041-A353-1934051EC0AD}" type="datetimeFigureOut">
              <a:rPr lang="en-US" smtClean="0"/>
              <a:t>8/7/12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CC7F-7978-FC44-B0D7-687879B0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6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1140-8C1E-1041-A353-1934051EC0AD}" type="datetimeFigureOut">
              <a:rPr lang="en-US" smtClean="0"/>
              <a:t>8/7/12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CC7F-7978-FC44-B0D7-687879B0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9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1140-8C1E-1041-A353-1934051EC0AD}" type="datetimeFigureOut">
              <a:rPr lang="en-US" smtClean="0"/>
              <a:t>8/7/12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CC7F-7978-FC44-B0D7-687879B0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8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1140-8C1E-1041-A353-1934051EC0AD}" type="datetimeFigureOut">
              <a:rPr lang="en-US" smtClean="0"/>
              <a:t>8/7/12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CC7F-7978-FC44-B0D7-687879B0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0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1140-8C1E-1041-A353-1934051EC0AD}" type="datetimeFigureOut">
              <a:rPr lang="en-US" smtClean="0"/>
              <a:t>8/7/12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CC7F-7978-FC44-B0D7-687879B0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6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1140-8C1E-1041-A353-1934051EC0AD}" type="datetimeFigureOut">
              <a:rPr lang="en-US" smtClean="0"/>
              <a:t>8/7/12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CC7F-7978-FC44-B0D7-687879B0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4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1140-8C1E-1041-A353-1934051EC0AD}" type="datetimeFigureOut">
              <a:rPr lang="en-US" smtClean="0"/>
              <a:t>8/7/12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CC7F-7978-FC44-B0D7-687879B0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5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1140-8C1E-1041-A353-1934051EC0AD}" type="datetimeFigureOut">
              <a:rPr lang="en-US" smtClean="0"/>
              <a:t>8/7/12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CC7F-7978-FC44-B0D7-687879B0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8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1140-8C1E-1041-A353-1934051EC0AD}" type="datetimeFigureOut">
              <a:rPr lang="en-US" smtClean="0"/>
              <a:t>8/7/12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CC7F-7978-FC44-B0D7-687879B0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8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1140-8C1E-1041-A353-1934051EC0AD}" type="datetimeFigureOut">
              <a:rPr lang="en-US" smtClean="0"/>
              <a:t>8/7/12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CC7F-7978-FC44-B0D7-687879B0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7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F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B1140-8C1E-1041-A353-1934051EC0AD}" type="datetimeFigureOut">
              <a:rPr lang="en-US" smtClean="0"/>
              <a:t>8/7/12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5CC7F-7978-FC44-B0D7-687879B06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1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790320"/>
            <a:ext cx="2286000" cy="22733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41422" y="495656"/>
            <a:ext cx="3639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FIM basics</a:t>
            </a:r>
            <a:endParaRPr lang="en-US" sz="6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9543" y="4493153"/>
            <a:ext cx="800753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Rainer </a:t>
            </a:r>
            <a:r>
              <a:rPr lang="en-US" sz="2800" dirty="0" err="1" smtClean="0"/>
              <a:t>Bleck</a:t>
            </a:r>
            <a:r>
              <a:rPr lang="en-US" sz="2800" dirty="0" smtClean="0"/>
              <a:t>, Shan Sun, Tanya </a:t>
            </a:r>
            <a:r>
              <a:rPr lang="en-US" sz="2800" dirty="0" err="1" smtClean="0"/>
              <a:t>Smirnova</a:t>
            </a:r>
            <a:endParaRPr lang="en-US" sz="2800" dirty="0" smtClean="0"/>
          </a:p>
          <a:p>
            <a:pPr algn="ctr"/>
            <a:r>
              <a:rPr lang="en-US" dirty="0" smtClean="0"/>
              <a:t>(and a host of other contributors too numerous to mention)</a:t>
            </a:r>
            <a:endParaRPr lang="en-US" dirty="0"/>
          </a:p>
          <a:p>
            <a:pPr algn="ctr"/>
            <a:r>
              <a:rPr lang="en-US" sz="2400" dirty="0" smtClean="0"/>
              <a:t>NOAA</a:t>
            </a:r>
            <a:r>
              <a:rPr lang="en-US" sz="2400" dirty="0"/>
              <a:t> </a:t>
            </a:r>
            <a:r>
              <a:rPr lang="en-US" sz="2400" dirty="0" smtClean="0"/>
              <a:t>Earth System Research Laboratory, Boulder, Colorado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July 2012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0417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1052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i="1" dirty="0" smtClean="0">
                <a:cs typeface="+mj-cs"/>
              </a:rPr>
              <a:t>How we maintain the vertical grid: Continuity </a:t>
            </a:r>
            <a:r>
              <a:rPr lang="en-US" sz="3200" i="1" dirty="0"/>
              <a:t>E</a:t>
            </a:r>
            <a:r>
              <a:rPr lang="en-US" sz="3200" i="1" dirty="0" smtClean="0">
                <a:cs typeface="+mj-cs"/>
              </a:rPr>
              <a:t>quation in generalized (</a:t>
            </a:r>
            <a:r>
              <a:rPr lang="ja-JP" altLang="en-US" sz="3200" i="1" dirty="0" smtClean="0">
                <a:latin typeface="Arial"/>
                <a:cs typeface="+mj-cs"/>
              </a:rPr>
              <a:t>“</a:t>
            </a:r>
            <a:r>
              <a:rPr lang="en-US" sz="3200" i="1" dirty="0" smtClean="0">
                <a:cs typeface="+mj-cs"/>
              </a:rPr>
              <a:t>s</a:t>
            </a:r>
            <a:r>
              <a:rPr lang="ja-JP" altLang="en-US" sz="3200" i="1" dirty="0" smtClean="0">
                <a:latin typeface="Arial"/>
                <a:cs typeface="+mj-cs"/>
              </a:rPr>
              <a:t>”</a:t>
            </a:r>
            <a:r>
              <a:rPr lang="en-US" sz="3200" i="1" dirty="0" smtClean="0">
                <a:cs typeface="+mj-cs"/>
              </a:rPr>
              <a:t>) coordinates</a:t>
            </a:r>
          </a:p>
        </p:txBody>
      </p:sp>
      <p:graphicFrame>
        <p:nvGraphicFramePr>
          <p:cNvPr id="2048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600200" y="1524000"/>
          <a:ext cx="6096000" cy="28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3" imgW="2489200" imgH="1168400" progId="Equation.3">
                  <p:embed/>
                </p:oleObj>
              </mc:Choice>
              <mc:Fallback>
                <p:oleObj name="Equation" r:id="rId3" imgW="2489200" imgH="116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24000"/>
                        <a:ext cx="6096000" cy="286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676400" y="5410200"/>
            <a:ext cx="1752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1">
                <a:solidFill>
                  <a:srgbClr val="CC0000"/>
                </a:solidFill>
                <a:cs typeface="+mn-cs"/>
              </a:rPr>
              <a:t>(zero in fixed</a:t>
            </a:r>
            <a:r>
              <a:rPr lang="en-US" sz="1600" b="1">
                <a:solidFill>
                  <a:srgbClr val="CC0000"/>
                </a:solidFill>
                <a:cs typeface="+mn-cs"/>
              </a:rPr>
              <a:t> </a:t>
            </a:r>
            <a:r>
              <a:rPr lang="en-US" sz="2800" b="1">
                <a:solidFill>
                  <a:srgbClr val="CC0000"/>
                </a:solidFill>
                <a:cs typeface="+mn-cs"/>
              </a:rPr>
              <a:t>grids)</a:t>
            </a:r>
            <a:endParaRPr lang="en-US" sz="1600" b="1">
              <a:solidFill>
                <a:srgbClr val="CC0000"/>
              </a:solidFill>
              <a:cs typeface="+mn-cs"/>
            </a:endParaRP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3733800" y="5410200"/>
            <a:ext cx="16002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1">
                <a:solidFill>
                  <a:srgbClr val="CC0000"/>
                </a:solidFill>
                <a:cs typeface="+mn-cs"/>
              </a:rPr>
              <a:t>(zero in material coord.)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5791200" y="5630863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1">
                <a:solidFill>
                  <a:srgbClr val="CC0000"/>
                </a:solidFill>
                <a:cs typeface="+mn-cs"/>
              </a:rPr>
              <a:t>(known)</a:t>
            </a:r>
          </a:p>
        </p:txBody>
      </p:sp>
      <p:sp>
        <p:nvSpPr>
          <p:cNvPr id="58375" name="AutoShape 7"/>
          <p:cNvSpPr>
            <a:spLocks noChangeArrowheads="1"/>
          </p:cNvSpPr>
          <p:nvPr/>
        </p:nvSpPr>
        <p:spPr bwMode="auto">
          <a:xfrm>
            <a:off x="2286000" y="4419600"/>
            <a:ext cx="485775" cy="976313"/>
          </a:xfrm>
          <a:prstGeom prst="up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8376" name="AutoShape 8"/>
          <p:cNvSpPr>
            <a:spLocks noChangeArrowheads="1"/>
          </p:cNvSpPr>
          <p:nvPr/>
        </p:nvSpPr>
        <p:spPr bwMode="auto">
          <a:xfrm>
            <a:off x="4191000" y="4419600"/>
            <a:ext cx="485775" cy="976313"/>
          </a:xfrm>
          <a:prstGeom prst="up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8377" name="AutoShape 9"/>
          <p:cNvSpPr>
            <a:spLocks noChangeArrowheads="1"/>
          </p:cNvSpPr>
          <p:nvPr/>
        </p:nvSpPr>
        <p:spPr bwMode="auto">
          <a:xfrm>
            <a:off x="6400800" y="4495800"/>
            <a:ext cx="485775" cy="976313"/>
          </a:xfrm>
          <a:prstGeom prst="up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ertical grid: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02482"/>
            <a:ext cx="8448665" cy="5018616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Pros </a:t>
            </a:r>
            <a:r>
              <a:rPr lang="en-US" sz="3200" dirty="0"/>
              <a:t>(in </a:t>
            </a:r>
            <a:r>
              <a:rPr lang="en-US" sz="3200" dirty="0">
                <a:latin typeface="Symbol"/>
              </a:rPr>
              <a:t>q </a:t>
            </a:r>
            <a:r>
              <a:rPr lang="en-US" sz="3200" dirty="0"/>
              <a:t>domain</a:t>
            </a:r>
            <a:r>
              <a:rPr lang="en-US" sz="3200" dirty="0" smtClean="0"/>
              <a:t>):</a:t>
            </a:r>
          </a:p>
          <a:p>
            <a:pPr lvl="1"/>
            <a:r>
              <a:rPr lang="en-US" dirty="0" smtClean="0"/>
              <a:t>Numerical dispersion acts along </a:t>
            </a:r>
            <a:r>
              <a:rPr lang="en-US" dirty="0" err="1" smtClean="0"/>
              <a:t>isentropes</a:t>
            </a:r>
            <a:endParaRPr lang="en-US" dirty="0" smtClean="0"/>
          </a:p>
          <a:p>
            <a:pPr lvl="1"/>
            <a:r>
              <a:rPr lang="en-US" dirty="0" smtClean="0"/>
              <a:t>Optimal resolution of fronts and associated shear zones</a:t>
            </a:r>
          </a:p>
          <a:p>
            <a:r>
              <a:rPr lang="en-US" dirty="0"/>
              <a:t>Cons (in </a:t>
            </a:r>
            <a:r>
              <a:rPr lang="en-US" dirty="0">
                <a:latin typeface="Symbol"/>
              </a:rPr>
              <a:t>q </a:t>
            </a:r>
            <a:r>
              <a:rPr lang="en-US" dirty="0"/>
              <a:t>domain)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Poor </a:t>
            </a:r>
            <a:r>
              <a:rPr lang="en-US" dirty="0"/>
              <a:t>resolution in </a:t>
            </a:r>
            <a:r>
              <a:rPr lang="en-US" dirty="0" err="1"/>
              <a:t>unstratified</a:t>
            </a:r>
            <a:r>
              <a:rPr lang="en-US" dirty="0"/>
              <a:t> </a:t>
            </a:r>
            <a:r>
              <a:rPr lang="en-US" dirty="0" smtClean="0"/>
              <a:t>columns</a:t>
            </a:r>
          </a:p>
          <a:p>
            <a:r>
              <a:rPr lang="en-US" dirty="0" smtClean="0"/>
              <a:t>Positive side effect of hybrid design:</a:t>
            </a:r>
          </a:p>
          <a:p>
            <a:pPr lvl="1"/>
            <a:r>
              <a:rPr lang="en-US" dirty="0" smtClean="0"/>
              <a:t>Weak stratification due to surface heating leads to deep sigma domain (=&gt; more uniform grid spacing at low latitudes)</a:t>
            </a:r>
          </a:p>
        </p:txBody>
      </p:sp>
    </p:spTree>
    <p:extLst>
      <p:ext uri="{BB962C8B-B14F-4D97-AF65-F5344CB8AC3E}">
        <p14:creationId xmlns:p14="http://schemas.microsoft.com/office/powerpoint/2010/main" val="2880783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595"/>
            <a:ext cx="8229600" cy="584792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FIM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34159"/>
            <a:ext cx="8433261" cy="595338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Hydrostatic; primitive </a:t>
            </a:r>
            <a:r>
              <a:rPr lang="en-US" dirty="0" err="1" smtClean="0"/>
              <a:t>eqns</a:t>
            </a:r>
            <a:r>
              <a:rPr lang="en-US" dirty="0" smtClean="0"/>
              <a:t> (solved explicitly)</a:t>
            </a:r>
          </a:p>
          <a:p>
            <a:r>
              <a:rPr lang="en-US" dirty="0" smtClean="0"/>
              <a:t>Arakawa A-grid (i.e. no staggering)</a:t>
            </a:r>
          </a:p>
          <a:p>
            <a:r>
              <a:rPr lang="en-US" dirty="0" smtClean="0"/>
              <a:t>3-level Adams-</a:t>
            </a:r>
            <a:r>
              <a:rPr lang="en-US" dirty="0" err="1" smtClean="0"/>
              <a:t>Bashforth</a:t>
            </a:r>
            <a:r>
              <a:rPr lang="en-US" dirty="0" smtClean="0"/>
              <a:t> time differencing</a:t>
            </a:r>
          </a:p>
          <a:p>
            <a:r>
              <a:rPr lang="en-US" dirty="0" smtClean="0"/>
              <a:t>Finite-volume discretization; no explicit mixing terms required to suppress grid-scale noise</a:t>
            </a:r>
          </a:p>
          <a:p>
            <a:r>
              <a:rPr lang="en-US" dirty="0" smtClean="0"/>
              <a:t>Variable vertical grid spacing requires transport </a:t>
            </a:r>
            <a:r>
              <a:rPr lang="en-US" dirty="0" err="1" smtClean="0"/>
              <a:t>eqns</a:t>
            </a:r>
            <a:r>
              <a:rPr lang="en-US" dirty="0" smtClean="0"/>
              <a:t> in flux form for conservation</a:t>
            </a:r>
          </a:p>
          <a:p>
            <a:pPr lvl="1"/>
            <a:r>
              <a:rPr lang="en-US" dirty="0" smtClean="0"/>
              <a:t>Use FCT for </a:t>
            </a:r>
            <a:r>
              <a:rPr lang="en-US" dirty="0" err="1" smtClean="0"/>
              <a:t>pos</a:t>
            </a:r>
            <a:r>
              <a:rPr lang="en-US" dirty="0" smtClean="0"/>
              <a:t>-definiteness, monotonicity</a:t>
            </a:r>
          </a:p>
          <a:p>
            <a:r>
              <a:rPr lang="en-US" dirty="0" smtClean="0"/>
              <a:t>Divergence, </a:t>
            </a:r>
            <a:r>
              <a:rPr lang="en-US" dirty="0" err="1" smtClean="0"/>
              <a:t>vorticity</a:t>
            </a:r>
            <a:r>
              <a:rPr lang="en-US" dirty="0" smtClean="0"/>
              <a:t>, gradients expressed as line integrals along grid cell perimeter</a:t>
            </a:r>
          </a:p>
          <a:p>
            <a:r>
              <a:rPr lang="en-US" dirty="0" smtClean="0"/>
              <a:t>GFS column physics</a:t>
            </a:r>
          </a:p>
          <a:p>
            <a:r>
              <a:rPr lang="en-US" dirty="0" err="1" smtClean="0"/>
              <a:t>Horiz</a:t>
            </a:r>
            <a:r>
              <a:rPr lang="en-US" dirty="0" smtClean="0"/>
              <a:t>/vert. resolution specified at runtime</a:t>
            </a:r>
          </a:p>
          <a:p>
            <a:pPr lvl="1"/>
            <a:r>
              <a:rPr lang="en-US" dirty="0" smtClean="0"/>
              <a:t> highest resolution </a:t>
            </a:r>
            <a:r>
              <a:rPr lang="en-US" dirty="0"/>
              <a:t>r</a:t>
            </a:r>
            <a:r>
              <a:rPr lang="en-US" dirty="0" smtClean="0"/>
              <a:t>egularly used: ~15km (2.6M cells)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647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1364"/>
            <a:ext cx="8402200" cy="563819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See</a:t>
            </a:r>
            <a:br>
              <a:rPr lang="en-US" sz="4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5400" dirty="0" smtClean="0">
                <a:solidFill>
                  <a:srgbClr val="0000FF"/>
                </a:solidFill>
              </a:rPr>
              <a:t>http://</a:t>
            </a:r>
            <a:r>
              <a:rPr lang="en-US" sz="5400" dirty="0" err="1" smtClean="0">
                <a:solidFill>
                  <a:srgbClr val="0000FF"/>
                </a:solidFill>
              </a:rPr>
              <a:t>fim.noaa.gov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000" dirty="0" smtClean="0"/>
              <a:t>for FIM documentation, skill scores, and twice-daily 10-day forecasts based on GFS initial conditions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49296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fim_icon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438"/>
            <a:ext cx="7696200" cy="652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286000"/>
            <a:ext cx="6400800" cy="990600"/>
          </a:xfrm>
        </p:spPr>
        <p:txBody>
          <a:bodyPr/>
          <a:lstStyle/>
          <a:p>
            <a:pPr eaLnBrk="1" hangingPunct="1"/>
            <a:r>
              <a:rPr lang="en-US" sz="5400">
                <a:latin typeface="Arial" charset="0"/>
                <a:ea typeface="ＭＳ Ｐゴシック" charset="0"/>
                <a:cs typeface="ＭＳ Ｐゴシック" charset="0"/>
              </a:rPr>
              <a:t>short for FFFVIM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676400" y="4191000"/>
            <a:ext cx="289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/>
              <a:t>Flow-following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429000" y="4678363"/>
            <a:ext cx="2819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/>
              <a:t>Finite-volume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5715000" y="5135563"/>
            <a:ext cx="2438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/>
              <a:t>Icosahedral</a:t>
            </a: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V="1">
            <a:off x="4114800" y="3352800"/>
            <a:ext cx="9144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V="1">
            <a:off x="5410200" y="3429000"/>
            <a:ext cx="5334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H="1" flipV="1">
            <a:off x="6553200" y="3124200"/>
            <a:ext cx="7620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AutoShape 10"/>
          <p:cNvSpPr>
            <a:spLocks/>
          </p:cNvSpPr>
          <p:nvPr/>
        </p:nvSpPr>
        <p:spPr bwMode="auto">
          <a:xfrm rot="-5400000">
            <a:off x="4953000" y="28194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AutoShape 11"/>
          <p:cNvSpPr>
            <a:spLocks/>
          </p:cNvSpPr>
          <p:nvPr/>
        </p:nvSpPr>
        <p:spPr bwMode="auto">
          <a:xfrm rot="-5400000">
            <a:off x="5791200" y="28194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WordArt 12"/>
          <p:cNvSpPr>
            <a:spLocks noChangeArrowheads="1" noChangeShapeType="1" noTextEdit="1"/>
          </p:cNvSpPr>
          <p:nvPr/>
        </p:nvSpPr>
        <p:spPr bwMode="auto">
          <a:xfrm>
            <a:off x="3352800" y="914400"/>
            <a:ext cx="2514600" cy="685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solidFill>
                  <a:srgbClr val="336699"/>
                </a:solidFill>
                <a:effectLst>
                  <a:outerShdw blurRad="63500" dist="46662" dir="2115817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ea typeface="Times New Roman"/>
                <a:cs typeface="Times New Roman"/>
              </a:rPr>
              <a:t>FIM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148"/>
            <a:ext cx="8229600" cy="18784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Overriding goal:</a:t>
            </a:r>
            <a:br>
              <a:rPr lang="en-US" dirty="0" smtClean="0"/>
            </a:br>
            <a:r>
              <a:rPr lang="en-US" dirty="0" smtClean="0"/>
              <a:t>add </a:t>
            </a:r>
            <a:r>
              <a:rPr lang="en-US" dirty="0" smtClean="0">
                <a:solidFill>
                  <a:srgbClr val="FF6600"/>
                </a:solidFill>
              </a:rPr>
              <a:t>genetic diversity</a:t>
            </a:r>
            <a:r>
              <a:rPr lang="en-US" dirty="0" smtClean="0"/>
              <a:t> to </a:t>
            </a:r>
            <a:r>
              <a:rPr lang="en-US" dirty="0" err="1" smtClean="0"/>
              <a:t>atmo</a:t>
            </a:r>
            <a:r>
              <a:rPr lang="en-US" dirty="0" smtClean="0"/>
              <a:t> and oceanic </a:t>
            </a:r>
            <a:r>
              <a:rPr lang="en-US" dirty="0" err="1" smtClean="0"/>
              <a:t>dycores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277" y="2447351"/>
            <a:ext cx="8534145" cy="4197668"/>
          </a:xfrm>
        </p:spPr>
        <p:txBody>
          <a:bodyPr>
            <a:normAutofit/>
          </a:bodyPr>
          <a:lstStyle/>
          <a:p>
            <a:r>
              <a:rPr lang="en-US" dirty="0" smtClean="0"/>
              <a:t>Unique combination of two (not quite so unique) grid types:</a:t>
            </a:r>
          </a:p>
          <a:p>
            <a:pPr lvl="1"/>
            <a:r>
              <a:rPr lang="en-US" dirty="0" smtClean="0"/>
              <a:t>Icosahedral horizontal grid</a:t>
            </a:r>
          </a:p>
          <a:p>
            <a:pPr lvl="1"/>
            <a:r>
              <a:rPr lang="en-US" dirty="0" smtClean="0"/>
              <a:t>Adaptive (terrain-following/isentropic) vertical grid</a:t>
            </a:r>
          </a:p>
          <a:p>
            <a:r>
              <a:rPr lang="en-US" dirty="0" smtClean="0"/>
              <a:t>Tradeoffs: </a:t>
            </a:r>
          </a:p>
          <a:p>
            <a:pPr lvl="1"/>
            <a:r>
              <a:rPr lang="en-US" dirty="0" smtClean="0"/>
              <a:t>Some drawbacks in traditional grids are avoided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ust learn to cope with a few new problems</a:t>
            </a:r>
          </a:p>
        </p:txBody>
      </p:sp>
    </p:spTree>
    <p:extLst>
      <p:ext uri="{BB962C8B-B14F-4D97-AF65-F5344CB8AC3E}">
        <p14:creationId xmlns:p14="http://schemas.microsoft.com/office/powerpoint/2010/main" val="258826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7-22 at 11.17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0"/>
            <a:ext cx="8910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6599" y="5835677"/>
            <a:ext cx="399975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FIM grid layout (G5 resolution)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9167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4" descr="DSCF00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0" y="-457200"/>
            <a:ext cx="9906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45891" y="5251323"/>
            <a:ext cx="2957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Perfectly shaped hexagons on the icosahedron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grid: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2482"/>
            <a:ext cx="8229600" cy="501861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No pole problems</a:t>
            </a:r>
          </a:p>
          <a:p>
            <a:pPr lvl="1"/>
            <a:r>
              <a:rPr lang="en-US" dirty="0" smtClean="0"/>
              <a:t>Fairly uniform mesh size &amp; cell shape on sphere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Indirect addressing (an efficiency issue)</a:t>
            </a:r>
          </a:p>
          <a:p>
            <a:pPr lvl="1"/>
            <a:r>
              <a:rPr lang="en-US" dirty="0"/>
              <a:t>Wavenumber 5 zonal grid </a:t>
            </a:r>
            <a:r>
              <a:rPr lang="en-US" dirty="0" smtClean="0"/>
              <a:t>irregularity</a:t>
            </a:r>
          </a:p>
          <a:p>
            <a:pPr lvl="1"/>
            <a:r>
              <a:rPr lang="en-US" dirty="0" smtClean="0"/>
              <a:t>Line-integral based </a:t>
            </a:r>
            <a:r>
              <a:rPr lang="en-US" dirty="0" err="1" smtClean="0"/>
              <a:t>discretizations</a:t>
            </a:r>
            <a:r>
              <a:rPr lang="en-US" dirty="0" smtClean="0"/>
              <a:t> hard to manipulate</a:t>
            </a:r>
            <a:endParaRPr lang="en-US" dirty="0"/>
          </a:p>
          <a:p>
            <a:r>
              <a:rPr lang="en-US" dirty="0" smtClean="0"/>
              <a:t>Minor annoyances:</a:t>
            </a:r>
          </a:p>
          <a:p>
            <a:pPr lvl="1"/>
            <a:r>
              <a:rPr lang="en-US" dirty="0" smtClean="0"/>
              <a:t>Model diagnostics, graphics display more complex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68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zonal_trans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0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29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lirau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17" y="1403842"/>
            <a:ext cx="4387318" cy="4217443"/>
          </a:xfrm>
          <a:prstGeom prst="rect">
            <a:avLst/>
          </a:prstGeom>
        </p:spPr>
      </p:pic>
      <p:pic>
        <p:nvPicPr>
          <p:cNvPr id="3" name="Picture 2" descr="elirau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284" y="1403842"/>
            <a:ext cx="4403431" cy="423293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398558"/>
            <a:ext cx="8229600" cy="84061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Adaptive vertical grid</a:t>
            </a:r>
            <a:br>
              <a:rPr lang="en-US" sz="3600" smtClean="0"/>
            </a:br>
            <a:r>
              <a:rPr lang="en-US" sz="2700" smtClean="0"/>
              <a:t>(primarily </a:t>
            </a:r>
            <a:r>
              <a:rPr lang="en-US" sz="2700" b="1" smtClean="0">
                <a:solidFill>
                  <a:srgbClr val="FF6600"/>
                </a:solidFill>
              </a:rPr>
              <a:t>isentropic</a:t>
            </a:r>
            <a:r>
              <a:rPr lang="en-US" sz="2700" smtClean="0"/>
              <a:t>)</a:t>
            </a:r>
            <a:endParaRPr lang="en-US" sz="27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087395"/>
            <a:ext cx="8092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Coordinate </a:t>
            </a:r>
            <a:r>
              <a:rPr lang="en-US" sz="2400" dirty="0"/>
              <a:t>surfaces </a:t>
            </a:r>
            <a:r>
              <a:rPr lang="en-US" sz="2400" dirty="0" smtClean="0"/>
              <a:t>and </a:t>
            </a:r>
            <a:r>
              <a:rPr lang="en-US" sz="2400" dirty="0" err="1" smtClean="0"/>
              <a:t>isotachs</a:t>
            </a:r>
            <a:r>
              <a:rPr lang="en-US" sz="2400" dirty="0"/>
              <a:t>: </a:t>
            </a:r>
            <a:r>
              <a:rPr lang="en-US" sz="2400" dirty="0" smtClean="0"/>
              <a:t>solid. </a:t>
            </a:r>
            <a:r>
              <a:rPr lang="en-US" sz="2400" dirty="0" err="1" smtClean="0"/>
              <a:t>Pot.temperature</a:t>
            </a:r>
            <a:r>
              <a:rPr lang="en-US" sz="2400" dirty="0" smtClean="0"/>
              <a:t>: </a:t>
            </a:r>
            <a:r>
              <a:rPr lang="en-US" sz="2400" dirty="0"/>
              <a:t>color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008" y="170385"/>
            <a:ext cx="8932039" cy="65510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6387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ECA3B30-B0C7-4EDC-B54F-E6B5F4865BCB}" type="slidenum">
              <a:rPr lang="en-US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0" y="6213109"/>
            <a:ext cx="8001000" cy="625476"/>
          </a:xfrm>
          <a:solidFill>
            <a:schemeClr val="bg1"/>
          </a:solidFill>
        </p:spPr>
        <p:txBody>
          <a:bodyPr/>
          <a:lstStyle/>
          <a:p>
            <a:pPr algn="ctr">
              <a:buNone/>
            </a:pPr>
            <a:r>
              <a:rPr lang="en-US" sz="2400" dirty="0" smtClean="0"/>
              <a:t>FIM hybrid-isentropic vertical coordinate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376</Words>
  <Application>Microsoft Macintosh PowerPoint</Application>
  <PresentationFormat>On-screen Show (4:3)</PresentationFormat>
  <Paragraphs>58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Equation</vt:lpstr>
      <vt:lpstr>PowerPoint Presentation</vt:lpstr>
      <vt:lpstr>PowerPoint Presentation</vt:lpstr>
      <vt:lpstr>Overriding goal: add genetic diversity to atmo and oceanic dycores</vt:lpstr>
      <vt:lpstr>PowerPoint Presentation</vt:lpstr>
      <vt:lpstr>PowerPoint Presentation</vt:lpstr>
      <vt:lpstr>Horizontal grid: Pros and Cons</vt:lpstr>
      <vt:lpstr>PowerPoint Presentation</vt:lpstr>
      <vt:lpstr>PowerPoint Presentation</vt:lpstr>
      <vt:lpstr>PowerPoint Presentation</vt:lpstr>
      <vt:lpstr>How we maintain the vertical grid: Continuity Equation in generalized (“s”) coordinates</vt:lpstr>
      <vt:lpstr>Vertical grid: Pros and Cons</vt:lpstr>
      <vt:lpstr>FIM</vt:lpstr>
      <vt:lpstr>See  http://fim.noaa.gov  for FIM documentation, skill scores, and twice-daily 10-day forecasts based on GFS initial conditions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Fisher</dc:creator>
  <cp:lastModifiedBy>Gary Fisher</cp:lastModifiedBy>
  <cp:revision>40</cp:revision>
  <dcterms:created xsi:type="dcterms:W3CDTF">2012-02-17T17:29:20Z</dcterms:created>
  <dcterms:modified xsi:type="dcterms:W3CDTF">2012-08-07T13:13:46Z</dcterms:modified>
</cp:coreProperties>
</file>