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8"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1pPr>
    <a:lvl2pPr marL="2193925" indent="-1736725"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2pPr>
    <a:lvl3pPr marL="4387850" indent="-3473450"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3pPr>
    <a:lvl4pPr marL="6583363" indent="-5211763"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4pPr>
    <a:lvl5pPr marL="8777288" indent="-6948488"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5pPr>
    <a:lvl6pPr marL="22860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6pPr>
    <a:lvl7pPr marL="27432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7pPr>
    <a:lvl8pPr marL="32004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8pPr>
    <a:lvl9pPr marL="36576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432FF"/>
    <a:srgbClr val="DE6225"/>
    <a:srgbClr val="5771A1"/>
    <a:srgbClr val="0527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078"/>
    <p:restoredTop sz="94729"/>
  </p:normalViewPr>
  <p:slideViewPr>
    <p:cSldViewPr snapToObjects="1">
      <p:cViewPr>
        <p:scale>
          <a:sx n="80" d="100"/>
          <a:sy n="80" d="100"/>
        </p:scale>
        <p:origin x="-96" y="144"/>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A91F10-F105-F240-BB11-F3B689646099}" type="datetimeFigureOut">
              <a:rPr lang="en-US" smtClean="0"/>
              <a:pPr/>
              <a:t>12/9/15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313593-E61B-054B-81C4-FAE256538AED}" type="slidenum">
              <a:rPr lang="en-US" smtClean="0"/>
              <a:pPr/>
              <a:t>‹#›</a:t>
            </a:fld>
            <a:endParaRPr lang="en-US"/>
          </a:p>
        </p:txBody>
      </p:sp>
    </p:spTree>
    <p:extLst>
      <p:ext uri="{BB962C8B-B14F-4D97-AF65-F5344CB8AC3E}">
        <p14:creationId xmlns:p14="http://schemas.microsoft.com/office/powerpoint/2010/main" val="22425560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2194560"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2194560" fontAlgn="auto">
              <a:spcBef>
                <a:spcPts val="0"/>
              </a:spcBef>
              <a:spcAft>
                <a:spcPts val="0"/>
              </a:spcAft>
              <a:defRPr sz="1200">
                <a:latin typeface="+mn-lt"/>
                <a:ea typeface="+mn-ea"/>
                <a:cs typeface="+mn-cs"/>
              </a:defRPr>
            </a:lvl1pPr>
          </a:lstStyle>
          <a:p>
            <a:pPr>
              <a:defRPr/>
            </a:pPr>
            <a:fld id="{39B9E5EC-0846-6941-8703-CD90130FC354}" type="datetime1">
              <a:rPr lang="en-US"/>
              <a:pPr>
                <a:defRPr/>
              </a:pPr>
              <a:t>12/9/15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2194560"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2194560" fontAlgn="auto">
              <a:spcBef>
                <a:spcPts val="0"/>
              </a:spcBef>
              <a:spcAft>
                <a:spcPts val="0"/>
              </a:spcAft>
              <a:defRPr sz="1200">
                <a:latin typeface="+mn-lt"/>
                <a:ea typeface="+mn-ea"/>
                <a:cs typeface="+mn-cs"/>
              </a:defRPr>
            </a:lvl1pPr>
          </a:lstStyle>
          <a:p>
            <a:pPr>
              <a:defRPr/>
            </a:pPr>
            <a:fld id="{572C3E04-EAED-7A4D-B838-0B5ADB0969A6}" type="slidenum">
              <a:rPr lang="en-US"/>
              <a:pPr>
                <a:defRPr/>
              </a:pPr>
              <a:t>‹#›</a:t>
            </a:fld>
            <a:endParaRPr lang="en-US"/>
          </a:p>
        </p:txBody>
      </p:sp>
    </p:spTree>
    <p:extLst>
      <p:ext uri="{BB962C8B-B14F-4D97-AF65-F5344CB8AC3E}">
        <p14:creationId xmlns:p14="http://schemas.microsoft.com/office/powerpoint/2010/main" val="198200273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07" charset="-128"/>
              <a:cs typeface="ＭＳ Ｐゴシック" pitchFamily="-107" charset="-128"/>
            </a:endParaRPr>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2193925" fontAlgn="base">
              <a:spcBef>
                <a:spcPct val="0"/>
              </a:spcBef>
              <a:spcAft>
                <a:spcPct val="0"/>
              </a:spcAft>
              <a:defRPr/>
            </a:pPr>
            <a:fld id="{5EECD738-4B14-F841-9471-716CEC54BDFE}" type="slidenum">
              <a:rPr lang="en-US" smtClean="0">
                <a:ea typeface="ＭＳ Ｐゴシック" pitchFamily="-108" charset="-128"/>
                <a:cs typeface="ＭＳ Ｐゴシック" pitchFamily="-108" charset="-128"/>
              </a:rPr>
              <a:pPr defTabSz="2193925" fontAlgn="base">
                <a:spcBef>
                  <a:spcPct val="0"/>
                </a:spcBef>
                <a:spcAft>
                  <a:spcPct val="0"/>
                </a:spcAft>
                <a:defRPr/>
              </a:pPr>
              <a:t>1</a:t>
            </a:fld>
            <a:endParaRPr lang="en-US" smtClean="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1544313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D9B0DC0-DEB6-5245-9786-81835CA7B236}" type="datetime1">
              <a:rPr lang="en-US"/>
              <a:pPr>
                <a:defRPr/>
              </a:pPr>
              <a:t>12/9/15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0CB6CD-A896-034E-886C-9AD73162554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FE152F3-A628-174C-B1C5-D7957B5E1D38}" type="datetime1">
              <a:rPr lang="en-US"/>
              <a:pPr>
                <a:defRPr/>
              </a:pPr>
              <a:t>12/9/15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FCF62F-1C22-F342-AEF6-5751E4D1B1C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745D483-D49F-FF4D-A9BE-F07770943FEC}" type="datetime1">
              <a:rPr lang="en-US"/>
              <a:pPr>
                <a:defRPr/>
              </a:pPr>
              <a:t>12/9/15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774BD7-0588-6F4B-AC48-26B402219AE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2E7EE88-36B3-3346-BBA2-F431CBED7E14}" type="datetime1">
              <a:rPr lang="en-US"/>
              <a:pPr>
                <a:defRPr/>
              </a:pPr>
              <a:t>12/9/15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4E96FE8-16DA-394E-A83E-4578336391C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7DEA6E3-440A-4444-BB11-7B989A77FD77}" type="datetime1">
              <a:rPr lang="en-US"/>
              <a:pPr>
                <a:defRPr/>
              </a:pPr>
              <a:t>12/9/15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A5C8EF9-EBE1-BB4A-BC45-FEB94B053A1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0F24EE3-BE6B-6F40-8449-0EE688B334C3}" type="datetime1">
              <a:rPr lang="en-US"/>
              <a:pPr>
                <a:defRPr/>
              </a:pPr>
              <a:t>12/9/15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40A0E92-9676-0646-8393-C6A11532230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EB25384-CBCF-B646-AF0F-35BE8D53D802}" type="datetime1">
              <a:rPr lang="en-US"/>
              <a:pPr>
                <a:defRPr/>
              </a:pPr>
              <a:t>12/9/15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A81054D-299A-2D4B-A58E-B6B2DCDDC98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FC97E24-7DE0-2049-B283-98D5EA78F8EA}" type="datetime1">
              <a:rPr lang="en-US"/>
              <a:pPr>
                <a:defRPr/>
              </a:pPr>
              <a:t>12/9/15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CC60871-0703-CC4C-A829-D75B00D0A2D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4D595BF-B042-E74D-B532-F84F734A770B}" type="datetime1">
              <a:rPr lang="en-US"/>
              <a:pPr>
                <a:defRPr/>
              </a:pPr>
              <a:t>12/9/15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FE51F58-CED8-114E-989B-FAB78C4990E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AE1BB32-3A3A-1442-B647-28E14D9E02CB}" type="datetime1">
              <a:rPr lang="en-US"/>
              <a:pPr>
                <a:defRPr/>
              </a:pPr>
              <a:t>12/9/15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6AC1B3-1A4E-1147-990C-E994497E563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smtClean="0"/>
              <a:t>Drag picture to placeholder or click icon to add</a:t>
            </a:r>
            <a:endParaRPr lang="en-US" noProof="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6EE6D99-5BC1-9447-9734-C2AA085436E8}" type="datetime1">
              <a:rPr lang="en-US"/>
              <a:pPr>
                <a:defRPr/>
              </a:pPr>
              <a:t>12/9/15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0B73B32-3A11-C34E-B587-0381224FDA0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2193925" y="7680325"/>
            <a:ext cx="39503350" cy="21724938"/>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3925" y="30510163"/>
            <a:ext cx="10242550" cy="1752600"/>
          </a:xfrm>
          <a:prstGeom prst="rect">
            <a:avLst/>
          </a:prstGeom>
        </p:spPr>
        <p:txBody>
          <a:bodyPr vert="horz" lIns="438912" tIns="219456" rIns="438912" bIns="219456" rtlCol="0" anchor="ctr"/>
          <a:lstStyle>
            <a:lvl1pPr algn="l" defTabSz="2194560" fontAlgn="auto">
              <a:spcBef>
                <a:spcPts val="0"/>
              </a:spcBef>
              <a:spcAft>
                <a:spcPts val="0"/>
              </a:spcAft>
              <a:defRPr sz="5800">
                <a:solidFill>
                  <a:schemeClr val="tx1">
                    <a:tint val="75000"/>
                  </a:schemeClr>
                </a:solidFill>
                <a:latin typeface="+mn-lt"/>
                <a:ea typeface="+mn-ea"/>
                <a:cs typeface="+mn-cs"/>
              </a:defRPr>
            </a:lvl1pPr>
          </a:lstStyle>
          <a:p>
            <a:pPr>
              <a:defRPr/>
            </a:pPr>
            <a:fld id="{7D63A7D0-97BF-1846-9583-B99EC1CA1C7E}" type="datetime1">
              <a:rPr lang="en-US"/>
              <a:pPr>
                <a:defRPr/>
              </a:pPr>
              <a:t>12/9/15</a:t>
            </a:fld>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lIns="438912" tIns="219456" rIns="438912" bIns="219456" rtlCol="0" anchor="ctr"/>
          <a:lstStyle>
            <a:lvl1pPr algn="ctr" defTabSz="2194560" fontAlgn="auto">
              <a:spcBef>
                <a:spcPts val="0"/>
              </a:spcBef>
              <a:spcAft>
                <a:spcPts val="0"/>
              </a:spcAft>
              <a:defRPr sz="58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lIns="438912" tIns="219456" rIns="438912" bIns="219456" rtlCol="0" anchor="ctr"/>
          <a:lstStyle>
            <a:lvl1pPr algn="r" defTabSz="2194560" fontAlgn="auto">
              <a:spcBef>
                <a:spcPts val="0"/>
              </a:spcBef>
              <a:spcAft>
                <a:spcPts val="0"/>
              </a:spcAft>
              <a:defRPr sz="5800">
                <a:solidFill>
                  <a:schemeClr val="tx1">
                    <a:tint val="75000"/>
                  </a:schemeClr>
                </a:solidFill>
                <a:latin typeface="+mn-lt"/>
                <a:ea typeface="+mn-ea"/>
                <a:cs typeface="+mn-cs"/>
              </a:defRPr>
            </a:lvl1pPr>
          </a:lstStyle>
          <a:p>
            <a:pPr>
              <a:defRPr/>
            </a:pPr>
            <a:fld id="{B063F8FF-54E3-2749-9438-DED0CB14858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pitchFamily="-107"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pitchFamily="-107"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pitchFamily="-107"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pitchFamily="-107"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pitchFamily="-107"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6.emf"/><Relationship Id="rId12" Type="http://schemas.openxmlformats.org/officeDocument/2006/relationships/image" Target="../media/image7.emf"/><Relationship Id="rId13" Type="http://schemas.openxmlformats.org/officeDocument/2006/relationships/image" Target="../media/image8.emf"/><Relationship Id="rId14" Type="http://schemas.openxmlformats.org/officeDocument/2006/relationships/image" Target="../media/image9.emf"/><Relationship Id="rId1" Type="http://schemas.openxmlformats.org/officeDocument/2006/relationships/vmlDrawing" Target="../drawings/vmlDrawing1.v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image" Target="../media/image2.png"/><Relationship Id="rId5" Type="http://schemas.openxmlformats.org/officeDocument/2006/relationships/oleObject" Target="../embeddings/oleObject1.bin"/><Relationship Id="rId6" Type="http://schemas.openxmlformats.org/officeDocument/2006/relationships/image" Target="../media/image1.emf"/><Relationship Id="rId7" Type="http://schemas.openxmlformats.org/officeDocument/2006/relationships/oleObject" Target="../embeddings/oleObject2.bin"/><Relationship Id="rId8" Type="http://schemas.openxmlformats.org/officeDocument/2006/relationships/image" Target="../media/image3.emf"/><Relationship Id="rId9" Type="http://schemas.openxmlformats.org/officeDocument/2006/relationships/image" Target="../media/image4.emf"/><Relationship Id="rId10"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5000">
              <a:srgbClr val="DE6225"/>
            </a:gs>
            <a:gs pos="90000">
              <a:schemeClr val="bg1"/>
            </a:gs>
          </a:gsLst>
          <a:lin ang="15300000" scaled="0"/>
          <a:tileRect/>
        </a:gradFill>
        <a:effectLst/>
      </p:bgPr>
    </p:bg>
    <p:spTree>
      <p:nvGrpSpPr>
        <p:cNvPr id="1" name=""/>
        <p:cNvGrpSpPr/>
        <p:nvPr/>
      </p:nvGrpSpPr>
      <p:grpSpPr>
        <a:xfrm>
          <a:off x="0" y="0"/>
          <a:ext cx="0" cy="0"/>
          <a:chOff x="0" y="0"/>
          <a:chExt cx="0" cy="0"/>
        </a:xfrm>
      </p:grpSpPr>
      <p:sp>
        <p:nvSpPr>
          <p:cNvPr id="31" name="Rectangle 30"/>
          <p:cNvSpPr>
            <a:spLocks noChangeArrowheads="1"/>
          </p:cNvSpPr>
          <p:nvPr/>
        </p:nvSpPr>
        <p:spPr bwMode="auto">
          <a:xfrm>
            <a:off x="9502532" y="5107874"/>
            <a:ext cx="11017658" cy="27051000"/>
          </a:xfrm>
          <a:prstGeom prst="rect">
            <a:avLst/>
          </a:prstGeom>
          <a:solidFill>
            <a:schemeClr val="bg1"/>
          </a:solidFill>
          <a:ln w="9525">
            <a:solidFill>
              <a:srgbClr val="000090"/>
            </a:solidFill>
            <a:miter lim="800000"/>
            <a:headEnd/>
            <a:tailEnd/>
          </a:ln>
        </p:spPr>
        <p:txBody>
          <a:bodyPr lIns="360000" tIns="360000" rIns="360000" bIns="360000">
            <a:prstTxWarp prst="textNoShape">
              <a:avLst/>
            </a:prstTxWarp>
          </a:bodyPr>
          <a:lstStyle/>
          <a:p>
            <a:pPr algn="ctr">
              <a:spcBef>
                <a:spcPct val="50000"/>
              </a:spcBef>
              <a:defRPr/>
            </a:pPr>
            <a:r>
              <a:rPr lang="en-US" sz="5000" b="1" dirty="0" smtClean="0">
                <a:solidFill>
                  <a:srgbClr val="000000"/>
                </a:solidFill>
                <a:latin typeface="Bookman Old Style" charset="0"/>
                <a:ea typeface="Bookman Old Style" charset="0"/>
                <a:cs typeface="Bookman Old Style" charset="0"/>
              </a:rPr>
              <a:t>I: Climatology of TC activity in the GEFS</a:t>
            </a:r>
            <a:endParaRPr lang="en-GB" sz="5000" b="1" dirty="0" smtClean="0">
              <a:solidFill>
                <a:srgbClr val="000000"/>
              </a:solidFill>
              <a:latin typeface="Bookman Old Style" charset="0"/>
              <a:ea typeface="Bookman Old Style" charset="0"/>
              <a:cs typeface="Bookman Old Style" charset="0"/>
            </a:endParaRPr>
          </a:p>
          <a:p>
            <a:pPr marL="514350" indent="-514350">
              <a:spcBef>
                <a:spcPct val="50000"/>
              </a:spcBef>
              <a:buAutoNum type="arabicPeriod"/>
              <a:defRPr/>
            </a:pPr>
            <a:r>
              <a:rPr lang="en-US" sz="2800" b="1" dirty="0" smtClean="0">
                <a:latin typeface="Garamond" charset="0"/>
                <a:ea typeface="Garamond" charset="0"/>
                <a:cs typeface="Garamond" charset="0"/>
              </a:rPr>
              <a:t>GEFS captures the seasonality of TC genesis reasonably well, but negative (positive) biases are found over W. Pac, E. Pac and Atlantic (N. IO and S. Hem), which increase with the forecast lead times</a:t>
            </a:r>
            <a:r>
              <a:rPr lang="en-US" sz="2800" b="1" dirty="0" smtClean="0">
                <a:latin typeface="Garamond" charset="0"/>
                <a:ea typeface="Garamond" charset="0"/>
                <a:cs typeface="Garamond" charset="0"/>
              </a:rPr>
              <a:t>.</a:t>
            </a:r>
            <a:endParaRPr lang="en-US" sz="3000" b="1" dirty="0" smtClean="0">
              <a:latin typeface="Bodoni 72 Book" charset="0"/>
              <a:ea typeface="Bodoni 72 Book" charset="0"/>
              <a:cs typeface="Bodoni 72 Book" charset="0"/>
            </a:endParaRPr>
          </a:p>
          <a:p>
            <a:pPr marL="514350" indent="-514350" algn="ctr">
              <a:spcBef>
                <a:spcPct val="50000"/>
              </a:spcBef>
              <a:buAutoNum type="arabicPeriod"/>
              <a:defRPr/>
            </a:pPr>
            <a:endParaRPr lang="en-US" sz="3000" b="1" dirty="0">
              <a:latin typeface="Bodoni 72 Book" charset="0"/>
              <a:ea typeface="Bodoni 72 Book" charset="0"/>
              <a:cs typeface="Bodoni 72 Book" charset="0"/>
            </a:endParaRPr>
          </a:p>
          <a:p>
            <a:pPr marL="514350" indent="-514350" algn="ctr">
              <a:spcBef>
                <a:spcPct val="50000"/>
              </a:spcBef>
              <a:buAutoNum type="arabicPeriod"/>
              <a:defRPr/>
            </a:pPr>
            <a:endParaRPr lang="en-US" sz="3000" b="1" dirty="0" smtClean="0">
              <a:latin typeface="Bodoni 72 Book" charset="0"/>
              <a:ea typeface="Bodoni 72 Book" charset="0"/>
              <a:cs typeface="Bodoni 72 Book" charset="0"/>
            </a:endParaRPr>
          </a:p>
          <a:p>
            <a:pPr marL="514350" indent="-514350" algn="ctr">
              <a:spcBef>
                <a:spcPct val="50000"/>
              </a:spcBef>
              <a:buAutoNum type="arabicPeriod"/>
              <a:defRPr/>
            </a:pPr>
            <a:endParaRPr lang="en-US" sz="3000" b="1" dirty="0">
              <a:latin typeface="Bodoni 72 Book" charset="0"/>
              <a:ea typeface="Bodoni 72 Book" charset="0"/>
              <a:cs typeface="Bodoni 72 Book" charset="0"/>
            </a:endParaRPr>
          </a:p>
          <a:p>
            <a:pPr marL="514350" indent="-514350" algn="ctr">
              <a:spcBef>
                <a:spcPct val="50000"/>
              </a:spcBef>
              <a:buAutoNum type="arabicPeriod"/>
              <a:defRPr/>
            </a:pPr>
            <a:endParaRPr lang="en-US" sz="3000" b="1" dirty="0" smtClean="0">
              <a:latin typeface="Bodoni 72 Book" charset="0"/>
              <a:ea typeface="Bodoni 72 Book" charset="0"/>
              <a:cs typeface="Bodoni 72 Book" charset="0"/>
            </a:endParaRPr>
          </a:p>
          <a:p>
            <a:pPr marL="514350" indent="-514350" algn="ctr">
              <a:spcBef>
                <a:spcPct val="50000"/>
              </a:spcBef>
              <a:buAutoNum type="arabicPeriod"/>
              <a:defRPr/>
            </a:pPr>
            <a:endParaRPr lang="en-US" sz="3000" b="1" dirty="0">
              <a:latin typeface="Bodoni 72 Book" charset="0"/>
              <a:ea typeface="Bodoni 72 Book" charset="0"/>
              <a:cs typeface="Bodoni 72 Book" charset="0"/>
            </a:endParaRPr>
          </a:p>
          <a:p>
            <a:pPr marL="514350" indent="-514350" algn="ctr">
              <a:spcBef>
                <a:spcPct val="50000"/>
              </a:spcBef>
              <a:buAutoNum type="arabicPeriod"/>
              <a:defRPr/>
            </a:pPr>
            <a:endParaRPr lang="en-US" sz="3000" b="1" dirty="0" smtClean="0">
              <a:latin typeface="Bodoni 72 Book" charset="0"/>
              <a:ea typeface="Bodoni 72 Book" charset="0"/>
              <a:cs typeface="Bodoni 72 Book" charset="0"/>
            </a:endParaRPr>
          </a:p>
          <a:p>
            <a:pPr marL="514350" indent="-514350" algn="ctr">
              <a:spcBef>
                <a:spcPct val="50000"/>
              </a:spcBef>
              <a:buAutoNum type="arabicPeriod"/>
              <a:defRPr/>
            </a:pPr>
            <a:endParaRPr lang="en-US" sz="3000" b="1" dirty="0">
              <a:latin typeface="Bodoni 72 Book" charset="0"/>
              <a:ea typeface="Bodoni 72 Book" charset="0"/>
              <a:cs typeface="Bodoni 72 Book" charset="0"/>
            </a:endParaRPr>
          </a:p>
          <a:p>
            <a:pPr marL="514350" indent="-514350" algn="ctr">
              <a:spcBef>
                <a:spcPct val="50000"/>
              </a:spcBef>
              <a:buAutoNum type="arabicPeriod"/>
              <a:defRPr/>
            </a:pPr>
            <a:endParaRPr lang="en-US" sz="3000" b="1" dirty="0" smtClean="0">
              <a:latin typeface="Bodoni 72 Book" charset="0"/>
              <a:ea typeface="Bodoni 72 Book" charset="0"/>
              <a:cs typeface="Bodoni 72 Book" charset="0"/>
            </a:endParaRPr>
          </a:p>
          <a:p>
            <a:pPr marL="514350" indent="-514350" algn="ctr">
              <a:spcBef>
                <a:spcPct val="50000"/>
              </a:spcBef>
              <a:buAutoNum type="arabicPeriod"/>
              <a:defRPr/>
            </a:pPr>
            <a:endParaRPr lang="en-US" sz="3000" b="1" dirty="0">
              <a:latin typeface="Bodoni 72 Book" charset="0"/>
              <a:ea typeface="Bodoni 72 Book" charset="0"/>
              <a:cs typeface="Bodoni 72 Book" charset="0"/>
            </a:endParaRPr>
          </a:p>
          <a:p>
            <a:pPr marL="514350" indent="-514350">
              <a:spcBef>
                <a:spcPct val="50000"/>
              </a:spcBef>
              <a:buAutoNum type="arabicPeriod"/>
              <a:defRPr/>
            </a:pPr>
            <a:r>
              <a:rPr lang="en-US" sz="2800" b="1" dirty="0" smtClean="0">
                <a:latin typeface="Garamond" charset="0"/>
                <a:ea typeface="Garamond" charset="0"/>
                <a:cs typeface="Garamond" charset="0"/>
              </a:rPr>
              <a:t>Large errors exist on the regional scale.</a:t>
            </a:r>
          </a:p>
          <a:p>
            <a:pPr marL="514350" indent="-514350">
              <a:spcBef>
                <a:spcPct val="50000"/>
              </a:spcBef>
              <a:buAutoNum type="arabicPeriod"/>
              <a:defRPr/>
            </a:pPr>
            <a:endParaRPr lang="en-US" sz="3000" b="1" dirty="0" smtClean="0">
              <a:solidFill>
                <a:srgbClr val="000090"/>
              </a:solidFill>
              <a:latin typeface="Bodoni 72 Book" charset="0"/>
              <a:ea typeface="Bodoni 72 Book" charset="0"/>
              <a:cs typeface="Bodoni 72 Book" charset="0"/>
            </a:endParaRPr>
          </a:p>
          <a:p>
            <a:pPr marL="514350" indent="-514350" algn="ctr">
              <a:spcBef>
                <a:spcPct val="50000"/>
              </a:spcBef>
              <a:buAutoNum type="arabicPeriod"/>
              <a:defRPr/>
            </a:pPr>
            <a:endParaRPr lang="en-US" sz="3000" b="1" dirty="0">
              <a:solidFill>
                <a:srgbClr val="000090"/>
              </a:solidFill>
              <a:latin typeface="Bodoni 72 Book" charset="0"/>
              <a:ea typeface="Bodoni 72 Book" charset="0"/>
              <a:cs typeface="Bodoni 72 Book" charset="0"/>
            </a:endParaRPr>
          </a:p>
          <a:p>
            <a:pPr marL="514350" indent="-514350" algn="ctr">
              <a:spcBef>
                <a:spcPct val="50000"/>
              </a:spcBef>
              <a:buAutoNum type="arabicPeriod"/>
              <a:defRPr/>
            </a:pPr>
            <a:endParaRPr lang="en-US" sz="3000" b="1" dirty="0" smtClean="0">
              <a:solidFill>
                <a:srgbClr val="000090"/>
              </a:solidFill>
              <a:latin typeface="Bodoni 72 Book" charset="0"/>
              <a:ea typeface="Bodoni 72 Book" charset="0"/>
              <a:cs typeface="Bodoni 72 Book" charset="0"/>
            </a:endParaRPr>
          </a:p>
          <a:p>
            <a:pPr marL="514350" indent="-514350" algn="ctr">
              <a:spcBef>
                <a:spcPct val="50000"/>
              </a:spcBef>
              <a:buAutoNum type="arabicPeriod"/>
              <a:defRPr/>
            </a:pPr>
            <a:endParaRPr lang="en-US" sz="3000" b="1" dirty="0">
              <a:solidFill>
                <a:srgbClr val="000090"/>
              </a:solidFill>
              <a:latin typeface="Bodoni 72 Book" charset="0"/>
              <a:ea typeface="Bodoni 72 Book" charset="0"/>
              <a:cs typeface="Bodoni 72 Book" charset="0"/>
            </a:endParaRPr>
          </a:p>
          <a:p>
            <a:pPr marL="514350" indent="-514350" algn="ctr">
              <a:spcBef>
                <a:spcPct val="50000"/>
              </a:spcBef>
              <a:buAutoNum type="arabicPeriod"/>
              <a:defRPr/>
            </a:pPr>
            <a:endParaRPr lang="en-US" sz="3000" b="1" dirty="0" smtClean="0">
              <a:solidFill>
                <a:srgbClr val="000090"/>
              </a:solidFill>
              <a:latin typeface="Bodoni 72 Book" charset="0"/>
              <a:ea typeface="Bodoni 72 Book" charset="0"/>
              <a:cs typeface="Bodoni 72 Book" charset="0"/>
            </a:endParaRPr>
          </a:p>
          <a:p>
            <a:pPr marL="514350" indent="-514350" algn="ctr">
              <a:spcBef>
                <a:spcPct val="50000"/>
              </a:spcBef>
              <a:buAutoNum type="arabicPeriod"/>
              <a:defRPr/>
            </a:pPr>
            <a:endParaRPr lang="en-US" sz="3000" b="1" dirty="0">
              <a:solidFill>
                <a:srgbClr val="000090"/>
              </a:solidFill>
              <a:latin typeface="Bodoni 72 Book" charset="0"/>
              <a:ea typeface="Bodoni 72 Book" charset="0"/>
              <a:cs typeface="Bodoni 72 Book" charset="0"/>
            </a:endParaRPr>
          </a:p>
          <a:p>
            <a:pPr marL="514350" indent="-514350" algn="ctr">
              <a:spcBef>
                <a:spcPct val="50000"/>
              </a:spcBef>
              <a:buAutoNum type="arabicPeriod"/>
              <a:defRPr/>
            </a:pPr>
            <a:endParaRPr lang="en-US" sz="3000" b="1" dirty="0" smtClean="0">
              <a:solidFill>
                <a:srgbClr val="000090"/>
              </a:solidFill>
              <a:latin typeface="Bodoni 72 Book" charset="0"/>
              <a:ea typeface="Bodoni 72 Book" charset="0"/>
              <a:cs typeface="Bodoni 72 Book" charset="0"/>
            </a:endParaRPr>
          </a:p>
          <a:p>
            <a:pPr marL="514350" indent="-514350" algn="ctr">
              <a:spcBef>
                <a:spcPct val="50000"/>
              </a:spcBef>
              <a:buAutoNum type="arabicPeriod"/>
              <a:defRPr/>
            </a:pPr>
            <a:endParaRPr lang="en-US" sz="3000" b="1" dirty="0">
              <a:solidFill>
                <a:srgbClr val="000090"/>
              </a:solidFill>
              <a:latin typeface="Bodoni 72 Book" charset="0"/>
              <a:ea typeface="Bodoni 72 Book" charset="0"/>
              <a:cs typeface="Bodoni 72 Book" charset="0"/>
            </a:endParaRPr>
          </a:p>
          <a:p>
            <a:pPr marL="514350" indent="-514350" algn="ctr">
              <a:spcBef>
                <a:spcPct val="50000"/>
              </a:spcBef>
              <a:buAutoNum type="arabicPeriod"/>
              <a:defRPr/>
            </a:pPr>
            <a:endParaRPr lang="en-US" sz="3000" b="1" dirty="0" smtClean="0">
              <a:solidFill>
                <a:srgbClr val="000090"/>
              </a:solidFill>
              <a:latin typeface="Bodoni 72 Book" charset="0"/>
              <a:ea typeface="Bodoni 72 Book" charset="0"/>
              <a:cs typeface="Bodoni 72 Book" charset="0"/>
            </a:endParaRPr>
          </a:p>
          <a:p>
            <a:pPr marL="514350" indent="-514350" algn="ctr">
              <a:spcBef>
                <a:spcPct val="50000"/>
              </a:spcBef>
              <a:buAutoNum type="arabicPeriod"/>
              <a:defRPr/>
            </a:pPr>
            <a:endParaRPr lang="en-US" sz="3000" b="1" dirty="0" smtClean="0">
              <a:solidFill>
                <a:srgbClr val="000090"/>
              </a:solidFill>
              <a:latin typeface="Bodoni 72 Book" charset="0"/>
              <a:ea typeface="Bodoni 72 Book" charset="0"/>
              <a:cs typeface="Bodoni 72 Book" charset="0"/>
            </a:endParaRPr>
          </a:p>
          <a:p>
            <a:pPr marL="514350" indent="-514350" algn="ctr">
              <a:spcBef>
                <a:spcPct val="50000"/>
              </a:spcBef>
              <a:buAutoNum type="arabicPeriod"/>
              <a:defRPr/>
            </a:pPr>
            <a:endParaRPr lang="en-US" sz="3000" b="1" dirty="0">
              <a:solidFill>
                <a:srgbClr val="000090"/>
              </a:solidFill>
              <a:latin typeface="Bodoni 72 Book" charset="0"/>
              <a:ea typeface="Bodoni 72 Book" charset="0"/>
              <a:cs typeface="Bodoni 72 Book" charset="0"/>
            </a:endParaRPr>
          </a:p>
          <a:p>
            <a:pPr marL="514350" indent="-514350">
              <a:spcBef>
                <a:spcPct val="50000"/>
              </a:spcBef>
              <a:buAutoNum type="arabicPeriod"/>
              <a:defRPr/>
            </a:pPr>
            <a:r>
              <a:rPr lang="en-US" sz="2800" b="1" dirty="0" smtClean="0">
                <a:latin typeface="Garamond" charset="0"/>
                <a:ea typeface="Garamond" charset="0"/>
                <a:cs typeface="Garamond" charset="0"/>
              </a:rPr>
              <a:t>GPI analysis: negative TC biases can be largely attributed to errors </a:t>
            </a:r>
            <a:r>
              <a:rPr lang="en-US" sz="2800" b="1" dirty="0">
                <a:latin typeface="Garamond" charset="0"/>
                <a:ea typeface="Garamond" charset="0"/>
                <a:cs typeface="Garamond" charset="0"/>
              </a:rPr>
              <a:t>in vorticity </a:t>
            </a:r>
            <a:r>
              <a:rPr lang="en-US" sz="2800" b="1" dirty="0" smtClean="0">
                <a:latin typeface="Garamond" charset="0"/>
                <a:ea typeface="Garamond" charset="0"/>
                <a:cs typeface="Garamond" charset="0"/>
              </a:rPr>
              <a:t>over </a:t>
            </a:r>
            <a:r>
              <a:rPr lang="en-US" sz="2800" b="1" dirty="0">
                <a:latin typeface="Garamond" charset="0"/>
                <a:ea typeface="Garamond" charset="0"/>
                <a:cs typeface="Garamond" charset="0"/>
              </a:rPr>
              <a:t>W. Pac and </a:t>
            </a:r>
            <a:r>
              <a:rPr lang="en-US" sz="2800" b="1" dirty="0" smtClean="0">
                <a:latin typeface="Garamond" charset="0"/>
                <a:ea typeface="Garamond" charset="0"/>
                <a:cs typeface="Garamond" charset="0"/>
              </a:rPr>
              <a:t>to relatively humidity over Atlantic.</a:t>
            </a:r>
            <a:endParaRPr lang="en-US" sz="2800" b="1" dirty="0">
              <a:latin typeface="Garamond" charset="0"/>
              <a:ea typeface="Garamond" charset="0"/>
              <a:cs typeface="Garamond" charset="0"/>
            </a:endParaRPr>
          </a:p>
        </p:txBody>
      </p:sp>
      <p:cxnSp>
        <p:nvCxnSpPr>
          <p:cNvPr id="27" name="Straight Connector 26"/>
          <p:cNvCxnSpPr/>
          <p:nvPr/>
        </p:nvCxnSpPr>
        <p:spPr>
          <a:xfrm>
            <a:off x="0" y="4498274"/>
            <a:ext cx="43891200" cy="1588"/>
          </a:xfrm>
          <a:prstGeom prst="line">
            <a:avLst/>
          </a:prstGeom>
          <a:ln w="76200" cap="flat" cmpd="sng" algn="ctr">
            <a:solidFill>
              <a:schemeClr val="bg1"/>
            </a:solidFill>
            <a:prstDash val="solid"/>
            <a:round/>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4339" name="Rectangle 5"/>
          <p:cNvSpPr>
            <a:spLocks noChangeArrowheads="1"/>
          </p:cNvSpPr>
          <p:nvPr/>
        </p:nvSpPr>
        <p:spPr bwMode="auto">
          <a:xfrm>
            <a:off x="1143000" y="2003024"/>
            <a:ext cx="41605200" cy="2492776"/>
          </a:xfrm>
          <a:prstGeom prst="rect">
            <a:avLst/>
          </a:prstGeom>
          <a:noFill/>
          <a:ln w="9525">
            <a:noFill/>
            <a:miter lim="800000"/>
            <a:headEnd/>
            <a:tailEnd/>
          </a:ln>
        </p:spPr>
        <p:txBody>
          <a:bodyPr lIns="91243" tIns="45614" rIns="91243" bIns="45614">
            <a:prstTxWarp prst="textNoShape">
              <a:avLst/>
            </a:prstTxWarp>
            <a:spAutoFit/>
          </a:bodyPr>
          <a:lstStyle/>
          <a:p>
            <a:pPr algn="ctr">
              <a:spcBef>
                <a:spcPct val="50000"/>
              </a:spcBef>
            </a:pPr>
            <a:r>
              <a:rPr lang="en-US" sz="4800" dirty="0" err="1">
                <a:solidFill>
                  <a:schemeClr val="tx1">
                    <a:lumMod val="75000"/>
                    <a:lumOff val="25000"/>
                  </a:schemeClr>
                </a:solidFill>
                <a:latin typeface="Helvetica Neue Medium" charset="0"/>
                <a:ea typeface="Helvetica Neue Medium" charset="0"/>
                <a:cs typeface="Helvetica Neue Medium" charset="0"/>
              </a:rPr>
              <a:t>Weiwei</a:t>
            </a:r>
            <a:r>
              <a:rPr lang="en-US" sz="4800" dirty="0">
                <a:solidFill>
                  <a:schemeClr val="tx1">
                    <a:lumMod val="75000"/>
                    <a:lumOff val="25000"/>
                  </a:schemeClr>
                </a:solidFill>
                <a:latin typeface="Helvetica Neue Medium" charset="0"/>
                <a:ea typeface="Helvetica Neue Medium" charset="0"/>
                <a:cs typeface="Helvetica Neue Medium" charset="0"/>
              </a:rPr>
              <a:t> Li</a:t>
            </a:r>
            <a:r>
              <a:rPr lang="en-US" sz="4800" baseline="30000" dirty="0">
                <a:solidFill>
                  <a:schemeClr val="tx1">
                    <a:lumMod val="75000"/>
                    <a:lumOff val="25000"/>
                  </a:schemeClr>
                </a:solidFill>
                <a:latin typeface="Helvetica Neue Medium" charset="0"/>
                <a:ea typeface="Helvetica Neue Medium" charset="0"/>
                <a:cs typeface="Helvetica Neue Medium" charset="0"/>
              </a:rPr>
              <a:t>1</a:t>
            </a:r>
            <a:r>
              <a:rPr lang="en-US" sz="4800" dirty="0">
                <a:solidFill>
                  <a:schemeClr val="tx1">
                    <a:lumMod val="75000"/>
                    <a:lumOff val="25000"/>
                  </a:schemeClr>
                </a:solidFill>
                <a:latin typeface="Helvetica Neue Medium" charset="0"/>
                <a:ea typeface="Helvetica Neue Medium" charset="0"/>
                <a:cs typeface="Helvetica Neue Medium" charset="0"/>
              </a:rPr>
              <a:t>, </a:t>
            </a:r>
            <a:r>
              <a:rPr lang="en-US" sz="4800" dirty="0" err="1">
                <a:solidFill>
                  <a:schemeClr val="tx1">
                    <a:lumMod val="75000"/>
                    <a:lumOff val="25000"/>
                  </a:schemeClr>
                </a:solidFill>
                <a:latin typeface="Helvetica Neue Medium" charset="0"/>
                <a:ea typeface="Helvetica Neue Medium" charset="0"/>
                <a:cs typeface="Helvetica Neue Medium" charset="0"/>
              </a:rPr>
              <a:t>Zhuo</a:t>
            </a:r>
            <a:r>
              <a:rPr lang="en-US" sz="4800" dirty="0">
                <a:solidFill>
                  <a:schemeClr val="tx1">
                    <a:lumMod val="75000"/>
                    <a:lumOff val="25000"/>
                  </a:schemeClr>
                </a:solidFill>
                <a:latin typeface="Helvetica Neue Medium" charset="0"/>
                <a:ea typeface="Helvetica Neue Medium" charset="0"/>
                <a:cs typeface="Helvetica Neue Medium" charset="0"/>
              </a:rPr>
              <a:t> Wang</a:t>
            </a:r>
            <a:r>
              <a:rPr lang="en-US" sz="4800" baseline="30000" dirty="0">
                <a:solidFill>
                  <a:schemeClr val="tx1">
                    <a:lumMod val="75000"/>
                    <a:lumOff val="25000"/>
                  </a:schemeClr>
                </a:solidFill>
                <a:latin typeface="Helvetica Neue Medium" charset="0"/>
                <a:ea typeface="Helvetica Neue Medium" charset="0"/>
                <a:cs typeface="Helvetica Neue Medium" charset="0"/>
              </a:rPr>
              <a:t>1</a:t>
            </a:r>
            <a:r>
              <a:rPr lang="en-US" sz="4800" dirty="0" smtClean="0">
                <a:solidFill>
                  <a:schemeClr val="tx1">
                    <a:lumMod val="75000"/>
                    <a:lumOff val="25000"/>
                  </a:schemeClr>
                </a:solidFill>
                <a:latin typeface="Helvetica Neue Medium" charset="0"/>
                <a:ea typeface="Helvetica Neue Medium" charset="0"/>
                <a:cs typeface="Helvetica Neue Medium" charset="0"/>
              </a:rPr>
              <a:t>, and </a:t>
            </a:r>
            <a:r>
              <a:rPr lang="en-US" sz="4800" dirty="0">
                <a:solidFill>
                  <a:schemeClr val="tx1">
                    <a:lumMod val="75000"/>
                    <a:lumOff val="25000"/>
                  </a:schemeClr>
                </a:solidFill>
                <a:latin typeface="Helvetica Neue Medium" charset="0"/>
                <a:ea typeface="Helvetica Neue Medium" charset="0"/>
                <a:cs typeface="Helvetica Neue Medium" charset="0"/>
              </a:rPr>
              <a:t>Melinda S. </a:t>
            </a:r>
            <a:r>
              <a:rPr lang="en-US" sz="4800" dirty="0" smtClean="0">
                <a:solidFill>
                  <a:schemeClr val="tx1">
                    <a:lumMod val="75000"/>
                    <a:lumOff val="25000"/>
                  </a:schemeClr>
                </a:solidFill>
                <a:latin typeface="Helvetica Neue Medium" charset="0"/>
                <a:ea typeface="Helvetica Neue Medium" charset="0"/>
                <a:cs typeface="Helvetica Neue Medium" charset="0"/>
              </a:rPr>
              <a:t>Peng</a:t>
            </a:r>
            <a:r>
              <a:rPr lang="en-US" sz="4800" baseline="30000" dirty="0" smtClean="0">
                <a:solidFill>
                  <a:schemeClr val="tx1">
                    <a:lumMod val="75000"/>
                    <a:lumOff val="25000"/>
                  </a:schemeClr>
                </a:solidFill>
                <a:latin typeface="Helvetica Neue Medium" charset="0"/>
                <a:ea typeface="Helvetica Neue Medium" charset="0"/>
                <a:cs typeface="Helvetica Neue Medium" charset="0"/>
              </a:rPr>
              <a:t>2</a:t>
            </a:r>
            <a:endParaRPr lang="en-US" sz="4800" dirty="0">
              <a:solidFill>
                <a:schemeClr val="tx1">
                  <a:lumMod val="75000"/>
                  <a:lumOff val="25000"/>
                </a:schemeClr>
              </a:solidFill>
              <a:latin typeface="Helvetica Neue Medium" charset="0"/>
              <a:ea typeface="Helvetica Neue Medium" charset="0"/>
              <a:cs typeface="Helvetica Neue Medium" charset="0"/>
            </a:endParaRPr>
          </a:p>
          <a:p>
            <a:pPr algn="ctr">
              <a:spcBef>
                <a:spcPct val="50000"/>
              </a:spcBef>
            </a:pPr>
            <a:r>
              <a:rPr lang="en-US" sz="3600" baseline="30000" dirty="0" smtClean="0">
                <a:solidFill>
                  <a:schemeClr val="tx1">
                    <a:lumMod val="75000"/>
                    <a:lumOff val="25000"/>
                  </a:schemeClr>
                </a:solidFill>
                <a:latin typeface="Helvetica Neue Light" charset="0"/>
                <a:ea typeface="Helvetica Neue Light" charset="0"/>
                <a:cs typeface="Helvetica Neue Light" charset="0"/>
              </a:rPr>
              <a:t>1 </a:t>
            </a:r>
            <a:r>
              <a:rPr lang="en-US" sz="3600" dirty="0" smtClean="0">
                <a:solidFill>
                  <a:schemeClr val="tx1">
                    <a:lumMod val="75000"/>
                    <a:lumOff val="25000"/>
                  </a:schemeClr>
                </a:solidFill>
                <a:latin typeface="Helvetica Neue Light" charset="0"/>
                <a:ea typeface="Helvetica Neue Light" charset="0"/>
                <a:cs typeface="Helvetica Neue Light" charset="0"/>
              </a:rPr>
              <a:t>Department of Atmospheric Sciences, University of Illinois at Urbana-Champaign, Urbana, Illinois </a:t>
            </a:r>
          </a:p>
          <a:p>
            <a:pPr algn="ctr">
              <a:spcBef>
                <a:spcPct val="50000"/>
              </a:spcBef>
            </a:pPr>
            <a:r>
              <a:rPr lang="en-US" sz="3600" baseline="30000" dirty="0" smtClean="0">
                <a:solidFill>
                  <a:schemeClr val="tx1">
                    <a:lumMod val="75000"/>
                    <a:lumOff val="25000"/>
                  </a:schemeClr>
                </a:solidFill>
                <a:latin typeface="Helvetica Neue Light" charset="0"/>
                <a:ea typeface="Helvetica Neue Light" charset="0"/>
                <a:cs typeface="Helvetica Neue Light" charset="0"/>
              </a:rPr>
              <a:t>2</a:t>
            </a:r>
            <a:r>
              <a:rPr lang="en-US" sz="3600" dirty="0" smtClean="0">
                <a:solidFill>
                  <a:schemeClr val="tx1">
                    <a:lumMod val="75000"/>
                    <a:lumOff val="25000"/>
                  </a:schemeClr>
                </a:solidFill>
                <a:latin typeface="Helvetica Neue Light" charset="0"/>
                <a:ea typeface="Helvetica Neue Light" charset="0"/>
                <a:cs typeface="Helvetica Neue Light" charset="0"/>
              </a:rPr>
              <a:t> Marine Meteorology Division, Naval Research Laboratory, Monterey, California</a:t>
            </a:r>
            <a:endParaRPr lang="en-US" sz="1800" dirty="0">
              <a:solidFill>
                <a:schemeClr val="tx1">
                  <a:lumMod val="75000"/>
                  <a:lumOff val="25000"/>
                </a:schemeClr>
              </a:solidFill>
              <a:latin typeface="Helvetica Neue Light" charset="0"/>
              <a:ea typeface="Helvetica Neue Light" charset="0"/>
              <a:cs typeface="Helvetica Neue Light" charset="0"/>
            </a:endParaRPr>
          </a:p>
        </p:txBody>
      </p:sp>
      <p:sp>
        <p:nvSpPr>
          <p:cNvPr id="14340" name="TextBox 93"/>
          <p:cNvSpPr txBox="1">
            <a:spLocks noChangeArrowheads="1"/>
          </p:cNvSpPr>
          <p:nvPr/>
        </p:nvSpPr>
        <p:spPr bwMode="auto">
          <a:xfrm>
            <a:off x="1143000" y="581561"/>
            <a:ext cx="41605200" cy="1323439"/>
          </a:xfrm>
          <a:prstGeom prst="rect">
            <a:avLst/>
          </a:prstGeom>
          <a:noFill/>
          <a:ln w="9525">
            <a:noFill/>
            <a:miter lim="800000"/>
            <a:headEnd/>
            <a:tailEnd/>
          </a:ln>
        </p:spPr>
        <p:txBody>
          <a:bodyPr>
            <a:prstTxWarp prst="textNoShape">
              <a:avLst/>
            </a:prstTxWarp>
            <a:spAutoFit/>
          </a:bodyPr>
          <a:lstStyle/>
          <a:p>
            <a:pPr algn="ctr"/>
            <a:r>
              <a:rPr lang="en-US" sz="8000" b="1" dirty="0">
                <a:latin typeface="Bookman Old Style" charset="0"/>
                <a:ea typeface="Bookman Old Style" charset="0"/>
                <a:cs typeface="Bookman Old Style" charset="0"/>
              </a:rPr>
              <a:t>Assessing Tropical Cyclone Forecast Skill in the GEFS Reforecast </a:t>
            </a:r>
            <a:r>
              <a:rPr lang="en-US" sz="8000" b="1" dirty="0" smtClean="0">
                <a:latin typeface="Bookman Old Style" charset="0"/>
                <a:ea typeface="Bookman Old Style" charset="0"/>
                <a:cs typeface="Bookman Old Style" charset="0"/>
              </a:rPr>
              <a:t>Version-2</a:t>
            </a:r>
            <a:endParaRPr lang="en-US" sz="8000" b="1" dirty="0">
              <a:latin typeface="Bookman Old Style" charset="0"/>
              <a:ea typeface="Bookman Old Style" charset="0"/>
              <a:cs typeface="Bookman Old Style" charset="0"/>
            </a:endParaRPr>
          </a:p>
        </p:txBody>
      </p:sp>
      <p:sp>
        <p:nvSpPr>
          <p:cNvPr id="14341" name="Rectangle 35"/>
          <p:cNvSpPr>
            <a:spLocks noChangeArrowheads="1"/>
          </p:cNvSpPr>
          <p:nvPr/>
        </p:nvSpPr>
        <p:spPr bwMode="auto">
          <a:xfrm>
            <a:off x="32918400" y="27355800"/>
            <a:ext cx="9829800" cy="3333468"/>
          </a:xfrm>
          <a:prstGeom prst="rect">
            <a:avLst/>
          </a:prstGeom>
          <a:solidFill>
            <a:schemeClr val="bg1"/>
          </a:solidFill>
          <a:ln w="9525">
            <a:solidFill>
              <a:srgbClr val="000090"/>
            </a:solidFill>
            <a:miter lim="800000"/>
            <a:headEnd/>
            <a:tailEnd/>
          </a:ln>
        </p:spPr>
        <p:txBody>
          <a:bodyPr lIns="360000" tIns="360000" rIns="360000" bIns="360000">
            <a:prstTxWarp prst="textNoShape">
              <a:avLst/>
            </a:prstTxWarp>
          </a:bodyPr>
          <a:lstStyle/>
          <a:p>
            <a:pPr marL="381000" indent="-381000">
              <a:lnSpc>
                <a:spcPct val="150000"/>
              </a:lnSpc>
              <a:spcBef>
                <a:spcPct val="50000"/>
              </a:spcBef>
              <a:defRPr/>
            </a:pPr>
            <a:r>
              <a:rPr lang="en-GB" sz="3600" b="1" dirty="0" smtClean="0">
                <a:solidFill>
                  <a:srgbClr val="000000"/>
                </a:solidFill>
                <a:latin typeface="Bookman Old Style" charset="0"/>
                <a:ea typeface="Bookman Old Style" charset="0"/>
                <a:cs typeface="Bookman Old Style" charset="0"/>
              </a:rPr>
              <a:t>Acknowledgments</a:t>
            </a:r>
          </a:p>
          <a:p>
            <a:pPr marL="381000">
              <a:spcBef>
                <a:spcPct val="50000"/>
              </a:spcBef>
              <a:defRPr/>
            </a:pPr>
            <a:r>
              <a:rPr lang="en-US" sz="2800" dirty="0" smtClean="0">
                <a:latin typeface="Garamond" charset="0"/>
                <a:ea typeface="Garamond" charset="0"/>
                <a:cs typeface="Garamond" charset="0"/>
              </a:rPr>
              <a:t>This </a:t>
            </a:r>
            <a:r>
              <a:rPr lang="en-US" sz="2800" dirty="0">
                <a:latin typeface="Garamond" charset="0"/>
                <a:ea typeface="Garamond" charset="0"/>
                <a:cs typeface="Garamond" charset="0"/>
              </a:rPr>
              <a:t>work is supported by NOAA Research to Operations (R2O) Initiative and ONR Unified Parameterization Department Research Initiative (DRI). </a:t>
            </a:r>
          </a:p>
        </p:txBody>
      </p:sp>
      <p:sp>
        <p:nvSpPr>
          <p:cNvPr id="14342" name="Rectangle 34"/>
          <p:cNvSpPr>
            <a:spLocks noChangeArrowheads="1"/>
          </p:cNvSpPr>
          <p:nvPr/>
        </p:nvSpPr>
        <p:spPr bwMode="auto">
          <a:xfrm>
            <a:off x="32918400" y="16664674"/>
            <a:ext cx="9829800" cy="10005326"/>
          </a:xfrm>
          <a:prstGeom prst="rect">
            <a:avLst/>
          </a:prstGeom>
          <a:solidFill>
            <a:schemeClr val="bg1"/>
          </a:solidFill>
          <a:ln w="9525">
            <a:solidFill>
              <a:srgbClr val="000090"/>
            </a:solidFill>
            <a:miter lim="800000"/>
            <a:headEnd/>
            <a:tailEnd/>
          </a:ln>
        </p:spPr>
        <p:txBody>
          <a:bodyPr lIns="360000" tIns="360000" rIns="360000" bIns="360000">
            <a:prstTxWarp prst="textNoShape">
              <a:avLst/>
            </a:prstTxWarp>
          </a:bodyPr>
          <a:lstStyle/>
          <a:p>
            <a:pPr marL="381000" indent="-381000" algn="ctr">
              <a:lnSpc>
                <a:spcPct val="150000"/>
              </a:lnSpc>
              <a:spcBef>
                <a:spcPct val="50000"/>
              </a:spcBef>
              <a:defRPr/>
            </a:pPr>
            <a:r>
              <a:rPr lang="en-GB" sz="5000" b="1" dirty="0" smtClean="0">
                <a:solidFill>
                  <a:srgbClr val="000000"/>
                </a:solidFill>
                <a:latin typeface="Bookman Old Style" charset="0"/>
                <a:ea typeface="Bookman Old Style" charset="0"/>
                <a:cs typeface="Bookman Old Style" charset="0"/>
              </a:rPr>
              <a:t>Conclusions</a:t>
            </a:r>
            <a:endParaRPr lang="en-US" sz="5000" dirty="0" smtClean="0">
              <a:solidFill>
                <a:srgbClr val="000000"/>
              </a:solidFill>
              <a:latin typeface="Bookman Old Style" charset="0"/>
              <a:ea typeface="Bookman Old Style" charset="0"/>
              <a:cs typeface="Bookman Old Style" charset="0"/>
            </a:endParaRPr>
          </a:p>
          <a:p>
            <a:endParaRPr lang="en-US" sz="2000" dirty="0"/>
          </a:p>
          <a:p>
            <a:pPr marL="514350" indent="-514350" algn="just">
              <a:buFont typeface="+mj-lt"/>
              <a:buAutoNum type="arabicPeriod"/>
            </a:pPr>
            <a:r>
              <a:rPr lang="en-US" sz="2800" b="1" dirty="0" smtClean="0">
                <a:latin typeface="Garamond"/>
                <a:cs typeface="Garamond"/>
              </a:rPr>
              <a:t>TC climatology in </a:t>
            </a:r>
            <a:r>
              <a:rPr lang="en-US" sz="2800" b="1" dirty="0" smtClean="0">
                <a:latin typeface="Garamond"/>
                <a:cs typeface="Garamond"/>
              </a:rPr>
              <a:t>GEFS:</a:t>
            </a:r>
            <a:r>
              <a:rPr lang="en-US" sz="2800" dirty="0">
                <a:latin typeface="Garamond" charset="0"/>
                <a:ea typeface="Garamond" charset="0"/>
                <a:cs typeface="Garamond" charset="0"/>
              </a:rPr>
              <a:t> </a:t>
            </a:r>
            <a:r>
              <a:rPr lang="en-US" sz="2800" dirty="0" smtClean="0">
                <a:latin typeface="Garamond" charset="0"/>
                <a:ea typeface="Garamond" charset="0"/>
                <a:cs typeface="Garamond" charset="0"/>
              </a:rPr>
              <a:t>GEFS </a:t>
            </a:r>
            <a:r>
              <a:rPr lang="en-US" sz="2800" dirty="0">
                <a:latin typeface="Garamond" charset="0"/>
                <a:ea typeface="Garamond" charset="0"/>
                <a:cs typeface="Garamond" charset="0"/>
              </a:rPr>
              <a:t>captures the seasonality of TC </a:t>
            </a:r>
            <a:r>
              <a:rPr lang="en-US" sz="2800" dirty="0" smtClean="0">
                <a:latin typeface="Garamond" charset="0"/>
                <a:ea typeface="Garamond" charset="0"/>
                <a:cs typeface="Garamond" charset="0"/>
              </a:rPr>
              <a:t>activity globally reasonably well, but </a:t>
            </a:r>
            <a:r>
              <a:rPr lang="en-US" sz="2800" dirty="0">
                <a:latin typeface="Garamond" charset="0"/>
                <a:ea typeface="Garamond" charset="0"/>
                <a:cs typeface="Garamond" charset="0"/>
              </a:rPr>
              <a:t>large errors exist on the regional </a:t>
            </a:r>
            <a:r>
              <a:rPr lang="en-US" sz="2800" dirty="0" smtClean="0">
                <a:latin typeface="Garamond" charset="0"/>
                <a:ea typeface="Garamond" charset="0"/>
                <a:cs typeface="Garamond" charset="0"/>
              </a:rPr>
              <a:t>scale.</a:t>
            </a:r>
          </a:p>
          <a:p>
            <a:pPr marL="514350" indent="-514350" algn="just">
              <a:buFont typeface="+mj-lt"/>
              <a:buAutoNum type="arabicPeriod" startAt="2"/>
            </a:pPr>
            <a:r>
              <a:rPr lang="en-US" sz="2800" dirty="0">
                <a:latin typeface="Garamond" charset="0"/>
                <a:ea typeface="Garamond" charset="0"/>
                <a:cs typeface="Garamond" charset="0"/>
              </a:rPr>
              <a:t>As different genesis pathways are dominant over different basins, </a:t>
            </a:r>
            <a:r>
              <a:rPr lang="en-US" sz="2800" b="1" dirty="0">
                <a:latin typeface="Garamond" charset="0"/>
                <a:ea typeface="Garamond" charset="0"/>
                <a:cs typeface="Garamond" charset="0"/>
              </a:rPr>
              <a:t>genesis errors are related to strong biases in different variables over different basins. </a:t>
            </a:r>
            <a:r>
              <a:rPr lang="en-US" sz="2800" dirty="0" smtClean="0">
                <a:latin typeface="Garamond" charset="0"/>
                <a:ea typeface="Garamond" charset="0"/>
                <a:cs typeface="Garamond" charset="0"/>
              </a:rPr>
              <a:t>The </a:t>
            </a:r>
            <a:r>
              <a:rPr lang="en-US" sz="2800" dirty="0">
                <a:latin typeface="Garamond" charset="0"/>
                <a:ea typeface="Garamond" charset="0"/>
                <a:cs typeface="Garamond" charset="0"/>
              </a:rPr>
              <a:t>negative genesis biases over the western North Pacific are associated with a weak monsoon trough; the erroneous genesis pattern over the eastern North Pacific is related to the southward displaced Inter Tropical Convergence Zone (ITCZ); and the positive genesis biases near the Cape Verde Islands and negative biases further downstream over the Atlantic can be attributed to the hyperactive easterly waves over West Africa in the </a:t>
            </a:r>
            <a:r>
              <a:rPr lang="en-US" sz="2800" dirty="0" smtClean="0">
                <a:latin typeface="Garamond" charset="0"/>
                <a:ea typeface="Garamond" charset="0"/>
                <a:cs typeface="Garamond" charset="0"/>
              </a:rPr>
              <a:t>GEFS</a:t>
            </a:r>
            <a:r>
              <a:rPr lang="en-US" sz="2800" b="1" dirty="0" smtClean="0">
                <a:latin typeface="Garamond" charset="0"/>
                <a:ea typeface="Garamond" charset="0"/>
                <a:cs typeface="Garamond" charset="0"/>
              </a:rPr>
              <a:t>:</a:t>
            </a:r>
            <a:endParaRPr lang="en-US" sz="2800" dirty="0">
              <a:latin typeface="Garamond" charset="0"/>
              <a:ea typeface="Garamond" charset="0"/>
              <a:cs typeface="Garamond" charset="0"/>
            </a:endParaRPr>
          </a:p>
          <a:p>
            <a:pPr algn="just"/>
            <a:r>
              <a:rPr lang="en-US" sz="2800" b="1" dirty="0" smtClean="0">
                <a:latin typeface="Garamond"/>
                <a:cs typeface="Garamond"/>
              </a:rPr>
              <a:t>3</a:t>
            </a:r>
            <a:r>
              <a:rPr lang="en-US" sz="2800" b="1" dirty="0">
                <a:latin typeface="Garamond"/>
                <a:cs typeface="Garamond"/>
              </a:rPr>
              <a:t>. Better prediction of the large-scale circulation and synoptic-scale waves can help improve TC forecasts; </a:t>
            </a:r>
            <a:r>
              <a:rPr lang="en-US" sz="2800" b="1" dirty="0" smtClean="0">
                <a:latin typeface="Garamond"/>
                <a:cs typeface="Garamond"/>
              </a:rPr>
              <a:t>the </a:t>
            </a:r>
            <a:r>
              <a:rPr lang="en-US" sz="2800" b="1" dirty="0">
                <a:latin typeface="Garamond"/>
                <a:cs typeface="Garamond"/>
              </a:rPr>
              <a:t>diagnostic tools developed </a:t>
            </a:r>
            <a:r>
              <a:rPr lang="en-US" sz="2800" b="1" dirty="0">
                <a:latin typeface="Garamond" charset="0"/>
                <a:ea typeface="Garamond" charset="0"/>
                <a:cs typeface="Garamond" charset="0"/>
              </a:rPr>
              <a:t>can be used for other models and at longer time scales.</a:t>
            </a:r>
          </a:p>
        </p:txBody>
      </p:sp>
      <p:sp>
        <p:nvSpPr>
          <p:cNvPr id="14343" name="Rectangle 33"/>
          <p:cNvSpPr>
            <a:spLocks noChangeArrowheads="1"/>
          </p:cNvSpPr>
          <p:nvPr/>
        </p:nvSpPr>
        <p:spPr bwMode="auto">
          <a:xfrm>
            <a:off x="1129446" y="17221829"/>
            <a:ext cx="7737993" cy="14937045"/>
          </a:xfrm>
          <a:prstGeom prst="rect">
            <a:avLst/>
          </a:prstGeom>
          <a:solidFill>
            <a:schemeClr val="bg1"/>
          </a:solidFill>
          <a:ln w="9525">
            <a:solidFill>
              <a:srgbClr val="000090"/>
            </a:solidFill>
            <a:miter lim="800000"/>
            <a:headEnd/>
            <a:tailEnd/>
          </a:ln>
        </p:spPr>
        <p:txBody>
          <a:bodyPr lIns="360000" tIns="360000" rIns="360000" bIns="360000">
            <a:prstTxWarp prst="textNoShape">
              <a:avLst/>
            </a:prstTxWarp>
          </a:bodyPr>
          <a:lstStyle/>
          <a:p>
            <a:pPr algn="ctr">
              <a:spcBef>
                <a:spcPct val="50000"/>
              </a:spcBef>
              <a:defRPr/>
            </a:pPr>
            <a:r>
              <a:rPr lang="en-US" sz="4400" b="1" dirty="0" smtClean="0">
                <a:solidFill>
                  <a:srgbClr val="000000"/>
                </a:solidFill>
                <a:latin typeface="Bookman Old Style" charset="0"/>
                <a:ea typeface="Bookman Old Style" charset="0"/>
                <a:cs typeface="Bookman Old Style" charset="0"/>
              </a:rPr>
              <a:t>GEFS Reforecast Version-2</a:t>
            </a:r>
            <a:endParaRPr lang="en-US" sz="4400" b="1" dirty="0">
              <a:solidFill>
                <a:srgbClr val="000000"/>
              </a:solidFill>
              <a:latin typeface="Bookman Old Style" charset="0"/>
              <a:ea typeface="Bookman Old Style" charset="0"/>
              <a:cs typeface="Bookman Old Style" charset="0"/>
            </a:endParaRPr>
          </a:p>
          <a:p>
            <a:pPr algn="ctr"/>
            <a:r>
              <a:rPr lang="en-US" sz="2400" b="1" i="1" dirty="0" smtClean="0">
                <a:latin typeface="Bookman Old Style" charset="0"/>
                <a:ea typeface="Bookman Old Style" charset="0"/>
                <a:cs typeface="Bookman Old Style" charset="0"/>
              </a:rPr>
              <a:t>-- by NOAA </a:t>
            </a:r>
            <a:r>
              <a:rPr lang="en-US" sz="2400" b="1" i="1" dirty="0">
                <a:latin typeface="Bookman Old Style" charset="0"/>
                <a:ea typeface="Bookman Old Style" charset="0"/>
                <a:cs typeface="Bookman Old Style" charset="0"/>
              </a:rPr>
              <a:t>Earth System Research Laboratory </a:t>
            </a:r>
            <a:r>
              <a:rPr lang="en-US" sz="2400" b="1" i="1" dirty="0" smtClean="0">
                <a:latin typeface="Bookman Old Style" charset="0"/>
                <a:ea typeface="Bookman Old Style" charset="0"/>
                <a:cs typeface="Bookman Old Style" charset="0"/>
              </a:rPr>
              <a:t>(ESRL)</a:t>
            </a:r>
          </a:p>
          <a:p>
            <a:pPr algn="ctr"/>
            <a:endParaRPr lang="en-US" sz="2400" b="1" dirty="0">
              <a:latin typeface="Bodoni 72 Book" charset="0"/>
              <a:ea typeface="Bodoni 72 Book" charset="0"/>
              <a:cs typeface="Bodoni 72 Book" charset="0"/>
            </a:endParaRPr>
          </a:p>
          <a:p>
            <a:pPr marL="514350" indent="-514350">
              <a:buFont typeface="Arial"/>
              <a:buChar char="•"/>
            </a:pPr>
            <a:r>
              <a:rPr lang="en-US" sz="2800" b="1" dirty="0">
                <a:solidFill>
                  <a:srgbClr val="000000"/>
                </a:solidFill>
                <a:latin typeface="Garamond" charset="0"/>
                <a:ea typeface="Garamond" charset="0"/>
                <a:cs typeface="Garamond" charset="0"/>
              </a:rPr>
              <a:t>A</a:t>
            </a:r>
            <a:r>
              <a:rPr lang="en-US" sz="2800" b="1" dirty="0" smtClean="0">
                <a:solidFill>
                  <a:srgbClr val="000000"/>
                </a:solidFill>
                <a:latin typeface="Garamond" charset="0"/>
                <a:ea typeface="Garamond" charset="0"/>
                <a:cs typeface="Garamond" charset="0"/>
              </a:rPr>
              <a:t> </a:t>
            </a:r>
            <a:r>
              <a:rPr lang="en-US" sz="2800" b="1" dirty="0">
                <a:solidFill>
                  <a:srgbClr val="000000"/>
                </a:solidFill>
                <a:latin typeface="Garamond" charset="0"/>
                <a:ea typeface="Garamond" charset="0"/>
                <a:cs typeface="Garamond" charset="0"/>
              </a:rPr>
              <a:t>fixed </a:t>
            </a:r>
            <a:r>
              <a:rPr lang="en-US" sz="2800" b="1" dirty="0" smtClean="0">
                <a:solidFill>
                  <a:srgbClr val="000000"/>
                </a:solidFill>
                <a:latin typeface="Garamond" charset="0"/>
                <a:ea typeface="Garamond" charset="0"/>
                <a:cs typeface="Garamond" charset="0"/>
              </a:rPr>
              <a:t>model version </a:t>
            </a:r>
            <a:r>
              <a:rPr lang="en-US" sz="2800" b="1" dirty="0">
                <a:solidFill>
                  <a:srgbClr val="000000"/>
                </a:solidFill>
                <a:latin typeface="Garamond" charset="0"/>
                <a:ea typeface="Garamond" charset="0"/>
                <a:cs typeface="Garamond" charset="0"/>
              </a:rPr>
              <a:t>(9.0.1) of the GEFS </a:t>
            </a:r>
            <a:r>
              <a:rPr lang="en-US" sz="2800" dirty="0" smtClean="0">
                <a:solidFill>
                  <a:srgbClr val="000000"/>
                </a:solidFill>
                <a:latin typeface="Garamond" charset="0"/>
                <a:ea typeface="Garamond" charset="0"/>
                <a:cs typeface="Garamond" charset="0"/>
                <a:sym typeface="Wingdings"/>
              </a:rPr>
              <a:t>– evaluation of the reforecasts can </a:t>
            </a:r>
            <a:r>
              <a:rPr lang="en-US" sz="2800" dirty="0" smtClean="0">
                <a:solidFill>
                  <a:srgbClr val="000000"/>
                </a:solidFill>
                <a:latin typeface="Garamond" charset="0"/>
                <a:ea typeface="Garamond" charset="0"/>
                <a:cs typeface="Garamond" charset="0"/>
              </a:rPr>
              <a:t>provide useful guidance on improvement of the </a:t>
            </a:r>
            <a:r>
              <a:rPr lang="en-US" sz="2800" dirty="0">
                <a:solidFill>
                  <a:srgbClr val="000000"/>
                </a:solidFill>
                <a:latin typeface="Garamond" charset="0"/>
                <a:ea typeface="Garamond" charset="0"/>
                <a:cs typeface="Garamond" charset="0"/>
              </a:rPr>
              <a:t>operational GEFS;</a:t>
            </a:r>
          </a:p>
          <a:p>
            <a:pPr marL="514350" indent="-514350">
              <a:buFont typeface="Arial"/>
              <a:buChar char="•"/>
            </a:pPr>
            <a:r>
              <a:rPr lang="en-US" sz="2800" b="1" dirty="0" smtClean="0">
                <a:solidFill>
                  <a:srgbClr val="000000"/>
                </a:solidFill>
                <a:latin typeface="Garamond" charset="0"/>
                <a:ea typeface="Garamond" charset="0"/>
                <a:cs typeface="Garamond" charset="0"/>
              </a:rPr>
              <a:t>Ensembles: </a:t>
            </a:r>
            <a:r>
              <a:rPr lang="en-US" sz="2800" dirty="0" smtClean="0">
                <a:solidFill>
                  <a:srgbClr val="000000"/>
                </a:solidFill>
                <a:latin typeface="Garamond" charset="0"/>
                <a:ea typeface="Garamond" charset="0"/>
                <a:cs typeface="Garamond" charset="0"/>
              </a:rPr>
              <a:t>11 members;</a:t>
            </a:r>
          </a:p>
          <a:p>
            <a:pPr marL="514350" indent="-514350">
              <a:buFont typeface="Arial"/>
              <a:buChar char="•"/>
            </a:pPr>
            <a:r>
              <a:rPr lang="en-US" sz="2800" b="1" dirty="0" smtClean="0">
                <a:solidFill>
                  <a:srgbClr val="000000"/>
                </a:solidFill>
                <a:latin typeface="Garamond" charset="0"/>
                <a:ea typeface="Garamond" charset="0"/>
                <a:cs typeface="Garamond" charset="0"/>
              </a:rPr>
              <a:t>Resolution: </a:t>
            </a:r>
            <a:r>
              <a:rPr lang="en-US" sz="2800" dirty="0" smtClean="0">
                <a:solidFill>
                  <a:srgbClr val="000000"/>
                </a:solidFill>
                <a:latin typeface="Garamond" charset="0"/>
                <a:ea typeface="Garamond" charset="0"/>
                <a:cs typeface="Garamond" charset="0"/>
              </a:rPr>
              <a:t>Day </a:t>
            </a:r>
            <a:r>
              <a:rPr lang="en-US" sz="2800" dirty="0">
                <a:solidFill>
                  <a:srgbClr val="000000"/>
                </a:solidFill>
                <a:latin typeface="Garamond" charset="0"/>
                <a:ea typeface="Garamond" charset="0"/>
                <a:cs typeface="Garamond" charset="0"/>
              </a:rPr>
              <a:t>1-Day </a:t>
            </a:r>
            <a:r>
              <a:rPr lang="en-US" sz="2800" dirty="0" smtClean="0">
                <a:solidFill>
                  <a:srgbClr val="000000"/>
                </a:solidFill>
                <a:latin typeface="Garamond" charset="0"/>
                <a:ea typeface="Garamond" charset="0"/>
                <a:cs typeface="Garamond" charset="0"/>
              </a:rPr>
              <a:t>7: T254L42 ~ </a:t>
            </a:r>
            <a:r>
              <a:rPr lang="en-US" sz="2800" dirty="0">
                <a:solidFill>
                  <a:srgbClr val="000000"/>
                </a:solidFill>
                <a:latin typeface="Garamond" charset="0"/>
                <a:ea typeface="Garamond" charset="0"/>
                <a:cs typeface="Garamond" charset="0"/>
              </a:rPr>
              <a:t>40 </a:t>
            </a:r>
            <a:r>
              <a:rPr lang="en-US" sz="2800" dirty="0" smtClean="0">
                <a:solidFill>
                  <a:srgbClr val="000000"/>
                </a:solidFill>
                <a:latin typeface="Garamond" charset="0"/>
                <a:ea typeface="Garamond" charset="0"/>
                <a:cs typeface="Garamond" charset="0"/>
              </a:rPr>
              <a:t>km; Day 8-</a:t>
            </a:r>
            <a:r>
              <a:rPr lang="en-US" sz="2800" dirty="0">
                <a:solidFill>
                  <a:srgbClr val="000000"/>
                </a:solidFill>
                <a:latin typeface="Garamond" charset="0"/>
                <a:ea typeface="Garamond" charset="0"/>
                <a:cs typeface="Garamond" charset="0"/>
              </a:rPr>
              <a:t>Day </a:t>
            </a:r>
            <a:r>
              <a:rPr lang="en-US" sz="2800" dirty="0" smtClean="0">
                <a:solidFill>
                  <a:srgbClr val="000000"/>
                </a:solidFill>
                <a:latin typeface="Garamond" charset="0"/>
                <a:ea typeface="Garamond" charset="0"/>
                <a:cs typeface="Garamond" charset="0"/>
              </a:rPr>
              <a:t>14: T190L42 ~ </a:t>
            </a:r>
            <a:r>
              <a:rPr lang="en-US" sz="2800" dirty="0">
                <a:solidFill>
                  <a:srgbClr val="000000"/>
                </a:solidFill>
                <a:latin typeface="Garamond" charset="0"/>
                <a:ea typeface="Garamond" charset="0"/>
                <a:cs typeface="Garamond" charset="0"/>
              </a:rPr>
              <a:t>54 </a:t>
            </a:r>
            <a:r>
              <a:rPr lang="en-US" sz="2800" dirty="0" smtClean="0">
                <a:solidFill>
                  <a:srgbClr val="000000"/>
                </a:solidFill>
                <a:latin typeface="Garamond" charset="0"/>
                <a:ea typeface="Garamond" charset="0"/>
                <a:cs typeface="Garamond" charset="0"/>
              </a:rPr>
              <a:t>km; 42 levels;</a:t>
            </a:r>
          </a:p>
          <a:p>
            <a:pPr marL="514350" indent="-514350">
              <a:buFont typeface="Arial"/>
              <a:buChar char="•"/>
            </a:pPr>
            <a:r>
              <a:rPr lang="en-US" sz="2800" b="1" dirty="0" smtClean="0">
                <a:solidFill>
                  <a:srgbClr val="000000"/>
                </a:solidFill>
                <a:latin typeface="Garamond" charset="0"/>
                <a:ea typeface="Garamond" charset="0"/>
                <a:cs typeface="Garamond" charset="0"/>
              </a:rPr>
              <a:t>Multi-decadal time period: </a:t>
            </a:r>
            <a:r>
              <a:rPr lang="en-US" sz="2800" dirty="0" smtClean="0">
                <a:solidFill>
                  <a:srgbClr val="000000"/>
                </a:solidFill>
                <a:latin typeface="Garamond" charset="0"/>
                <a:ea typeface="Garamond" charset="0"/>
                <a:cs typeface="Garamond" charset="0"/>
              </a:rPr>
              <a:t>Dec 1984 </a:t>
            </a:r>
            <a:r>
              <a:rPr lang="en-US" sz="2800" dirty="0">
                <a:solidFill>
                  <a:srgbClr val="000000"/>
                </a:solidFill>
                <a:latin typeface="Garamond" charset="0"/>
                <a:ea typeface="Garamond" charset="0"/>
                <a:cs typeface="Garamond" charset="0"/>
              </a:rPr>
              <a:t>– </a:t>
            </a:r>
            <a:r>
              <a:rPr lang="en-US" sz="2800" dirty="0" smtClean="0">
                <a:solidFill>
                  <a:srgbClr val="000000"/>
                </a:solidFill>
                <a:latin typeface="Garamond" charset="0"/>
                <a:ea typeface="Garamond" charset="0"/>
                <a:cs typeface="Garamond" charset="0"/>
              </a:rPr>
              <a:t>present (&gt; 30 years, suitable for studying climate state).</a:t>
            </a:r>
          </a:p>
          <a:p>
            <a:pPr marL="514350" indent="-514350">
              <a:buFont typeface="Arial"/>
              <a:buChar char="•"/>
            </a:pPr>
            <a:endParaRPr lang="en-US" sz="2800" dirty="0" smtClean="0">
              <a:solidFill>
                <a:srgbClr val="000000"/>
              </a:solidFill>
              <a:latin typeface="Garamond" charset="0"/>
              <a:ea typeface="Garamond" charset="0"/>
              <a:cs typeface="Garamond" charset="0"/>
            </a:endParaRPr>
          </a:p>
          <a:p>
            <a:pPr marL="381000" indent="-381000" algn="ctr">
              <a:spcBef>
                <a:spcPct val="50000"/>
              </a:spcBef>
              <a:defRPr/>
            </a:pPr>
            <a:r>
              <a:rPr lang="en-US" sz="4400" b="1" dirty="0" smtClean="0">
                <a:solidFill>
                  <a:srgbClr val="000000"/>
                </a:solidFill>
                <a:latin typeface="Bookman Old Style" charset="0"/>
                <a:ea typeface="Bookman Old Style" charset="0"/>
                <a:cs typeface="Bookman Old Style" charset="0"/>
              </a:rPr>
              <a:t>TC detection and other datasets </a:t>
            </a:r>
            <a:r>
              <a:rPr lang="en-US" sz="4400" b="1" dirty="0" smtClean="0">
                <a:solidFill>
                  <a:srgbClr val="000000"/>
                </a:solidFill>
                <a:latin typeface="Bookman Old Style" charset="0"/>
                <a:ea typeface="Bookman Old Style" charset="0"/>
                <a:cs typeface="Bookman Old Style" charset="0"/>
              </a:rPr>
              <a:t>used</a:t>
            </a:r>
          </a:p>
          <a:p>
            <a:pPr marL="381000" indent="-381000" algn="ctr">
              <a:lnSpc>
                <a:spcPct val="20000"/>
              </a:lnSpc>
              <a:spcBef>
                <a:spcPct val="50000"/>
              </a:spcBef>
              <a:defRPr/>
            </a:pPr>
            <a:endParaRPr lang="en-US" sz="3600" b="1" dirty="0">
              <a:solidFill>
                <a:srgbClr val="000000"/>
              </a:solidFill>
              <a:latin typeface="Bookman Old Style" charset="0"/>
              <a:ea typeface="Bookman Old Style" charset="0"/>
              <a:cs typeface="Bookman Old Style" charset="0"/>
            </a:endParaRPr>
          </a:p>
          <a:p>
            <a:pPr marL="342900" indent="-342900">
              <a:buFont typeface="Arial"/>
              <a:buChar char="•"/>
            </a:pPr>
            <a:r>
              <a:rPr lang="en-US" sz="2800" b="1" dirty="0">
                <a:latin typeface="Garamond" charset="0"/>
                <a:ea typeface="Garamond" charset="0"/>
                <a:cs typeface="Garamond" charset="0"/>
              </a:rPr>
              <a:t>GFDL vortex tracker </a:t>
            </a:r>
            <a:r>
              <a:rPr lang="en-US" sz="2800" dirty="0">
                <a:latin typeface="Garamond" charset="0"/>
                <a:ea typeface="Garamond" charset="0"/>
                <a:cs typeface="Garamond" charset="0"/>
              </a:rPr>
              <a:t>(</a:t>
            </a:r>
            <a:r>
              <a:rPr lang="en-US" sz="2800" dirty="0" err="1">
                <a:latin typeface="Garamond" charset="0"/>
                <a:ea typeface="Garamond" charset="0"/>
                <a:cs typeface="Garamond" charset="0"/>
              </a:rPr>
              <a:t>Marchok</a:t>
            </a:r>
            <a:r>
              <a:rPr lang="en-US" sz="2800" dirty="0">
                <a:latin typeface="Garamond" charset="0"/>
                <a:ea typeface="Garamond" charset="0"/>
                <a:cs typeface="Garamond" charset="0"/>
              </a:rPr>
              <a:t> 2002):</a:t>
            </a:r>
            <a:r>
              <a:rPr lang="en-US" sz="2800" dirty="0">
                <a:latin typeface="Garamond" charset="0"/>
                <a:ea typeface="Garamond" charset="0"/>
                <a:cs typeface="Garamond" charset="0"/>
                <a:sym typeface="Wingdings"/>
              </a:rPr>
              <a:t> 6-hourly TC </a:t>
            </a:r>
            <a:r>
              <a:rPr lang="en-US" sz="2800" dirty="0" smtClean="0">
                <a:latin typeface="Garamond" charset="0"/>
                <a:ea typeface="Garamond" charset="0"/>
                <a:cs typeface="Garamond" charset="0"/>
                <a:sym typeface="Wingdings"/>
              </a:rPr>
              <a:t>tracks;</a:t>
            </a:r>
            <a:endParaRPr lang="en-US" sz="2800" dirty="0">
              <a:latin typeface="Garamond" charset="0"/>
              <a:ea typeface="Garamond" charset="0"/>
              <a:cs typeface="Garamond" charset="0"/>
            </a:endParaRPr>
          </a:p>
          <a:p>
            <a:pPr marL="342900" indent="-342900">
              <a:buFont typeface="Arial"/>
              <a:buChar char="•"/>
            </a:pPr>
            <a:r>
              <a:rPr lang="en-US" sz="2800" b="1" dirty="0" smtClean="0">
                <a:latin typeface="Garamond" charset="0"/>
                <a:ea typeface="Garamond" charset="0"/>
                <a:cs typeface="Garamond" charset="0"/>
              </a:rPr>
              <a:t>Criteria:</a:t>
            </a:r>
            <a:r>
              <a:rPr lang="en-US" sz="2800" dirty="0" smtClean="0">
                <a:latin typeface="Garamond" charset="0"/>
                <a:ea typeface="Garamond" charset="0"/>
                <a:cs typeface="Garamond" charset="0"/>
              </a:rPr>
              <a:t> the following storms are excluded (a) short-lived TC (&lt;= 48 h), (b) TC with maximum intensity &lt;= 16.5 m s</a:t>
            </a:r>
            <a:r>
              <a:rPr lang="en-US" sz="2800" baseline="30000" dirty="0" smtClean="0">
                <a:latin typeface="Garamond" charset="0"/>
                <a:ea typeface="Garamond" charset="0"/>
                <a:cs typeface="Garamond" charset="0"/>
              </a:rPr>
              <a:t>-1 </a:t>
            </a:r>
            <a:r>
              <a:rPr lang="en-US" sz="2800" dirty="0" smtClean="0">
                <a:latin typeface="Garamond" charset="0"/>
                <a:ea typeface="Garamond" charset="0"/>
                <a:cs typeface="Garamond" charset="0"/>
              </a:rPr>
              <a:t>(TS), (c) latitude &gt; 40º, (d) warm core lasting &lt;= 48 h;</a:t>
            </a:r>
          </a:p>
          <a:p>
            <a:pPr marL="342900" indent="-342900">
              <a:buFont typeface="Arial"/>
              <a:buChar char="•"/>
            </a:pPr>
            <a:r>
              <a:rPr lang="en-US" sz="2800" dirty="0">
                <a:latin typeface="Garamond" charset="0"/>
                <a:ea typeface="Garamond" charset="0"/>
                <a:cs typeface="Garamond" charset="0"/>
              </a:rPr>
              <a:t>L</a:t>
            </a:r>
            <a:r>
              <a:rPr lang="en-US" sz="2800" dirty="0" smtClean="0">
                <a:latin typeface="Garamond" charset="0"/>
                <a:ea typeface="Garamond" charset="0"/>
                <a:cs typeface="Garamond" charset="0"/>
              </a:rPr>
              <a:t>ong-term </a:t>
            </a:r>
            <a:r>
              <a:rPr lang="en-US" sz="2800" dirty="0">
                <a:latin typeface="Garamond" charset="0"/>
                <a:ea typeface="Garamond" charset="0"/>
                <a:cs typeface="Garamond" charset="0"/>
              </a:rPr>
              <a:t>seasonal ensemble means were derived during </a:t>
            </a:r>
            <a:r>
              <a:rPr lang="en-US" sz="2800" b="1" dirty="0" smtClean="0">
                <a:latin typeface="Garamond" charset="0"/>
                <a:ea typeface="Garamond" charset="0"/>
                <a:cs typeface="Garamond" charset="0"/>
              </a:rPr>
              <a:t>1985-2012</a:t>
            </a:r>
            <a:r>
              <a:rPr lang="en-US" sz="2800" dirty="0" smtClean="0">
                <a:latin typeface="Garamond" charset="0"/>
                <a:ea typeface="Garamond" charset="0"/>
                <a:cs typeface="Garamond" charset="0"/>
              </a:rPr>
              <a:t>;</a:t>
            </a:r>
          </a:p>
          <a:p>
            <a:pPr marL="342900" indent="-342900">
              <a:buFont typeface="Arial"/>
              <a:buChar char="•"/>
            </a:pPr>
            <a:r>
              <a:rPr lang="en-US" sz="2800" dirty="0" smtClean="0">
                <a:solidFill>
                  <a:srgbClr val="000000"/>
                </a:solidFill>
                <a:latin typeface="Garamond" charset="0"/>
                <a:ea typeface="Garamond" charset="0"/>
                <a:cs typeface="Garamond" charset="0"/>
              </a:rPr>
              <a:t>Evaluated against: </a:t>
            </a:r>
            <a:r>
              <a:rPr lang="en-US" sz="2800" b="1" dirty="0" smtClean="0">
                <a:solidFill>
                  <a:srgbClr val="000000"/>
                </a:solidFill>
                <a:latin typeface="Garamond" charset="0"/>
                <a:ea typeface="Garamond" charset="0"/>
                <a:cs typeface="Garamond" charset="0"/>
              </a:rPr>
              <a:t>IBTrACS, ERA-interim (ERAI), CMORPH, and SSMIS.</a:t>
            </a:r>
            <a:endParaRPr lang="en-US" sz="2800" b="1" dirty="0">
              <a:solidFill>
                <a:srgbClr val="000000"/>
              </a:solidFill>
              <a:latin typeface="Garamond" charset="0"/>
              <a:ea typeface="Garamond" charset="0"/>
              <a:cs typeface="Garamond" charset="0"/>
            </a:endParaRPr>
          </a:p>
          <a:p>
            <a:pPr marL="342900" indent="-342900">
              <a:buFont typeface="Arial"/>
              <a:buChar char="•"/>
            </a:pPr>
            <a:endParaRPr lang="en-US" sz="2800" dirty="0" smtClean="0">
              <a:latin typeface="Garamond"/>
              <a:cs typeface="Garamond"/>
            </a:endParaRPr>
          </a:p>
          <a:p>
            <a:pPr marL="381000" indent="-381000">
              <a:defRPr/>
            </a:pPr>
            <a:r>
              <a:rPr lang="en-US" sz="2800" dirty="0" smtClean="0">
                <a:latin typeface="Garamond"/>
                <a:cs typeface="Garamond"/>
              </a:rPr>
              <a:t> </a:t>
            </a:r>
            <a:endParaRPr lang="en-AU" sz="2800" dirty="0">
              <a:latin typeface="Garamond"/>
              <a:cs typeface="Garamond"/>
            </a:endParaRPr>
          </a:p>
        </p:txBody>
      </p:sp>
      <p:sp>
        <p:nvSpPr>
          <p:cNvPr id="14344" name="Rectangle 29"/>
          <p:cNvSpPr>
            <a:spLocks noChangeArrowheads="1"/>
          </p:cNvSpPr>
          <p:nvPr/>
        </p:nvSpPr>
        <p:spPr bwMode="auto">
          <a:xfrm>
            <a:off x="1143000" y="5107873"/>
            <a:ext cx="7724439" cy="11589193"/>
          </a:xfrm>
          <a:prstGeom prst="rect">
            <a:avLst/>
          </a:prstGeom>
          <a:solidFill>
            <a:schemeClr val="bg1"/>
          </a:solidFill>
          <a:ln w="9525">
            <a:solidFill>
              <a:srgbClr val="000090"/>
            </a:solidFill>
            <a:miter lim="800000"/>
            <a:headEnd/>
            <a:tailEnd/>
          </a:ln>
        </p:spPr>
        <p:txBody>
          <a:bodyPr lIns="360000" tIns="360000" rIns="360000" bIns="360000">
            <a:prstTxWarp prst="textNoShape">
              <a:avLst/>
            </a:prstTxWarp>
          </a:bodyPr>
          <a:lstStyle/>
          <a:p>
            <a:pPr algn="ctr">
              <a:spcBef>
                <a:spcPct val="50000"/>
              </a:spcBef>
              <a:defRPr/>
            </a:pPr>
            <a:r>
              <a:rPr lang="en-GB" sz="5000" b="1" dirty="0" smtClean="0">
                <a:solidFill>
                  <a:srgbClr val="000000"/>
                </a:solidFill>
                <a:latin typeface="Bookman Old Style" charset="0"/>
                <a:ea typeface="Bookman Old Style" charset="0"/>
                <a:cs typeface="Bookman Old Style" charset="0"/>
              </a:rPr>
              <a:t>Objectives</a:t>
            </a:r>
          </a:p>
          <a:p>
            <a:pPr algn="ctr">
              <a:spcBef>
                <a:spcPct val="50000"/>
              </a:spcBef>
              <a:defRPr/>
            </a:pPr>
            <a:endParaRPr lang="en-US" sz="2800" b="1" dirty="0">
              <a:solidFill>
                <a:srgbClr val="0070C0"/>
              </a:solidFill>
              <a:latin typeface="Bookman Old Style" charset="0"/>
              <a:ea typeface="Bookman Old Style" charset="0"/>
              <a:cs typeface="Bookman Old Style" charset="0"/>
            </a:endParaRPr>
          </a:p>
          <a:p>
            <a:pPr marL="514350" indent="-514350" algn="just">
              <a:buFont typeface="Arial"/>
              <a:buChar char="•"/>
            </a:pPr>
            <a:r>
              <a:rPr lang="en-US" sz="2800" b="1" dirty="0" smtClean="0">
                <a:latin typeface="Garamond" charset="0"/>
                <a:ea typeface="Garamond" charset="0"/>
                <a:cs typeface="Garamond" charset="0"/>
              </a:rPr>
              <a:t>Develop </a:t>
            </a:r>
            <a:r>
              <a:rPr lang="en-US" sz="2800" b="1" dirty="0">
                <a:latin typeface="Garamond" charset="0"/>
                <a:ea typeface="Garamond" charset="0"/>
                <a:cs typeface="Garamond" charset="0"/>
              </a:rPr>
              <a:t>a suite of diagnostic tools to evaluate the </a:t>
            </a:r>
            <a:r>
              <a:rPr lang="en-US" sz="2800" b="1" dirty="0" smtClean="0">
                <a:latin typeface="Garamond" charset="0"/>
                <a:ea typeface="Garamond" charset="0"/>
                <a:cs typeface="Garamond" charset="0"/>
              </a:rPr>
              <a:t>prediction skill </a:t>
            </a:r>
            <a:r>
              <a:rPr lang="en-US" sz="2800" b="1" dirty="0">
                <a:latin typeface="Garamond" charset="0"/>
                <a:ea typeface="Garamond" charset="0"/>
                <a:cs typeface="Garamond" charset="0"/>
              </a:rPr>
              <a:t>of tropical </a:t>
            </a:r>
            <a:r>
              <a:rPr lang="en-US" sz="2800" b="1" dirty="0" smtClean="0">
                <a:latin typeface="Garamond" charset="0"/>
                <a:ea typeface="Garamond" charset="0"/>
                <a:cs typeface="Garamond" charset="0"/>
              </a:rPr>
              <a:t>cyclones </a:t>
            </a:r>
            <a:r>
              <a:rPr lang="en-US" sz="2800" b="1" dirty="0">
                <a:latin typeface="Garamond" charset="0"/>
                <a:ea typeface="Garamond" charset="0"/>
                <a:cs typeface="Garamond" charset="0"/>
              </a:rPr>
              <a:t>(TC) </a:t>
            </a:r>
            <a:r>
              <a:rPr lang="en-US" sz="2800" b="1" dirty="0" smtClean="0">
                <a:latin typeface="Garamond" charset="0"/>
                <a:ea typeface="Garamond" charset="0"/>
                <a:cs typeface="Garamond" charset="0"/>
              </a:rPr>
              <a:t>in a global model;</a:t>
            </a:r>
            <a:endParaRPr lang="en-US" sz="2800" b="1" dirty="0">
              <a:latin typeface="Garamond" charset="0"/>
              <a:ea typeface="Garamond" charset="0"/>
              <a:cs typeface="Garamond" charset="0"/>
            </a:endParaRPr>
          </a:p>
          <a:p>
            <a:pPr marL="514350" indent="-514350" algn="just">
              <a:buFont typeface="Arial"/>
              <a:buChar char="•"/>
            </a:pPr>
            <a:r>
              <a:rPr lang="en-US" sz="2800" b="1" dirty="0" smtClean="0">
                <a:latin typeface="Garamond" charset="0"/>
                <a:ea typeface="Garamond" charset="0"/>
                <a:cs typeface="Garamond" charset="0"/>
              </a:rPr>
              <a:t>Identify the </a:t>
            </a:r>
            <a:r>
              <a:rPr lang="en-US" sz="2800" b="1" dirty="0">
                <a:latin typeface="Garamond" charset="0"/>
                <a:ea typeface="Garamond" charset="0"/>
                <a:cs typeface="Garamond" charset="0"/>
              </a:rPr>
              <a:t>possible error sources in a global model, especially deficiencies in the model physics. </a:t>
            </a:r>
          </a:p>
          <a:p>
            <a:pPr algn="just">
              <a:lnSpc>
                <a:spcPct val="150000"/>
              </a:lnSpc>
            </a:pPr>
            <a:endParaRPr lang="en-US" sz="2800" dirty="0">
              <a:latin typeface="Garamond"/>
              <a:cs typeface="Garamond"/>
            </a:endParaRPr>
          </a:p>
          <a:p>
            <a:pPr algn="ctr">
              <a:spcBef>
                <a:spcPct val="50000"/>
              </a:spcBef>
              <a:defRPr/>
            </a:pPr>
            <a:r>
              <a:rPr lang="en-US" sz="4400" b="1" dirty="0" smtClean="0">
                <a:solidFill>
                  <a:srgbClr val="000000"/>
                </a:solidFill>
                <a:latin typeface="Bookman Old Style" charset="0"/>
                <a:ea typeface="Bookman Old Style" charset="0"/>
                <a:cs typeface="Bookman Old Style" charset="0"/>
              </a:rPr>
              <a:t>Subseasonal (</a:t>
            </a:r>
            <a:r>
              <a:rPr lang="en-US" sz="4400" b="1" dirty="0">
                <a:solidFill>
                  <a:srgbClr val="000000"/>
                </a:solidFill>
                <a:latin typeface="Bookman Old Style" charset="0"/>
                <a:ea typeface="Bookman Old Style" charset="0"/>
                <a:cs typeface="Bookman Old Style" charset="0"/>
              </a:rPr>
              <a:t>7-60 days</a:t>
            </a:r>
            <a:r>
              <a:rPr lang="en-US" sz="4400" b="1" dirty="0" smtClean="0">
                <a:solidFill>
                  <a:srgbClr val="000000"/>
                </a:solidFill>
                <a:latin typeface="Bookman Old Style" charset="0"/>
                <a:ea typeface="Bookman Old Style" charset="0"/>
                <a:cs typeface="Bookman Old Style" charset="0"/>
              </a:rPr>
              <a:t>) TC </a:t>
            </a:r>
            <a:r>
              <a:rPr lang="en-US" sz="4400" b="1" dirty="0" smtClean="0">
                <a:solidFill>
                  <a:srgbClr val="000000"/>
                </a:solidFill>
                <a:latin typeface="Bookman Old Style" charset="0"/>
                <a:ea typeface="Bookman Old Style" charset="0"/>
                <a:cs typeface="Bookman Old Style" charset="0"/>
              </a:rPr>
              <a:t>prediction</a:t>
            </a:r>
          </a:p>
          <a:p>
            <a:pPr algn="ctr">
              <a:lnSpc>
                <a:spcPct val="20000"/>
              </a:lnSpc>
              <a:spcBef>
                <a:spcPct val="50000"/>
              </a:spcBef>
              <a:defRPr/>
            </a:pPr>
            <a:endParaRPr lang="en-US" sz="3600" b="1" dirty="0" smtClean="0">
              <a:solidFill>
                <a:srgbClr val="000000"/>
              </a:solidFill>
              <a:latin typeface="Bookman Old Style" charset="0"/>
              <a:ea typeface="Bookman Old Style" charset="0"/>
              <a:cs typeface="Bookman Old Style" charset="0"/>
            </a:endParaRPr>
          </a:p>
          <a:p>
            <a:pPr marL="457200" indent="-457200" algn="just">
              <a:spcBef>
                <a:spcPts val="600"/>
              </a:spcBef>
              <a:spcAft>
                <a:spcPts val="600"/>
              </a:spcAft>
              <a:buFont typeface="Arial" charset="0"/>
              <a:buChar char="•"/>
            </a:pPr>
            <a:r>
              <a:rPr lang="en-US" sz="2800" dirty="0">
                <a:latin typeface="Garamond" charset="0"/>
                <a:ea typeface="Garamond" charset="0"/>
                <a:cs typeface="Garamond" charset="0"/>
              </a:rPr>
              <a:t>Provide useful information for storm preparedness, </a:t>
            </a:r>
            <a:r>
              <a:rPr lang="en-US" sz="2800" dirty="0" smtClean="0">
                <a:latin typeface="Garamond" charset="0"/>
                <a:ea typeface="Garamond" charset="0"/>
                <a:cs typeface="Garamond" charset="0"/>
              </a:rPr>
              <a:t>especially </a:t>
            </a:r>
            <a:r>
              <a:rPr lang="en-US" sz="2800" dirty="0">
                <a:latin typeface="Garamond" charset="0"/>
                <a:ea typeface="Garamond" charset="0"/>
                <a:cs typeface="Garamond" charset="0"/>
              </a:rPr>
              <a:t>in remote or large </a:t>
            </a:r>
            <a:r>
              <a:rPr lang="en-US" sz="2800" dirty="0" smtClean="0">
                <a:latin typeface="Garamond" charset="0"/>
                <a:ea typeface="Garamond" charset="0"/>
                <a:cs typeface="Garamond" charset="0"/>
              </a:rPr>
              <a:t>communities;</a:t>
            </a:r>
            <a:endParaRPr lang="en-US" sz="2800" dirty="0">
              <a:latin typeface="Garamond" charset="0"/>
              <a:ea typeface="Garamond" charset="0"/>
              <a:cs typeface="Garamond" charset="0"/>
            </a:endParaRPr>
          </a:p>
          <a:p>
            <a:pPr marL="457200" indent="-457200" algn="just">
              <a:spcBef>
                <a:spcPts val="600"/>
              </a:spcBef>
              <a:spcAft>
                <a:spcPts val="600"/>
              </a:spcAft>
              <a:buFont typeface="Arial" charset="0"/>
              <a:buChar char="•"/>
            </a:pPr>
            <a:r>
              <a:rPr lang="en-US" sz="2800" dirty="0" smtClean="0">
                <a:latin typeface="Garamond" charset="0"/>
                <a:ea typeface="Garamond" charset="0"/>
                <a:cs typeface="Garamond" charset="0"/>
              </a:rPr>
              <a:t>Evaluating </a:t>
            </a:r>
            <a:r>
              <a:rPr lang="en-US" sz="2800" dirty="0">
                <a:latin typeface="Garamond" charset="0"/>
                <a:ea typeface="Garamond" charset="0"/>
                <a:cs typeface="Garamond" charset="0"/>
              </a:rPr>
              <a:t>model forecasts is </a:t>
            </a:r>
            <a:r>
              <a:rPr lang="en-US" sz="2800" dirty="0" smtClean="0">
                <a:latin typeface="Garamond" charset="0"/>
                <a:ea typeface="Garamond" charset="0"/>
                <a:cs typeface="Garamond" charset="0"/>
              </a:rPr>
              <a:t>an indispensible component </a:t>
            </a:r>
            <a:r>
              <a:rPr lang="en-US" sz="2800" dirty="0">
                <a:latin typeface="Garamond" charset="0"/>
                <a:ea typeface="Garamond" charset="0"/>
                <a:cs typeface="Garamond" charset="0"/>
              </a:rPr>
              <a:t>of the model development </a:t>
            </a:r>
            <a:r>
              <a:rPr lang="en-US" sz="2800" dirty="0" smtClean="0">
                <a:latin typeface="Garamond" charset="0"/>
                <a:ea typeface="Garamond" charset="0"/>
                <a:cs typeface="Garamond" charset="0"/>
              </a:rPr>
              <a:t>process; </a:t>
            </a:r>
            <a:endParaRPr lang="en-US" sz="2800" dirty="0">
              <a:latin typeface="Garamond" charset="0"/>
              <a:ea typeface="Garamond" charset="0"/>
              <a:cs typeface="Garamond" charset="0"/>
            </a:endParaRPr>
          </a:p>
          <a:p>
            <a:pPr marL="457200" indent="-457200" algn="just">
              <a:spcBef>
                <a:spcPts val="600"/>
              </a:spcBef>
              <a:spcAft>
                <a:spcPts val="600"/>
              </a:spcAft>
              <a:buFont typeface="Arial" charset="0"/>
              <a:buChar char="•"/>
            </a:pPr>
            <a:r>
              <a:rPr lang="en-US" sz="2800" dirty="0">
                <a:latin typeface="Garamond" charset="0"/>
                <a:ea typeface="Garamond" charset="0"/>
                <a:cs typeface="Garamond" charset="0"/>
              </a:rPr>
              <a:t>We lack comprehensive evaluation metrics and diagnostic tools for the subseasonal </a:t>
            </a:r>
            <a:r>
              <a:rPr lang="en-US" sz="2800" dirty="0" smtClean="0">
                <a:latin typeface="Garamond" charset="0"/>
                <a:ea typeface="Garamond" charset="0"/>
                <a:cs typeface="Garamond" charset="0"/>
              </a:rPr>
              <a:t>prediction</a:t>
            </a:r>
            <a:r>
              <a:rPr lang="en-US" sz="2800" dirty="0">
                <a:latin typeface="Garamond" charset="0"/>
                <a:ea typeface="Garamond" charset="0"/>
                <a:cs typeface="Garamond" charset="0"/>
              </a:rPr>
              <a:t>.</a:t>
            </a:r>
          </a:p>
        </p:txBody>
      </p:sp>
      <p:sp>
        <p:nvSpPr>
          <p:cNvPr id="14346" name="Rectangle 31"/>
          <p:cNvSpPr>
            <a:spLocks noChangeArrowheads="1"/>
          </p:cNvSpPr>
          <p:nvPr/>
        </p:nvSpPr>
        <p:spPr bwMode="auto">
          <a:xfrm>
            <a:off x="21155283" y="5107875"/>
            <a:ext cx="11001117" cy="27050999"/>
          </a:xfrm>
          <a:prstGeom prst="rect">
            <a:avLst/>
          </a:prstGeom>
          <a:solidFill>
            <a:schemeClr val="bg1"/>
          </a:solidFill>
          <a:ln w="9525">
            <a:solidFill>
              <a:srgbClr val="000090"/>
            </a:solidFill>
            <a:miter lim="800000"/>
            <a:headEnd/>
            <a:tailEnd/>
          </a:ln>
        </p:spPr>
        <p:txBody>
          <a:bodyPr lIns="360000" tIns="360000" rIns="360000" bIns="360000">
            <a:prstTxWarp prst="textNoShape">
              <a:avLst/>
            </a:prstTxWarp>
          </a:bodyPr>
          <a:lstStyle/>
          <a:p>
            <a:pPr marL="381000" indent="-381000" algn="ctr">
              <a:spcBef>
                <a:spcPct val="50000"/>
              </a:spcBef>
              <a:defRPr/>
            </a:pPr>
            <a:r>
              <a:rPr lang="en-US" sz="5000" b="1" dirty="0" smtClean="0">
                <a:solidFill>
                  <a:srgbClr val="000000"/>
                </a:solidFill>
                <a:latin typeface="Bookman Old Style" charset="0"/>
                <a:ea typeface="Bookman Old Style" charset="0"/>
                <a:cs typeface="Bookman Old Style" charset="0"/>
              </a:rPr>
              <a:t>II: Impact </a:t>
            </a:r>
            <a:r>
              <a:rPr lang="en-US" sz="5000" b="1" dirty="0">
                <a:solidFill>
                  <a:srgbClr val="000000"/>
                </a:solidFill>
                <a:latin typeface="Bookman Old Style" charset="0"/>
                <a:ea typeface="Bookman Old Style" charset="0"/>
                <a:cs typeface="Bookman Old Style" charset="0"/>
              </a:rPr>
              <a:t>of environmental condition biases on TC prediction</a:t>
            </a:r>
            <a:endParaRPr lang="en-GB" sz="5000" b="1" dirty="0">
              <a:solidFill>
                <a:srgbClr val="000000"/>
              </a:solidFill>
              <a:latin typeface="Bookman Old Style" charset="0"/>
              <a:ea typeface="Bookman Old Style" charset="0"/>
              <a:cs typeface="Bookman Old Style" charset="0"/>
            </a:endParaRPr>
          </a:p>
          <a:p>
            <a:pPr marL="514350" indent="-514350">
              <a:spcBef>
                <a:spcPct val="50000"/>
              </a:spcBef>
              <a:buFont typeface="Wingdings" charset="2"/>
              <a:buAutoNum type="arabicPeriod"/>
              <a:defRPr/>
            </a:pPr>
            <a:r>
              <a:rPr lang="en-US" sz="2800" b="1" dirty="0" smtClean="0">
                <a:latin typeface="Garamond" charset="0"/>
                <a:ea typeface="Garamond" charset="0"/>
                <a:cs typeface="Garamond" charset="0"/>
              </a:rPr>
              <a:t>Weaker and spatially confined monsoon trough </a:t>
            </a:r>
            <a:r>
              <a:rPr lang="en-US" sz="2800" b="1" dirty="0" smtClean="0">
                <a:latin typeface="Garamond" charset="0"/>
                <a:ea typeface="Garamond" charset="0"/>
                <a:cs typeface="Garamond" charset="0"/>
                <a:sym typeface="Wingdings"/>
              </a:rPr>
              <a:t> under-predicted</a:t>
            </a:r>
            <a:r>
              <a:rPr lang="en-US" sz="2800" b="1" dirty="0" smtClean="0">
                <a:latin typeface="Garamond" charset="0"/>
                <a:ea typeface="Garamond" charset="0"/>
                <a:cs typeface="Garamond" charset="0"/>
              </a:rPr>
              <a:t> TC activity </a:t>
            </a:r>
            <a:r>
              <a:rPr lang="en-US" sz="2800" b="1" dirty="0">
                <a:latin typeface="Garamond" charset="0"/>
                <a:ea typeface="Garamond" charset="0"/>
                <a:cs typeface="Garamond" charset="0"/>
              </a:rPr>
              <a:t>over the </a:t>
            </a:r>
            <a:r>
              <a:rPr lang="en-US" sz="2800" b="1" dirty="0" smtClean="0">
                <a:latin typeface="Garamond" charset="0"/>
                <a:ea typeface="Garamond" charset="0"/>
                <a:cs typeface="Garamond" charset="0"/>
              </a:rPr>
              <a:t>W Pac. </a:t>
            </a:r>
          </a:p>
          <a:p>
            <a:pPr marL="514350" indent="-514350" algn="ctr">
              <a:spcBef>
                <a:spcPct val="50000"/>
              </a:spcBef>
              <a:buFont typeface="Wingdings" charset="2"/>
              <a:buAutoNum type="arabicPeriod"/>
              <a:defRPr/>
            </a:pPr>
            <a:endParaRPr lang="en-US" sz="2800" b="1" dirty="0">
              <a:latin typeface="Garamond" charset="0"/>
              <a:ea typeface="Garamond" charset="0"/>
              <a:cs typeface="Garamond" charset="0"/>
            </a:endParaRPr>
          </a:p>
          <a:p>
            <a:pPr marL="514350" indent="-514350" algn="ctr">
              <a:spcBef>
                <a:spcPct val="50000"/>
              </a:spcBef>
              <a:buFont typeface="Wingdings" charset="2"/>
              <a:buAutoNum type="arabicPeriod"/>
              <a:defRPr/>
            </a:pPr>
            <a:endParaRPr lang="en-US" sz="2800" b="1" dirty="0" smtClean="0">
              <a:latin typeface="Garamond" charset="0"/>
              <a:ea typeface="Garamond" charset="0"/>
              <a:cs typeface="Garamond" charset="0"/>
            </a:endParaRPr>
          </a:p>
          <a:p>
            <a:pPr marL="514350" indent="-514350" algn="ctr">
              <a:spcBef>
                <a:spcPct val="50000"/>
              </a:spcBef>
              <a:buFont typeface="Wingdings" charset="2"/>
              <a:buAutoNum type="arabicPeriod"/>
              <a:defRPr/>
            </a:pPr>
            <a:endParaRPr lang="en-US" sz="2800" b="1" dirty="0">
              <a:latin typeface="Garamond" charset="0"/>
              <a:ea typeface="Garamond" charset="0"/>
              <a:cs typeface="Garamond" charset="0"/>
            </a:endParaRPr>
          </a:p>
          <a:p>
            <a:pPr marL="514350" indent="-514350" algn="ctr">
              <a:spcBef>
                <a:spcPct val="50000"/>
              </a:spcBef>
              <a:buFont typeface="Wingdings" charset="2"/>
              <a:buAutoNum type="arabicPeriod"/>
              <a:defRPr/>
            </a:pPr>
            <a:endParaRPr lang="en-US" sz="2800" b="1" dirty="0" smtClean="0">
              <a:latin typeface="Garamond" charset="0"/>
              <a:ea typeface="Garamond" charset="0"/>
              <a:cs typeface="Garamond" charset="0"/>
            </a:endParaRPr>
          </a:p>
          <a:p>
            <a:pPr marL="514350" indent="-514350" algn="ctr">
              <a:spcBef>
                <a:spcPct val="50000"/>
              </a:spcBef>
              <a:buFont typeface="Wingdings" charset="2"/>
              <a:buAutoNum type="arabicPeriod"/>
              <a:defRPr/>
            </a:pPr>
            <a:endParaRPr lang="en-US" sz="2800" b="1" dirty="0">
              <a:latin typeface="Garamond" charset="0"/>
              <a:ea typeface="Garamond" charset="0"/>
              <a:cs typeface="Garamond" charset="0"/>
            </a:endParaRPr>
          </a:p>
          <a:p>
            <a:pPr marL="514350" indent="-514350" algn="ctr">
              <a:spcBef>
                <a:spcPct val="50000"/>
              </a:spcBef>
              <a:buFont typeface="Wingdings" charset="2"/>
              <a:buAutoNum type="arabicPeriod"/>
              <a:defRPr/>
            </a:pPr>
            <a:endParaRPr lang="en-US" sz="2800" b="1" dirty="0" smtClean="0">
              <a:latin typeface="Garamond" charset="0"/>
              <a:ea typeface="Garamond" charset="0"/>
              <a:cs typeface="Garamond" charset="0"/>
            </a:endParaRPr>
          </a:p>
          <a:p>
            <a:pPr marL="514350" indent="-514350" algn="ctr">
              <a:spcBef>
                <a:spcPct val="50000"/>
              </a:spcBef>
              <a:buFont typeface="Wingdings" charset="2"/>
              <a:buAutoNum type="arabicPeriod"/>
              <a:defRPr/>
            </a:pPr>
            <a:endParaRPr lang="en-US" sz="2800" b="1" dirty="0">
              <a:latin typeface="Garamond" charset="0"/>
              <a:ea typeface="Garamond" charset="0"/>
              <a:cs typeface="Garamond" charset="0"/>
            </a:endParaRPr>
          </a:p>
          <a:p>
            <a:pPr marL="514350" indent="-514350" algn="ctr">
              <a:spcBef>
                <a:spcPct val="50000"/>
              </a:spcBef>
              <a:buFont typeface="Wingdings" charset="2"/>
              <a:buAutoNum type="arabicPeriod"/>
              <a:defRPr/>
            </a:pPr>
            <a:endParaRPr lang="en-US" sz="2800" b="1" dirty="0" smtClean="0">
              <a:latin typeface="Garamond" charset="0"/>
              <a:ea typeface="Garamond" charset="0"/>
              <a:cs typeface="Garamond" charset="0"/>
            </a:endParaRPr>
          </a:p>
          <a:p>
            <a:pPr marL="514350" indent="-514350" algn="ctr">
              <a:spcBef>
                <a:spcPct val="50000"/>
              </a:spcBef>
              <a:buFont typeface="Wingdings" charset="2"/>
              <a:buAutoNum type="arabicPeriod"/>
              <a:defRPr/>
            </a:pPr>
            <a:endParaRPr lang="en-US" sz="2800" b="1" dirty="0">
              <a:latin typeface="Garamond" charset="0"/>
              <a:ea typeface="Garamond" charset="0"/>
              <a:cs typeface="Garamond" charset="0"/>
            </a:endParaRPr>
          </a:p>
          <a:p>
            <a:pPr marL="514350" indent="-514350" algn="ctr">
              <a:spcBef>
                <a:spcPct val="50000"/>
              </a:spcBef>
              <a:buFont typeface="Wingdings" charset="2"/>
              <a:buAutoNum type="arabicPeriod"/>
              <a:defRPr/>
            </a:pPr>
            <a:endParaRPr lang="en-US" sz="2800" b="1" dirty="0" smtClean="0">
              <a:latin typeface="Garamond" charset="0"/>
              <a:ea typeface="Garamond" charset="0"/>
              <a:cs typeface="Garamond" charset="0"/>
            </a:endParaRPr>
          </a:p>
          <a:p>
            <a:pPr marL="514350" indent="-514350" algn="ctr">
              <a:spcBef>
                <a:spcPct val="50000"/>
              </a:spcBef>
              <a:buFont typeface="Wingdings" charset="2"/>
              <a:buAutoNum type="arabicPeriod"/>
              <a:defRPr/>
            </a:pPr>
            <a:endParaRPr lang="en-US" sz="2800" b="1" dirty="0">
              <a:latin typeface="Garamond" charset="0"/>
              <a:ea typeface="Garamond" charset="0"/>
              <a:cs typeface="Garamond" charset="0"/>
            </a:endParaRPr>
          </a:p>
          <a:p>
            <a:pPr marL="514350" indent="-514350">
              <a:spcBef>
                <a:spcPct val="50000"/>
              </a:spcBef>
              <a:buFont typeface="Wingdings" charset="2"/>
              <a:buAutoNum type="arabicPeriod"/>
              <a:defRPr/>
            </a:pPr>
            <a:r>
              <a:rPr lang="en-US" sz="2800" b="1" dirty="0" smtClean="0">
                <a:latin typeface="Garamond" charset="0"/>
                <a:ea typeface="Garamond" charset="0"/>
                <a:cs typeface="Garamond" charset="0"/>
              </a:rPr>
              <a:t>A </a:t>
            </a:r>
            <a:r>
              <a:rPr lang="en-US" sz="2800" b="1" dirty="0">
                <a:latin typeface="Garamond" charset="0"/>
                <a:ea typeface="Garamond" charset="0"/>
                <a:cs typeface="Garamond" charset="0"/>
              </a:rPr>
              <a:t>southward displaced </a:t>
            </a:r>
            <a:r>
              <a:rPr lang="en-US" sz="2800" b="1" dirty="0" smtClean="0">
                <a:latin typeface="Garamond" charset="0"/>
                <a:ea typeface="Garamond" charset="0"/>
                <a:cs typeface="Garamond" charset="0"/>
              </a:rPr>
              <a:t>ITCZ </a:t>
            </a:r>
            <a:r>
              <a:rPr lang="en-US" sz="2800" b="1" dirty="0" smtClean="0">
                <a:latin typeface="Garamond" charset="0"/>
                <a:ea typeface="Garamond" charset="0"/>
                <a:cs typeface="Garamond" charset="0"/>
                <a:sym typeface="Wingdings"/>
              </a:rPr>
              <a:t> southeastward shift</a:t>
            </a:r>
            <a:r>
              <a:rPr lang="en-US" sz="2800" b="1" dirty="0" smtClean="0">
                <a:latin typeface="Garamond" charset="0"/>
                <a:ea typeface="Garamond" charset="0"/>
                <a:cs typeface="Garamond" charset="0"/>
              </a:rPr>
              <a:t> </a:t>
            </a:r>
            <a:r>
              <a:rPr lang="en-US" sz="2800" b="1" dirty="0">
                <a:latin typeface="Garamond" charset="0"/>
                <a:ea typeface="Garamond" charset="0"/>
                <a:cs typeface="Garamond" charset="0"/>
              </a:rPr>
              <a:t>of the genesis center over the </a:t>
            </a:r>
            <a:r>
              <a:rPr lang="en-US" sz="2800" b="1" dirty="0" smtClean="0">
                <a:latin typeface="Garamond" charset="0"/>
                <a:ea typeface="Garamond" charset="0"/>
                <a:cs typeface="Garamond" charset="0"/>
              </a:rPr>
              <a:t>E. Pac and negative bias over the MDR.</a:t>
            </a:r>
          </a:p>
          <a:p>
            <a:pPr marL="514350" indent="-514350">
              <a:spcBef>
                <a:spcPct val="50000"/>
              </a:spcBef>
              <a:buFont typeface="Wingdings" charset="2"/>
              <a:buAutoNum type="arabicPeriod"/>
              <a:defRPr/>
            </a:pPr>
            <a:endParaRPr lang="en-US" sz="2800" b="1" dirty="0">
              <a:latin typeface="Garamond" charset="0"/>
              <a:ea typeface="Garamond" charset="0"/>
              <a:cs typeface="Garamond" charset="0"/>
            </a:endParaRPr>
          </a:p>
          <a:p>
            <a:pPr marL="514350" indent="-514350" algn="ctr">
              <a:spcBef>
                <a:spcPct val="50000"/>
              </a:spcBef>
              <a:buFont typeface="Wingdings" charset="2"/>
              <a:buAutoNum type="arabicPeriod"/>
              <a:defRPr/>
            </a:pPr>
            <a:endParaRPr lang="en-US" sz="3000" b="1" dirty="0" smtClean="0">
              <a:latin typeface="Bodoni 72 Book" charset="0"/>
              <a:ea typeface="Bodoni 72 Book" charset="0"/>
              <a:cs typeface="Bodoni 72 Book" charset="0"/>
            </a:endParaRPr>
          </a:p>
          <a:p>
            <a:pPr marL="514350" indent="-514350" algn="ctr">
              <a:spcBef>
                <a:spcPct val="50000"/>
              </a:spcBef>
              <a:buFont typeface="Wingdings" charset="2"/>
              <a:buAutoNum type="arabicPeriod"/>
              <a:defRPr/>
            </a:pPr>
            <a:endParaRPr lang="en-US" sz="3000" b="1" dirty="0">
              <a:latin typeface="Bodoni 72 Book" charset="0"/>
              <a:ea typeface="Bodoni 72 Book" charset="0"/>
              <a:cs typeface="Bodoni 72 Book" charset="0"/>
            </a:endParaRPr>
          </a:p>
          <a:p>
            <a:pPr marL="514350" indent="-514350" algn="ctr">
              <a:spcBef>
                <a:spcPct val="50000"/>
              </a:spcBef>
              <a:buFont typeface="Wingdings" charset="2"/>
              <a:buAutoNum type="arabicPeriod"/>
              <a:defRPr/>
            </a:pPr>
            <a:endParaRPr lang="en-US" sz="3000" b="1" dirty="0" smtClean="0">
              <a:latin typeface="Bodoni 72 Book" charset="0"/>
              <a:ea typeface="Bodoni 72 Book" charset="0"/>
              <a:cs typeface="Bodoni 72 Book" charset="0"/>
            </a:endParaRPr>
          </a:p>
          <a:p>
            <a:pPr marL="514350" indent="-514350" algn="ctr">
              <a:spcBef>
                <a:spcPct val="50000"/>
              </a:spcBef>
              <a:buFont typeface="Wingdings" charset="2"/>
              <a:buAutoNum type="arabicPeriod"/>
              <a:defRPr/>
            </a:pPr>
            <a:endParaRPr lang="en-US" sz="3000" b="1" dirty="0">
              <a:latin typeface="Bodoni 72 Book" charset="0"/>
              <a:ea typeface="Bodoni 72 Book" charset="0"/>
              <a:cs typeface="Bodoni 72 Book" charset="0"/>
            </a:endParaRPr>
          </a:p>
          <a:p>
            <a:pPr marL="514350" indent="-514350" algn="ctr">
              <a:spcBef>
                <a:spcPct val="50000"/>
              </a:spcBef>
              <a:buFont typeface="Wingdings" charset="2"/>
              <a:buAutoNum type="arabicPeriod"/>
              <a:defRPr/>
            </a:pPr>
            <a:endParaRPr lang="en-US" sz="3000" b="1" dirty="0" smtClean="0">
              <a:latin typeface="Bodoni 72 Book" charset="0"/>
              <a:ea typeface="Bodoni 72 Book" charset="0"/>
              <a:cs typeface="Bodoni 72 Book" charset="0"/>
            </a:endParaRPr>
          </a:p>
          <a:p>
            <a:pPr marL="514350" indent="-514350" algn="ctr">
              <a:spcBef>
                <a:spcPct val="50000"/>
              </a:spcBef>
              <a:buFont typeface="Wingdings" charset="2"/>
              <a:buAutoNum type="arabicPeriod"/>
              <a:defRPr/>
            </a:pPr>
            <a:endParaRPr lang="en-US" sz="3000" b="1" dirty="0" smtClean="0">
              <a:latin typeface="Bodoni 72 Book" charset="0"/>
              <a:ea typeface="Bodoni 72 Book" charset="0"/>
              <a:cs typeface="Bodoni 72 Book" charset="0"/>
            </a:endParaRPr>
          </a:p>
          <a:p>
            <a:pPr marL="514350" indent="-514350" algn="ctr">
              <a:spcBef>
                <a:spcPct val="50000"/>
              </a:spcBef>
              <a:buFont typeface="Wingdings" charset="2"/>
              <a:buAutoNum type="arabicPeriod"/>
              <a:defRPr/>
            </a:pPr>
            <a:endParaRPr lang="en-US" sz="3000" b="1" dirty="0" smtClean="0">
              <a:latin typeface="Bodoni 72 Book" charset="0"/>
              <a:ea typeface="Bodoni 72 Book" charset="0"/>
              <a:cs typeface="Bodoni 72 Book" charset="0"/>
            </a:endParaRPr>
          </a:p>
          <a:p>
            <a:pPr marL="514350" indent="-514350" algn="ctr">
              <a:spcBef>
                <a:spcPct val="50000"/>
              </a:spcBef>
              <a:buFont typeface="Wingdings" charset="2"/>
              <a:buAutoNum type="arabicPeriod"/>
              <a:defRPr/>
            </a:pPr>
            <a:endParaRPr lang="en-US" sz="3000" b="1" dirty="0" smtClean="0">
              <a:latin typeface="Bodoni 72 Book" charset="0"/>
              <a:ea typeface="Bodoni 72 Book" charset="0"/>
              <a:cs typeface="Bodoni 72 Book" charset="0"/>
            </a:endParaRPr>
          </a:p>
          <a:p>
            <a:pPr marL="514350" indent="-514350">
              <a:spcBef>
                <a:spcPct val="50000"/>
              </a:spcBef>
              <a:buFont typeface="Wingdings" charset="2"/>
              <a:buAutoNum type="arabicPeriod"/>
              <a:defRPr/>
            </a:pPr>
            <a:r>
              <a:rPr lang="en-US" sz="2800" b="1" dirty="0">
                <a:latin typeface="Garamond" charset="0"/>
                <a:ea typeface="Garamond" charset="0"/>
                <a:cs typeface="Garamond" charset="0"/>
              </a:rPr>
              <a:t>S</a:t>
            </a:r>
            <a:r>
              <a:rPr lang="en-US" sz="2800" b="1" dirty="0" smtClean="0">
                <a:latin typeface="Garamond" charset="0"/>
                <a:ea typeface="Garamond" charset="0"/>
                <a:cs typeface="Garamond" charset="0"/>
              </a:rPr>
              <a:t>tronger </a:t>
            </a:r>
            <a:r>
              <a:rPr lang="en-US" sz="2800" b="1" dirty="0">
                <a:latin typeface="Garamond" charset="0"/>
                <a:ea typeface="Garamond" charset="0"/>
                <a:cs typeface="Garamond" charset="0"/>
              </a:rPr>
              <a:t>deep heating </a:t>
            </a:r>
            <a:r>
              <a:rPr lang="en-US" sz="2800" b="1" dirty="0">
                <a:latin typeface="Garamond" charset="0"/>
                <a:ea typeface="Garamond" charset="0"/>
                <a:cs typeface="Garamond" charset="0"/>
                <a:sym typeface="Wingdings"/>
              </a:rPr>
              <a:t></a:t>
            </a:r>
            <a:r>
              <a:rPr lang="en-US" sz="2800" b="1" dirty="0">
                <a:latin typeface="Garamond" charset="0"/>
                <a:ea typeface="Garamond" charset="0"/>
                <a:cs typeface="Garamond" charset="0"/>
              </a:rPr>
              <a:t> </a:t>
            </a:r>
            <a:r>
              <a:rPr lang="en-US" sz="2800" b="1" dirty="0" smtClean="0">
                <a:latin typeface="Garamond" charset="0"/>
                <a:ea typeface="Garamond" charset="0"/>
                <a:cs typeface="Garamond" charset="0"/>
              </a:rPr>
              <a:t>Stronger </a:t>
            </a:r>
            <a:r>
              <a:rPr lang="en-US" sz="2800" b="1" dirty="0">
                <a:latin typeface="Garamond" charset="0"/>
                <a:ea typeface="Garamond" charset="0"/>
                <a:cs typeface="Garamond" charset="0"/>
              </a:rPr>
              <a:t>and deeper </a:t>
            </a:r>
            <a:r>
              <a:rPr lang="en-US" sz="2800" b="1" dirty="0" smtClean="0">
                <a:latin typeface="Garamond" charset="0"/>
                <a:ea typeface="Garamond" charset="0"/>
                <a:cs typeface="Garamond" charset="0"/>
              </a:rPr>
              <a:t>waves</a:t>
            </a:r>
            <a:r>
              <a:rPr lang="en-US" sz="2800" b="1" dirty="0">
                <a:latin typeface="Garamond" charset="0"/>
                <a:ea typeface="Garamond" charset="0"/>
                <a:cs typeface="Garamond" charset="0"/>
              </a:rPr>
              <a:t> </a:t>
            </a:r>
            <a:r>
              <a:rPr lang="en-US" sz="2800" b="1" dirty="0" smtClean="0">
                <a:latin typeface="Garamond" charset="0"/>
                <a:ea typeface="Garamond" charset="0"/>
                <a:cs typeface="Garamond" charset="0"/>
                <a:sym typeface="Wingdings"/>
              </a:rPr>
              <a:t></a:t>
            </a:r>
            <a:r>
              <a:rPr lang="en-US" sz="2800" b="1" dirty="0" smtClean="0">
                <a:latin typeface="Garamond" charset="0"/>
                <a:ea typeface="Garamond" charset="0"/>
                <a:cs typeface="Garamond" charset="0"/>
              </a:rPr>
              <a:t> </a:t>
            </a:r>
            <a:r>
              <a:rPr lang="en-US" sz="2800" b="1" dirty="0">
                <a:latin typeface="Garamond" charset="0"/>
                <a:ea typeface="Garamond" charset="0"/>
                <a:cs typeface="Garamond" charset="0"/>
              </a:rPr>
              <a:t>O</a:t>
            </a:r>
            <a:r>
              <a:rPr lang="en-US" sz="2800" b="1" dirty="0" smtClean="0">
                <a:latin typeface="Garamond" charset="0"/>
                <a:ea typeface="Garamond" charset="0"/>
                <a:cs typeface="Garamond" charset="0"/>
              </a:rPr>
              <a:t>ver-prediction of TC activity </a:t>
            </a:r>
            <a:r>
              <a:rPr lang="en-US" sz="2800" b="1" dirty="0">
                <a:latin typeface="Garamond" charset="0"/>
                <a:ea typeface="Garamond" charset="0"/>
                <a:cs typeface="Garamond" charset="0"/>
              </a:rPr>
              <a:t>near the Cape Verde </a:t>
            </a:r>
            <a:r>
              <a:rPr lang="en-US" sz="2800" b="1" dirty="0" smtClean="0">
                <a:latin typeface="Garamond" charset="0"/>
                <a:ea typeface="Garamond" charset="0"/>
                <a:cs typeface="Garamond" charset="0"/>
              </a:rPr>
              <a:t>Islands and under-prediction farther </a:t>
            </a:r>
            <a:r>
              <a:rPr lang="en-US" sz="2800" b="1" dirty="0" smtClean="0">
                <a:latin typeface="Garamond" charset="0"/>
                <a:ea typeface="Garamond" charset="0"/>
                <a:cs typeface="Garamond" charset="0"/>
              </a:rPr>
              <a:t>downstream</a:t>
            </a:r>
            <a:r>
              <a:rPr lang="en-US" sz="2800" b="1" dirty="0">
                <a:latin typeface="Garamond" charset="0"/>
                <a:ea typeface="Garamond" charset="0"/>
                <a:cs typeface="Garamond" charset="0"/>
              </a:rPr>
              <a:t>.</a:t>
            </a:r>
            <a:endParaRPr lang="en-US" sz="5000" dirty="0" smtClean="0">
              <a:solidFill>
                <a:srgbClr val="CC3300"/>
              </a:solidFill>
              <a:latin typeface="Avenir Black"/>
              <a:cs typeface="Avenir Black"/>
            </a:endParaRPr>
          </a:p>
          <a:p>
            <a:pPr marL="76200" indent="-457200" algn="just">
              <a:spcBef>
                <a:spcPts val="0"/>
              </a:spcBef>
              <a:buFont typeface="Wingdings" charset="2"/>
              <a:buChar char="u"/>
              <a:defRPr/>
            </a:pPr>
            <a:endParaRPr lang="en-US" sz="2800" b="1" dirty="0" smtClean="0">
              <a:solidFill>
                <a:srgbClr val="000090"/>
              </a:solidFill>
              <a:latin typeface="Garamond"/>
              <a:cs typeface="Garamond"/>
            </a:endParaRPr>
          </a:p>
          <a:p>
            <a:pPr marL="381000" indent="-381000" algn="ctr">
              <a:spcBef>
                <a:spcPct val="50000"/>
              </a:spcBef>
              <a:defRPr/>
            </a:pPr>
            <a:endParaRPr lang="en-US" sz="5000" dirty="0" smtClean="0">
              <a:solidFill>
                <a:srgbClr val="CC3300"/>
              </a:solidFill>
              <a:latin typeface="Avenir Black"/>
              <a:cs typeface="Avenir Black"/>
            </a:endParaRPr>
          </a:p>
          <a:p>
            <a:pPr marL="381000" indent="-381000" algn="ctr">
              <a:spcBef>
                <a:spcPct val="50000"/>
              </a:spcBef>
              <a:defRPr/>
            </a:pPr>
            <a:endParaRPr lang="en-US" sz="5000" dirty="0" smtClean="0">
              <a:solidFill>
                <a:srgbClr val="CC3300"/>
              </a:solidFill>
              <a:latin typeface="Avenir Black"/>
              <a:cs typeface="Avenir Black"/>
            </a:endParaRPr>
          </a:p>
          <a:p>
            <a:pPr marL="381000" indent="-381000" algn="ctr">
              <a:spcBef>
                <a:spcPct val="50000"/>
              </a:spcBef>
              <a:defRPr/>
            </a:pPr>
            <a:endParaRPr lang="en-US" sz="5000" dirty="0" smtClean="0">
              <a:solidFill>
                <a:srgbClr val="CC3300"/>
              </a:solidFill>
              <a:latin typeface="Avenir Black"/>
              <a:cs typeface="Avenir Black"/>
            </a:endParaRPr>
          </a:p>
          <a:p>
            <a:pPr marL="381000" indent="-381000" algn="ctr">
              <a:spcBef>
                <a:spcPct val="50000"/>
              </a:spcBef>
              <a:defRPr/>
            </a:pPr>
            <a:endParaRPr lang="en-US" sz="5000" dirty="0" smtClean="0">
              <a:solidFill>
                <a:srgbClr val="CC3300"/>
              </a:solidFill>
              <a:latin typeface="Avenir Black"/>
              <a:cs typeface="Avenir Black"/>
            </a:endParaRPr>
          </a:p>
          <a:p>
            <a:pPr marL="381000" indent="-381000" algn="ctr">
              <a:spcBef>
                <a:spcPct val="50000"/>
              </a:spcBef>
              <a:defRPr/>
            </a:pPr>
            <a:endParaRPr lang="en-US" sz="5000" dirty="0" smtClean="0">
              <a:solidFill>
                <a:srgbClr val="000090"/>
              </a:solidFill>
              <a:latin typeface="Avenir Black"/>
              <a:cs typeface="Avenir Black"/>
            </a:endParaRPr>
          </a:p>
          <a:p>
            <a:pPr algn="just">
              <a:spcBef>
                <a:spcPct val="50000"/>
              </a:spcBef>
              <a:defRPr/>
            </a:pPr>
            <a:endParaRPr lang="en-US" sz="2800" b="1" dirty="0" smtClean="0">
              <a:solidFill>
                <a:srgbClr val="000090"/>
              </a:solidFill>
              <a:latin typeface="Garamond"/>
              <a:cs typeface="Garamond"/>
            </a:endParaRPr>
          </a:p>
          <a:p>
            <a:pPr marL="457200" indent="-457200" algn="just">
              <a:spcBef>
                <a:spcPct val="50000"/>
              </a:spcBef>
              <a:buFont typeface="Wingdings" charset="2"/>
              <a:buChar char="u"/>
              <a:defRPr/>
            </a:pPr>
            <a:endParaRPr lang="en-US" sz="2800" b="1" dirty="0" smtClean="0">
              <a:solidFill>
                <a:srgbClr val="000090"/>
              </a:solidFill>
              <a:latin typeface="Garamond"/>
              <a:cs typeface="Garamond"/>
            </a:endParaRPr>
          </a:p>
          <a:p>
            <a:pPr>
              <a:spcBef>
                <a:spcPct val="50000"/>
              </a:spcBef>
            </a:pPr>
            <a:endParaRPr lang="en-US" sz="4000" b="1" dirty="0">
              <a:solidFill>
                <a:srgbClr val="CC3300"/>
              </a:solidFill>
            </a:endParaRPr>
          </a:p>
        </p:txBody>
      </p:sp>
      <p:sp>
        <p:nvSpPr>
          <p:cNvPr id="14347" name="Rectangle 32"/>
          <p:cNvSpPr>
            <a:spLocks noChangeArrowheads="1"/>
          </p:cNvSpPr>
          <p:nvPr/>
        </p:nvSpPr>
        <p:spPr bwMode="auto">
          <a:xfrm>
            <a:off x="32918400" y="5107873"/>
            <a:ext cx="9829800" cy="11105777"/>
          </a:xfrm>
          <a:prstGeom prst="rect">
            <a:avLst/>
          </a:prstGeom>
          <a:solidFill>
            <a:schemeClr val="bg1"/>
          </a:solidFill>
          <a:ln w="9525">
            <a:solidFill>
              <a:srgbClr val="000090"/>
            </a:solidFill>
            <a:miter lim="800000"/>
            <a:headEnd/>
            <a:tailEnd/>
          </a:ln>
        </p:spPr>
        <p:txBody>
          <a:bodyPr lIns="360000" tIns="360000" rIns="360000" bIns="360000">
            <a:prstTxWarp prst="textNoShape">
              <a:avLst/>
            </a:prstTxWarp>
          </a:bodyPr>
          <a:lstStyle/>
          <a:p>
            <a:pPr marL="514350" indent="-514350">
              <a:spcBef>
                <a:spcPct val="50000"/>
              </a:spcBef>
              <a:buFont typeface="+mj-lt"/>
              <a:buAutoNum type="arabicPeriod" startAt="4"/>
              <a:defRPr/>
            </a:pPr>
            <a:r>
              <a:rPr lang="en-US" sz="2800" b="1" dirty="0" smtClean="0">
                <a:latin typeface="Garamond" charset="0"/>
                <a:ea typeface="Garamond" charset="0"/>
                <a:cs typeface="Garamond" charset="0"/>
              </a:rPr>
              <a:t>Dry </a:t>
            </a:r>
            <a:r>
              <a:rPr lang="en-US" sz="2800" b="1" dirty="0">
                <a:latin typeface="Garamond" charset="0"/>
                <a:ea typeface="Garamond" charset="0"/>
                <a:cs typeface="Garamond" charset="0"/>
              </a:rPr>
              <a:t>bias </a:t>
            </a:r>
            <a:r>
              <a:rPr lang="en-US" sz="2800" b="1" dirty="0" smtClean="0">
                <a:latin typeface="Garamond" charset="0"/>
                <a:ea typeface="Garamond" charset="0"/>
                <a:cs typeface="Garamond" charset="0"/>
              </a:rPr>
              <a:t>is found in </a:t>
            </a:r>
            <a:r>
              <a:rPr lang="en-US" sz="2800" b="1" dirty="0">
                <a:latin typeface="Garamond" charset="0"/>
                <a:ea typeface="Garamond" charset="0"/>
                <a:cs typeface="Garamond" charset="0"/>
              </a:rPr>
              <a:t>column water vapor (</a:t>
            </a:r>
            <a:r>
              <a:rPr lang="en-US" sz="2800" b="1" dirty="0" smtClean="0">
                <a:latin typeface="Garamond" charset="0"/>
                <a:ea typeface="Garamond" charset="0"/>
                <a:cs typeface="Garamond" charset="0"/>
              </a:rPr>
              <a:t>CWV). </a:t>
            </a:r>
            <a:r>
              <a:rPr lang="en-US" sz="2800" b="1" dirty="0">
                <a:latin typeface="Garamond" charset="0"/>
                <a:ea typeface="Garamond" charset="0"/>
                <a:cs typeface="Garamond" charset="0"/>
              </a:rPr>
              <a:t>P</a:t>
            </a:r>
            <a:r>
              <a:rPr lang="en-US" sz="2800" b="1" dirty="0" smtClean="0">
                <a:latin typeface="Garamond" charset="0"/>
                <a:ea typeface="Garamond" charset="0"/>
                <a:cs typeface="Garamond" charset="0"/>
              </a:rPr>
              <a:t>recipitation </a:t>
            </a:r>
            <a:r>
              <a:rPr lang="en-US" sz="2800" b="1" dirty="0">
                <a:latin typeface="Garamond" charset="0"/>
                <a:ea typeface="Garamond" charset="0"/>
                <a:cs typeface="Garamond" charset="0"/>
              </a:rPr>
              <a:t>is initiated too </a:t>
            </a:r>
            <a:r>
              <a:rPr lang="en-US" sz="2800" b="1" dirty="0" smtClean="0">
                <a:latin typeface="Garamond" charset="0"/>
                <a:ea typeface="Garamond" charset="0"/>
                <a:cs typeface="Garamond" charset="0"/>
              </a:rPr>
              <a:t>early in terms of CWV accumulation, and heavy precipitation is </a:t>
            </a:r>
            <a:r>
              <a:rPr lang="en-US" sz="2800" b="1" dirty="0" smtClean="0">
                <a:latin typeface="Garamond" charset="0"/>
                <a:ea typeface="Garamond" charset="0"/>
                <a:cs typeface="Garamond" charset="0"/>
              </a:rPr>
              <a:t>under-predicted.</a:t>
            </a:r>
            <a:endParaRPr lang="en-US" sz="2800" b="1" dirty="0">
              <a:solidFill>
                <a:srgbClr val="000000"/>
              </a:solidFill>
              <a:latin typeface="Garamond"/>
              <a:cs typeface="Garamond"/>
            </a:endParaRPr>
          </a:p>
        </p:txBody>
      </p:sp>
      <p:pic>
        <p:nvPicPr>
          <p:cNvPr id="14361" name="Picture 90" descr="wordmark_horz_bold.eps"/>
          <p:cNvPicPr>
            <a:picLocks noChangeAspect="1"/>
          </p:cNvPicPr>
          <p:nvPr/>
        </p:nvPicPr>
        <p:blipFill>
          <a:blip r:embed="rId4"/>
          <a:srcRect/>
          <a:stretch>
            <a:fillRect/>
          </a:stretch>
        </p:blipFill>
        <p:spPr bwMode="auto">
          <a:xfrm>
            <a:off x="34061400" y="30869189"/>
            <a:ext cx="7736524" cy="1289685"/>
          </a:xfrm>
          <a:prstGeom prst="rect">
            <a:avLst/>
          </a:prstGeom>
          <a:noFill/>
          <a:ln w="9525">
            <a:noFill/>
            <a:miter lim="800000"/>
            <a:headEnd/>
            <a:tailEnd/>
          </a:ln>
        </p:spPr>
      </p:pic>
      <p:sp>
        <p:nvSpPr>
          <p:cNvPr id="32" name="Text Box 22"/>
          <p:cNvSpPr txBox="1">
            <a:spLocks noChangeArrowheads="1"/>
          </p:cNvSpPr>
          <p:nvPr/>
        </p:nvSpPr>
        <p:spPr bwMode="auto">
          <a:xfrm>
            <a:off x="9839635" y="30424223"/>
            <a:ext cx="10442119" cy="1333012"/>
          </a:xfrm>
          <a:prstGeom prst="rect">
            <a:avLst/>
          </a:prstGeom>
          <a:noFill/>
          <a:ln w="9525">
            <a:noFill/>
            <a:miter lim="800000"/>
            <a:headEnd/>
            <a:tailEnd/>
          </a:ln>
        </p:spPr>
        <p:txBody>
          <a:bodyPr wrap="square" lIns="180000" tIns="180000" rIns="180000" bIns="180000">
            <a:prstTxWarp prst="textNoShape">
              <a:avLst/>
            </a:prstTxWarp>
            <a:spAutoFit/>
          </a:bodyPr>
          <a:lstStyle/>
          <a:p>
            <a:pPr algn="ctr"/>
            <a:r>
              <a:rPr lang="en-US" sz="2100" i="1" dirty="0">
                <a:latin typeface="Helvetica Neue Light" charset="0"/>
                <a:ea typeface="Helvetica Neue Light" charset="0"/>
                <a:cs typeface="Helvetica Neue Light" charset="0"/>
              </a:rPr>
              <a:t>Fig</a:t>
            </a:r>
            <a:r>
              <a:rPr lang="en-US" sz="2100" i="1" dirty="0" smtClean="0">
                <a:latin typeface="Helvetica Neue Light" charset="0"/>
                <a:ea typeface="Helvetica Neue Light" charset="0"/>
                <a:cs typeface="Helvetica Neue Light" charset="0"/>
              </a:rPr>
              <a:t>. </a:t>
            </a:r>
            <a:r>
              <a:rPr lang="en-US" sz="2100" i="1" dirty="0">
                <a:latin typeface="Helvetica Neue Light" charset="0"/>
                <a:ea typeface="Helvetica Neue Light" charset="0"/>
                <a:cs typeface="Helvetica Neue Light" charset="0"/>
              </a:rPr>
              <a:t>3</a:t>
            </a:r>
            <a:r>
              <a:rPr lang="en-US" sz="2100" i="1" dirty="0" smtClean="0">
                <a:latin typeface="Helvetica Neue Light" charset="0"/>
                <a:ea typeface="Helvetica Neue Light" charset="0"/>
                <a:cs typeface="Helvetica Neue Light" charset="0"/>
              </a:rPr>
              <a:t> </a:t>
            </a:r>
            <a:r>
              <a:rPr lang="en-US" sz="2100" i="1" dirty="0">
                <a:latin typeface="Helvetica Neue Light" charset="0"/>
                <a:ea typeface="Helvetica Neue Light" charset="0"/>
                <a:cs typeface="Helvetica Neue Light" charset="0"/>
              </a:rPr>
              <a:t>T</a:t>
            </a:r>
            <a:r>
              <a:rPr lang="en-US" sz="2100" i="1" dirty="0" smtClean="0">
                <a:latin typeface="Helvetica Neue Light" charset="0"/>
                <a:ea typeface="Helvetica Neue Light" charset="0"/>
                <a:cs typeface="Helvetica Neue Light" charset="0"/>
              </a:rPr>
              <a:t>he </a:t>
            </a:r>
            <a:r>
              <a:rPr lang="en-US" sz="2100" i="1" dirty="0">
                <a:latin typeface="Helvetica Neue Light" charset="0"/>
                <a:ea typeface="Helvetica Neue Light" charset="0"/>
                <a:cs typeface="Helvetica Neue Light" charset="0"/>
              </a:rPr>
              <a:t>rescaled long-term seasonal mean </a:t>
            </a:r>
            <a:r>
              <a:rPr lang="en-US" sz="2100" i="1" dirty="0" smtClean="0">
                <a:latin typeface="Helvetica Neue Light" charset="0"/>
                <a:ea typeface="Helvetica Neue Light" charset="0"/>
                <a:cs typeface="Helvetica Neue Light" charset="0"/>
              </a:rPr>
              <a:t>GPI (Emanuel and Nolan 2004) in July-October, and the </a:t>
            </a:r>
            <a:r>
              <a:rPr lang="en-US" sz="2100" i="1" dirty="0">
                <a:latin typeface="Helvetica Neue Light" charset="0"/>
                <a:ea typeface="Helvetica Neue Light" charset="0"/>
                <a:cs typeface="Helvetica Neue Light" charset="0"/>
              </a:rPr>
              <a:t>contribution of the 850-hPa relative </a:t>
            </a:r>
            <a:r>
              <a:rPr lang="en-US" sz="2100" i="1" dirty="0" smtClean="0">
                <a:latin typeface="Helvetica Neue Light" charset="0"/>
                <a:ea typeface="Helvetica Neue Light" charset="0"/>
                <a:cs typeface="Helvetica Neue Light" charset="0"/>
              </a:rPr>
              <a:t>vorticity, </a:t>
            </a:r>
            <a:r>
              <a:rPr lang="en-US" sz="2100" i="1" dirty="0">
                <a:latin typeface="Helvetica Neue Light" charset="0"/>
                <a:ea typeface="Helvetica Neue Light" charset="0"/>
                <a:cs typeface="Helvetica Neue Light" charset="0"/>
              </a:rPr>
              <a:t>700-hPa relative </a:t>
            </a:r>
            <a:r>
              <a:rPr lang="en-US" sz="2100" i="1" dirty="0" smtClean="0">
                <a:latin typeface="Helvetica Neue Light" charset="0"/>
                <a:ea typeface="Helvetica Neue Light" charset="0"/>
                <a:cs typeface="Helvetica Neue Light" charset="0"/>
              </a:rPr>
              <a:t>humidity and </a:t>
            </a:r>
            <a:r>
              <a:rPr lang="en-US" sz="2100" i="1" dirty="0">
                <a:latin typeface="Helvetica Neue Light" charset="0"/>
                <a:ea typeface="Helvetica Neue Light" charset="0"/>
                <a:cs typeface="Helvetica Neue Light" charset="0"/>
              </a:rPr>
              <a:t>the 200-850-hPa vertical wind shear </a:t>
            </a:r>
            <a:r>
              <a:rPr lang="en-US" sz="2100" i="1" dirty="0" smtClean="0">
                <a:latin typeface="Helvetica Neue Light" charset="0"/>
                <a:ea typeface="Helvetica Neue Light" charset="0"/>
                <a:cs typeface="Helvetica Neue Light" charset="0"/>
              </a:rPr>
              <a:t>to the </a:t>
            </a:r>
            <a:r>
              <a:rPr lang="en-US" sz="2100" i="1" dirty="0">
                <a:latin typeface="Helvetica Neue Light" charset="0"/>
                <a:ea typeface="Helvetica Neue Light" charset="0"/>
                <a:cs typeface="Helvetica Neue Light" charset="0"/>
              </a:rPr>
              <a:t>genesis </a:t>
            </a:r>
            <a:r>
              <a:rPr lang="en-US" sz="2100" i="1" dirty="0" smtClean="0">
                <a:latin typeface="Helvetica Neue Light" charset="0"/>
                <a:ea typeface="Helvetica Neue Light" charset="0"/>
                <a:cs typeface="Helvetica Neue Light" charset="0"/>
              </a:rPr>
              <a:t>bias.</a:t>
            </a:r>
            <a:endParaRPr lang="en-US" sz="2100" i="1" dirty="0">
              <a:latin typeface="Helvetica Neue Light" charset="0"/>
              <a:ea typeface="Helvetica Neue Light" charset="0"/>
              <a:cs typeface="Helvetica Neue Light" charset="0"/>
            </a:endParaRPr>
          </a:p>
        </p:txBody>
      </p:sp>
      <p:sp>
        <p:nvSpPr>
          <p:cNvPr id="37" name="Text Box 22"/>
          <p:cNvSpPr txBox="1">
            <a:spLocks noChangeArrowheads="1"/>
          </p:cNvSpPr>
          <p:nvPr/>
        </p:nvSpPr>
        <p:spPr bwMode="auto">
          <a:xfrm>
            <a:off x="9906000" y="22535954"/>
            <a:ext cx="10309390" cy="1009846"/>
          </a:xfrm>
          <a:prstGeom prst="rect">
            <a:avLst/>
          </a:prstGeom>
          <a:noFill/>
          <a:ln w="9525">
            <a:noFill/>
            <a:miter lim="800000"/>
            <a:headEnd/>
            <a:tailEnd/>
          </a:ln>
        </p:spPr>
        <p:txBody>
          <a:bodyPr wrap="square" lIns="180000" tIns="180000" rIns="180000" bIns="180000">
            <a:prstTxWarp prst="textNoShape">
              <a:avLst/>
            </a:prstTxWarp>
            <a:spAutoFit/>
          </a:bodyPr>
          <a:lstStyle/>
          <a:p>
            <a:pPr algn="ctr"/>
            <a:r>
              <a:rPr lang="en-US" sz="2100" i="1" dirty="0">
                <a:latin typeface="Helvetica Neue Light" charset="0"/>
                <a:ea typeface="Helvetica Neue Light" charset="0"/>
                <a:cs typeface="Helvetica Neue Light" charset="0"/>
              </a:rPr>
              <a:t>Fig. 2</a:t>
            </a:r>
            <a:r>
              <a:rPr lang="en-US" sz="2100" i="1" dirty="0" smtClean="0">
                <a:latin typeface="Helvetica Neue Light" charset="0"/>
                <a:ea typeface="Helvetica Neue Light" charset="0"/>
                <a:cs typeface="Helvetica Neue Light" charset="0"/>
              </a:rPr>
              <a:t> </a:t>
            </a:r>
            <a:r>
              <a:rPr lang="en-US" sz="2100" i="1" dirty="0">
                <a:latin typeface="Helvetica Neue Light" charset="0"/>
                <a:ea typeface="Helvetica Neue Light" charset="0"/>
                <a:cs typeface="Helvetica Neue Light" charset="0"/>
              </a:rPr>
              <a:t>T</a:t>
            </a:r>
            <a:r>
              <a:rPr lang="en-US" sz="2100" i="1" dirty="0" smtClean="0">
                <a:latin typeface="Helvetica Neue Light" charset="0"/>
                <a:ea typeface="Helvetica Neue Light" charset="0"/>
                <a:cs typeface="Helvetica Neue Light" charset="0"/>
              </a:rPr>
              <a:t>he </a:t>
            </a:r>
            <a:r>
              <a:rPr lang="en-US" sz="2100" i="1" dirty="0">
                <a:latin typeface="Helvetica Neue Light" charset="0"/>
                <a:ea typeface="Helvetica Neue Light" charset="0"/>
                <a:cs typeface="Helvetica Neue Light" charset="0"/>
              </a:rPr>
              <a:t>climatological annual mean TC </a:t>
            </a:r>
            <a:r>
              <a:rPr lang="en-US" sz="2100" i="1" dirty="0" smtClean="0">
                <a:latin typeface="Helvetica Neue Light" charset="0"/>
                <a:ea typeface="Helvetica Neue Light" charset="0"/>
                <a:cs typeface="Helvetica Neue Light" charset="0"/>
              </a:rPr>
              <a:t>genesis density function</a:t>
            </a:r>
            <a:r>
              <a:rPr lang="en-US" sz="2100" i="1" dirty="0">
                <a:latin typeface="Helvetica Neue Light" charset="0"/>
                <a:ea typeface="Helvetica Neue Light" charset="0"/>
                <a:cs typeface="Helvetica Neue Light" charset="0"/>
              </a:rPr>
              <a:t> centered </a:t>
            </a:r>
            <a:r>
              <a:rPr lang="en-US" sz="2100" i="1" dirty="0" smtClean="0">
                <a:latin typeface="Helvetica Neue Light" charset="0"/>
                <a:ea typeface="Helvetica Neue Light" charset="0"/>
                <a:cs typeface="Helvetica Neue Light" charset="0"/>
              </a:rPr>
              <a:t>on each </a:t>
            </a:r>
            <a:r>
              <a:rPr lang="en-US" sz="2100" i="1" dirty="0">
                <a:latin typeface="Helvetica Neue Light" charset="0"/>
                <a:ea typeface="Helvetica Neue Light" charset="0"/>
                <a:cs typeface="Helvetica Neue Light" charset="0"/>
              </a:rPr>
              <a:t>1.0º grid point</a:t>
            </a:r>
            <a:r>
              <a:rPr lang="en-US" sz="2100" i="1" dirty="0" smtClean="0">
                <a:latin typeface="Helvetica Neue Light" charset="0"/>
                <a:ea typeface="Helvetica Neue Light" charset="0"/>
                <a:cs typeface="Helvetica Neue Light" charset="0"/>
              </a:rPr>
              <a:t> </a:t>
            </a:r>
            <a:r>
              <a:rPr lang="en-US" sz="2100" i="1" dirty="0">
                <a:latin typeface="Helvetica Neue Light" charset="0"/>
                <a:ea typeface="Helvetica Neue Light" charset="0"/>
                <a:cs typeface="Helvetica Neue Light" charset="0"/>
              </a:rPr>
              <a:t>during </a:t>
            </a:r>
            <a:r>
              <a:rPr lang="en-US" sz="2100" i="1" dirty="0" smtClean="0">
                <a:latin typeface="Helvetica Neue Light" charset="0"/>
                <a:ea typeface="Helvetica Neue Light" charset="0"/>
                <a:cs typeface="Helvetica Neue Light" charset="0"/>
              </a:rPr>
              <a:t>1985-2012.</a:t>
            </a:r>
            <a:endParaRPr lang="en-US" sz="2100" i="1" dirty="0">
              <a:latin typeface="Helvetica Neue Light" charset="0"/>
              <a:ea typeface="Helvetica Neue Light" charset="0"/>
              <a:cs typeface="Helvetica Neue Light" charset="0"/>
            </a:endParaRPr>
          </a:p>
        </p:txBody>
      </p:sp>
      <p:sp>
        <p:nvSpPr>
          <p:cNvPr id="46" name="Text Box 22"/>
          <p:cNvSpPr txBox="1">
            <a:spLocks noChangeArrowheads="1"/>
          </p:cNvSpPr>
          <p:nvPr/>
        </p:nvSpPr>
        <p:spPr bwMode="auto">
          <a:xfrm>
            <a:off x="33281462" y="14554200"/>
            <a:ext cx="9296400" cy="1333012"/>
          </a:xfrm>
          <a:prstGeom prst="rect">
            <a:avLst/>
          </a:prstGeom>
          <a:noFill/>
          <a:ln w="9525">
            <a:noFill/>
            <a:miter lim="800000"/>
            <a:headEnd/>
            <a:tailEnd/>
          </a:ln>
        </p:spPr>
        <p:txBody>
          <a:bodyPr wrap="square" lIns="180000" tIns="180000" rIns="180000" bIns="180000">
            <a:prstTxWarp prst="textNoShape">
              <a:avLst/>
            </a:prstTxWarp>
            <a:spAutoFit/>
          </a:bodyPr>
          <a:lstStyle/>
          <a:p>
            <a:pPr algn="ctr">
              <a:defRPr/>
            </a:pPr>
            <a:r>
              <a:rPr lang="en-US" sz="2100" i="1" dirty="0" smtClean="0">
                <a:latin typeface="Helvetica Neue Light" charset="0"/>
                <a:ea typeface="Helvetica Neue Light" charset="0"/>
                <a:cs typeface="Helvetica Neue Light" charset="0"/>
              </a:rPr>
              <a:t>Fig. 7 </a:t>
            </a:r>
            <a:r>
              <a:rPr lang="en-US" sz="2100" i="1" dirty="0">
                <a:latin typeface="Helvetica Neue Light" charset="0"/>
                <a:ea typeface="Helvetica Neue Light" charset="0"/>
                <a:cs typeface="Helvetica Neue Light" charset="0"/>
              </a:rPr>
              <a:t>(a) the average daily precipitation rate </a:t>
            </a:r>
            <a:r>
              <a:rPr lang="en-US" sz="2100" i="1" dirty="0" smtClean="0">
                <a:latin typeface="Helvetica Neue Light" charset="0"/>
                <a:ea typeface="Helvetica Neue Light" charset="0"/>
                <a:cs typeface="Helvetica Neue Light" charset="0"/>
              </a:rPr>
              <a:t>stratified </a:t>
            </a:r>
            <a:r>
              <a:rPr lang="en-US" sz="2100" i="1" dirty="0">
                <a:latin typeface="Helvetica Neue Light" charset="0"/>
                <a:ea typeface="Helvetica Neue Light" charset="0"/>
                <a:cs typeface="Helvetica Neue Light" charset="0"/>
              </a:rPr>
              <a:t>with 1-mm-wide bins of the </a:t>
            </a:r>
            <a:r>
              <a:rPr lang="en-US" sz="2100" i="1" dirty="0" smtClean="0">
                <a:latin typeface="Helvetica Neue Light" charset="0"/>
                <a:ea typeface="Helvetica Neue Light" charset="0"/>
                <a:cs typeface="Helvetica Neue Light" charset="0"/>
              </a:rPr>
              <a:t>column water vapor; </a:t>
            </a:r>
            <a:r>
              <a:rPr lang="en-US" sz="2100" i="1" dirty="0">
                <a:latin typeface="Helvetica Neue Light" charset="0"/>
                <a:ea typeface="Helvetica Neue Light" charset="0"/>
                <a:cs typeface="Helvetica Neue Light" charset="0"/>
              </a:rPr>
              <a:t>(b) </a:t>
            </a:r>
            <a:r>
              <a:rPr lang="en-US" sz="2100" i="1" dirty="0" smtClean="0">
                <a:latin typeface="Helvetica Neue Light" charset="0"/>
                <a:ea typeface="Helvetica Neue Light" charset="0"/>
                <a:cs typeface="Helvetica Neue Light" charset="0"/>
              </a:rPr>
              <a:t>the PDF </a:t>
            </a:r>
            <a:r>
              <a:rPr lang="en-US" sz="2100" i="1" dirty="0">
                <a:latin typeface="Helvetica Neue Light" charset="0"/>
                <a:ea typeface="Helvetica Neue Light" charset="0"/>
                <a:cs typeface="Helvetica Neue Light" charset="0"/>
              </a:rPr>
              <a:t>of </a:t>
            </a:r>
            <a:r>
              <a:rPr lang="en-US" sz="2100" i="1" dirty="0" smtClean="0">
                <a:latin typeface="Helvetica Neue Light" charset="0"/>
                <a:ea typeface="Helvetica Neue Light" charset="0"/>
                <a:cs typeface="Helvetica Neue Light" charset="0"/>
              </a:rPr>
              <a:t>CWV; </a:t>
            </a:r>
            <a:r>
              <a:rPr lang="en-US" sz="2100" i="1" dirty="0">
                <a:latin typeface="Helvetica Neue Light" charset="0"/>
                <a:ea typeface="Helvetica Neue Light" charset="0"/>
                <a:cs typeface="Helvetica Neue Light" charset="0"/>
              </a:rPr>
              <a:t>and (c) the relative </a:t>
            </a:r>
            <a:r>
              <a:rPr lang="en-US" sz="2100" i="1" dirty="0" smtClean="0">
                <a:latin typeface="Helvetica Neue Light" charset="0"/>
                <a:ea typeface="Helvetica Neue Light" charset="0"/>
                <a:cs typeface="Helvetica Neue Light" charset="0"/>
              </a:rPr>
              <a:t>PDF differences </a:t>
            </a:r>
            <a:r>
              <a:rPr lang="en-US" sz="2100" i="1" dirty="0">
                <a:latin typeface="Helvetica Neue Light" charset="0"/>
                <a:ea typeface="Helvetica Neue Light" charset="0"/>
                <a:cs typeface="Helvetica Neue Light" charset="0"/>
              </a:rPr>
              <a:t>of precipitation rate </a:t>
            </a:r>
            <a:r>
              <a:rPr lang="en-US" sz="2100" i="1" dirty="0" smtClean="0">
                <a:latin typeface="Helvetica Neue Light" charset="0"/>
                <a:ea typeface="Helvetica Neue Light" charset="0"/>
                <a:cs typeface="Helvetica Neue Light" charset="0"/>
              </a:rPr>
              <a:t>between </a:t>
            </a:r>
            <a:r>
              <a:rPr lang="en-US" sz="2100" i="1" dirty="0">
                <a:latin typeface="Helvetica Neue Light" charset="0"/>
                <a:ea typeface="Helvetica Neue Light" charset="0"/>
                <a:cs typeface="Helvetica Neue Light" charset="0"/>
              </a:rPr>
              <a:t>the GEFS </a:t>
            </a:r>
            <a:r>
              <a:rPr lang="en-US" sz="2100" i="1" dirty="0" smtClean="0">
                <a:latin typeface="Helvetica Neue Light" charset="0"/>
                <a:ea typeface="Helvetica Neue Light" charset="0"/>
                <a:cs typeface="Helvetica Neue Light" charset="0"/>
              </a:rPr>
              <a:t>reforecasts </a:t>
            </a:r>
            <a:r>
              <a:rPr lang="en-US" sz="2100" i="1" dirty="0">
                <a:latin typeface="Helvetica Neue Light" charset="0"/>
                <a:ea typeface="Helvetica Neue Light" charset="0"/>
                <a:cs typeface="Helvetica Neue Light" charset="0"/>
              </a:rPr>
              <a:t>and </a:t>
            </a:r>
            <a:r>
              <a:rPr lang="en-US" sz="2100" i="1" dirty="0" smtClean="0">
                <a:latin typeface="Helvetica Neue Light" charset="0"/>
                <a:ea typeface="Helvetica Neue Light" charset="0"/>
                <a:cs typeface="Helvetica Neue Light" charset="0"/>
              </a:rPr>
              <a:t>CMORPH.</a:t>
            </a:r>
            <a:endParaRPr lang="en-US" sz="2100" i="1" dirty="0">
              <a:latin typeface="Helvetica Neue Light" charset="0"/>
              <a:ea typeface="Helvetica Neue Light" charset="0"/>
              <a:cs typeface="Helvetica Neue Light" charset="0"/>
            </a:endParaRPr>
          </a:p>
        </p:txBody>
      </p:sp>
      <p:sp>
        <p:nvSpPr>
          <p:cNvPr id="47" name="Text Box 22"/>
          <p:cNvSpPr txBox="1">
            <a:spLocks noChangeArrowheads="1"/>
          </p:cNvSpPr>
          <p:nvPr/>
        </p:nvSpPr>
        <p:spPr bwMode="auto">
          <a:xfrm>
            <a:off x="37993141" y="12960175"/>
            <a:ext cx="4724400" cy="640515"/>
          </a:xfrm>
          <a:prstGeom prst="rect">
            <a:avLst/>
          </a:prstGeom>
          <a:noFill/>
          <a:ln w="9525">
            <a:noFill/>
            <a:miter lim="800000"/>
            <a:headEnd/>
            <a:tailEnd/>
          </a:ln>
        </p:spPr>
        <p:txBody>
          <a:bodyPr wrap="square" lIns="180000" tIns="180000" rIns="180000" bIns="180000">
            <a:prstTxWarp prst="textNoShape">
              <a:avLst/>
            </a:prstTxWarp>
            <a:spAutoFit/>
          </a:bodyPr>
          <a:lstStyle/>
          <a:p>
            <a:endParaRPr lang="en-US" sz="1800" dirty="0"/>
          </a:p>
        </p:txBody>
      </p:sp>
      <p:sp>
        <p:nvSpPr>
          <p:cNvPr id="3" name="TextBox 2"/>
          <p:cNvSpPr txBox="1"/>
          <p:nvPr/>
        </p:nvSpPr>
        <p:spPr>
          <a:xfrm>
            <a:off x="3469170" y="228600"/>
            <a:ext cx="184666" cy="1415772"/>
          </a:xfrm>
          <a:prstGeom prst="rect">
            <a:avLst/>
          </a:prstGeom>
          <a:noFill/>
        </p:spPr>
        <p:txBody>
          <a:bodyPr wrap="none" rtlCol="0">
            <a:spAutoFit/>
          </a:bodyPr>
          <a:lstStyle/>
          <a:p>
            <a:endParaRPr lang="en-US" dirty="0"/>
          </a:p>
        </p:txBody>
      </p:sp>
      <p:sp>
        <p:nvSpPr>
          <p:cNvPr id="62" name="Text Box 16"/>
          <p:cNvSpPr txBox="1">
            <a:spLocks noChangeArrowheads="1"/>
          </p:cNvSpPr>
          <p:nvPr/>
        </p:nvSpPr>
        <p:spPr bwMode="auto">
          <a:xfrm>
            <a:off x="21356196" y="14782800"/>
            <a:ext cx="10629972" cy="1009846"/>
          </a:xfrm>
          <a:prstGeom prst="rect">
            <a:avLst/>
          </a:prstGeom>
          <a:noFill/>
          <a:ln w="9525">
            <a:noFill/>
            <a:miter lim="800000"/>
            <a:headEnd/>
            <a:tailEnd/>
          </a:ln>
        </p:spPr>
        <p:txBody>
          <a:bodyPr wrap="square" lIns="180000" tIns="180000" rIns="180000" bIns="180000">
            <a:prstTxWarp prst="textNoShape">
              <a:avLst/>
            </a:prstTxWarp>
            <a:spAutoFit/>
          </a:bodyPr>
          <a:lstStyle/>
          <a:p>
            <a:pPr algn="ctr"/>
            <a:r>
              <a:rPr lang="en-US" sz="2100" i="1" dirty="0" smtClean="0">
                <a:latin typeface="Helvetica Neue Light" charset="0"/>
                <a:ea typeface="Helvetica Neue Light" charset="0"/>
                <a:cs typeface="Helvetica Neue Light" charset="0"/>
              </a:rPr>
              <a:t>Fig.4 The </a:t>
            </a:r>
            <a:r>
              <a:rPr lang="en-US" sz="2100" i="1" dirty="0">
                <a:latin typeface="Helvetica Neue Light" charset="0"/>
                <a:ea typeface="Helvetica Neue Light" charset="0"/>
                <a:cs typeface="Helvetica Neue Light" charset="0"/>
              </a:rPr>
              <a:t>monthly average 850-hPa circulations </a:t>
            </a:r>
            <a:r>
              <a:rPr lang="en-US" sz="2100" i="1" dirty="0" smtClean="0">
                <a:latin typeface="Helvetica Neue Light" charset="0"/>
                <a:ea typeface="Helvetica Neue Light" charset="0"/>
                <a:cs typeface="Helvetica Neue Light" charset="0"/>
              </a:rPr>
              <a:t>with </a:t>
            </a:r>
            <a:r>
              <a:rPr lang="en-US" sz="2100" i="1" dirty="0">
                <a:latin typeface="Helvetica Neue Light" charset="0"/>
                <a:ea typeface="Helvetica Neue Light" charset="0"/>
                <a:cs typeface="Helvetica Neue Light" charset="0"/>
              </a:rPr>
              <a:t>the 850-hPa zonal winds </a:t>
            </a:r>
            <a:r>
              <a:rPr lang="en-US" sz="2100" i="1" dirty="0" smtClean="0">
                <a:latin typeface="Helvetica Neue Light" charset="0"/>
                <a:ea typeface="Helvetica Neue Light" charset="0"/>
                <a:cs typeface="Helvetica Neue Light" charset="0"/>
              </a:rPr>
              <a:t>shaded in </a:t>
            </a:r>
            <a:r>
              <a:rPr lang="en-US" sz="2100" i="1" dirty="0">
                <a:latin typeface="Helvetica Neue Light" charset="0"/>
                <a:ea typeface="Helvetica Neue Light" charset="0"/>
                <a:cs typeface="Helvetica Neue Light" charset="0"/>
              </a:rPr>
              <a:t>JASO during </a:t>
            </a:r>
            <a:r>
              <a:rPr lang="en-US" sz="2100" i="1" dirty="0" smtClean="0">
                <a:latin typeface="Helvetica Neue Light" charset="0"/>
                <a:ea typeface="Helvetica Neue Light" charset="0"/>
                <a:cs typeface="Helvetica Neue Light" charset="0"/>
              </a:rPr>
              <a:t>1985-2012 from (a) ERAI and (b) GEFS Day 8 reforecast.</a:t>
            </a:r>
            <a:endParaRPr lang="en-US" sz="2100" i="1" dirty="0">
              <a:latin typeface="Helvetica Neue Light" charset="0"/>
              <a:ea typeface="Helvetica Neue Light" charset="0"/>
              <a:cs typeface="Helvetica Neue Light"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3694459056"/>
              </p:ext>
            </p:extLst>
          </p:nvPr>
        </p:nvGraphicFramePr>
        <p:xfrm>
          <a:off x="6096000" y="3810000"/>
          <a:ext cx="114300" cy="165100"/>
        </p:xfrm>
        <a:graphic>
          <a:graphicData uri="http://schemas.openxmlformats.org/presentationml/2006/ole">
            <mc:AlternateContent xmlns:mc="http://schemas.openxmlformats.org/markup-compatibility/2006">
              <mc:Choice xmlns:v="urn:schemas-microsoft-com:vml" Requires="v">
                <p:oleObj spid="_x0000_s2397" name="Equation" r:id="rId5" imgW="114300" imgH="165100" progId="Equation.DSMT4">
                  <p:embed/>
                </p:oleObj>
              </mc:Choice>
              <mc:Fallback>
                <p:oleObj name="Equation" r:id="rId5" imgW="114300" imgH="165100" progId="Equation.DSMT4">
                  <p:embed/>
                  <p:pic>
                    <p:nvPicPr>
                      <p:cNvPr id="0" name=""/>
                      <p:cNvPicPr/>
                      <p:nvPr/>
                    </p:nvPicPr>
                    <p:blipFill>
                      <a:blip r:embed="rId6"/>
                      <a:stretch>
                        <a:fillRect/>
                      </a:stretch>
                    </p:blipFill>
                    <p:spPr>
                      <a:xfrm>
                        <a:off x="6096000" y="3810000"/>
                        <a:ext cx="114300" cy="1651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57920883"/>
              </p:ext>
            </p:extLst>
          </p:nvPr>
        </p:nvGraphicFramePr>
        <p:xfrm>
          <a:off x="6096000" y="3810000"/>
          <a:ext cx="114300" cy="165100"/>
        </p:xfrm>
        <a:graphic>
          <a:graphicData uri="http://schemas.openxmlformats.org/presentationml/2006/ole">
            <mc:AlternateContent xmlns:mc="http://schemas.openxmlformats.org/markup-compatibility/2006">
              <mc:Choice xmlns:v="urn:schemas-microsoft-com:vml" Requires="v">
                <p:oleObj spid="_x0000_s2398" name="Equation" r:id="rId7" imgW="114300" imgH="165100" progId="Equation.DSMT4">
                  <p:embed/>
                </p:oleObj>
              </mc:Choice>
              <mc:Fallback>
                <p:oleObj name="Equation" r:id="rId7" imgW="114300" imgH="165100" progId="Equation.DSMT4">
                  <p:embed/>
                  <p:pic>
                    <p:nvPicPr>
                      <p:cNvPr id="0" name=""/>
                      <p:cNvPicPr/>
                      <p:nvPr/>
                    </p:nvPicPr>
                    <p:blipFill>
                      <a:blip r:embed="rId6"/>
                      <a:stretch>
                        <a:fillRect/>
                      </a:stretch>
                    </p:blipFill>
                    <p:spPr>
                      <a:xfrm>
                        <a:off x="6096000" y="3810000"/>
                        <a:ext cx="114300" cy="165100"/>
                      </a:xfrm>
                      <a:prstGeom prst="rect">
                        <a:avLst/>
                      </a:prstGeom>
                    </p:spPr>
                  </p:pic>
                </p:oleObj>
              </mc:Fallback>
            </mc:AlternateContent>
          </a:graphicData>
        </a:graphic>
      </p:graphicFrame>
      <p:sp>
        <p:nvSpPr>
          <p:cNvPr id="73" name="Text Box 16"/>
          <p:cNvSpPr txBox="1">
            <a:spLocks noChangeArrowheads="1"/>
          </p:cNvSpPr>
          <p:nvPr/>
        </p:nvSpPr>
        <p:spPr bwMode="auto">
          <a:xfrm>
            <a:off x="21043754" y="30419407"/>
            <a:ext cx="11001116" cy="1333012"/>
          </a:xfrm>
          <a:prstGeom prst="rect">
            <a:avLst/>
          </a:prstGeom>
          <a:noFill/>
          <a:ln w="9525">
            <a:noFill/>
            <a:miter lim="800000"/>
            <a:headEnd/>
            <a:tailEnd/>
          </a:ln>
        </p:spPr>
        <p:txBody>
          <a:bodyPr wrap="square" lIns="180000" tIns="180000" rIns="180000" bIns="180000">
            <a:prstTxWarp prst="textNoShape">
              <a:avLst/>
            </a:prstTxWarp>
            <a:spAutoFit/>
          </a:bodyPr>
          <a:lstStyle/>
          <a:p>
            <a:pPr algn="ctr"/>
            <a:r>
              <a:rPr lang="en-US" sz="2100" i="1" dirty="0">
                <a:latin typeface="Helvetica Neue Light" charset="0"/>
                <a:ea typeface="Helvetica Neue Light" charset="0"/>
                <a:cs typeface="Helvetica Neue Light" charset="0"/>
              </a:rPr>
              <a:t>Fig. 6 (a) the mean variance of </a:t>
            </a:r>
            <a:r>
              <a:rPr lang="en-US" sz="2100" i="1" dirty="0" smtClean="0">
                <a:latin typeface="Helvetica Neue Light" charset="0"/>
                <a:ea typeface="Helvetica Neue Light" charset="0"/>
                <a:cs typeface="Helvetica Neue Light" charset="0"/>
              </a:rPr>
              <a:t>850-hPa </a:t>
            </a:r>
            <a:r>
              <a:rPr lang="en-US" sz="2100" i="1" dirty="0">
                <a:latin typeface="Helvetica Neue Light" charset="0"/>
                <a:ea typeface="Helvetica Neue Light" charset="0"/>
                <a:cs typeface="Helvetica Neue Light" charset="0"/>
              </a:rPr>
              <a:t>meridional </a:t>
            </a:r>
            <a:r>
              <a:rPr lang="en-US" sz="2100" i="1" dirty="0" smtClean="0">
                <a:latin typeface="Helvetica Neue Light" charset="0"/>
                <a:ea typeface="Helvetica Neue Light" charset="0"/>
                <a:cs typeface="Helvetica Neue Light" charset="0"/>
              </a:rPr>
              <a:t>wind </a:t>
            </a:r>
            <a:r>
              <a:rPr lang="en-US" sz="2100" i="1" dirty="0">
                <a:latin typeface="Helvetica Neue Light" charset="0"/>
                <a:ea typeface="Helvetica Neue Light" charset="0"/>
                <a:cs typeface="Helvetica Neue Light" charset="0"/>
              </a:rPr>
              <a:t>along </a:t>
            </a:r>
            <a:r>
              <a:rPr lang="en-US" sz="2100" i="1" dirty="0" smtClean="0">
                <a:latin typeface="Helvetica Neue Light" charset="0"/>
                <a:ea typeface="Helvetica Neue Light" charset="0"/>
                <a:cs typeface="Helvetica Neue Light" charset="0"/>
              </a:rPr>
              <a:t>15ºN; </a:t>
            </a:r>
            <a:r>
              <a:rPr lang="en-US" sz="2100" i="1" dirty="0">
                <a:latin typeface="Helvetica Neue Light" charset="0"/>
                <a:ea typeface="Helvetica Neue Light" charset="0"/>
                <a:cs typeface="Helvetica Neue Light" charset="0"/>
              </a:rPr>
              <a:t>(b) the longitude-height cross section of seasonal mean regressions of </a:t>
            </a:r>
            <a:r>
              <a:rPr lang="en-US" sz="2100" i="1" dirty="0" smtClean="0">
                <a:latin typeface="Helvetica Neue Light" charset="0"/>
                <a:ea typeface="Helvetica Neue Light" charset="0"/>
                <a:cs typeface="Helvetica Neue Light" charset="0"/>
              </a:rPr>
              <a:t>meridional </a:t>
            </a:r>
            <a:r>
              <a:rPr lang="en-US" sz="2100" i="1" dirty="0">
                <a:latin typeface="Helvetica Neue Light" charset="0"/>
                <a:ea typeface="Helvetica Neue Light" charset="0"/>
                <a:cs typeface="Helvetica Neue Light" charset="0"/>
              </a:rPr>
              <a:t>wind (shaded) and </a:t>
            </a:r>
            <a:r>
              <a:rPr lang="en-US" sz="2100" i="1" dirty="0" smtClean="0">
                <a:latin typeface="Helvetica Neue Light" charset="0"/>
                <a:ea typeface="Helvetica Neue Light" charset="0"/>
                <a:cs typeface="Helvetica Neue Light" charset="0"/>
              </a:rPr>
              <a:t>diabatic </a:t>
            </a:r>
            <a:r>
              <a:rPr lang="en-US" sz="2100" i="1" dirty="0">
                <a:latin typeface="Helvetica Neue Light" charset="0"/>
                <a:ea typeface="Helvetica Neue Light" charset="0"/>
                <a:cs typeface="Helvetica Neue Light" charset="0"/>
              </a:rPr>
              <a:t>heating rate (</a:t>
            </a:r>
            <a:r>
              <a:rPr lang="en-US" sz="2100" i="1" dirty="0" smtClean="0">
                <a:latin typeface="Helvetica Neue Light" charset="0"/>
                <a:ea typeface="Helvetica Neue Light" charset="0"/>
                <a:cs typeface="Helvetica Neue Light" charset="0"/>
              </a:rPr>
              <a:t>Q1) </a:t>
            </a:r>
            <a:r>
              <a:rPr lang="en-US" sz="2100" i="1" dirty="0">
                <a:latin typeface="Helvetica Neue Light" charset="0"/>
                <a:ea typeface="Helvetica Neue Light" charset="0"/>
                <a:cs typeface="Helvetica Neue Light" charset="0"/>
              </a:rPr>
              <a:t>against </a:t>
            </a:r>
            <a:r>
              <a:rPr lang="en-US" sz="2100" i="1" dirty="0" smtClean="0">
                <a:latin typeface="Helvetica Neue Light" charset="0"/>
                <a:ea typeface="Helvetica Neue Light" charset="0"/>
                <a:cs typeface="Helvetica Neue Light" charset="0"/>
              </a:rPr>
              <a:t>850-hPa </a:t>
            </a:r>
            <a:r>
              <a:rPr lang="en-US" sz="2100" i="1" dirty="0">
                <a:latin typeface="Helvetica Neue Light" charset="0"/>
                <a:ea typeface="Helvetica Neue Light" charset="0"/>
                <a:cs typeface="Helvetica Neue Light" charset="0"/>
              </a:rPr>
              <a:t>meridional wind at a reference point (15ºN, </a:t>
            </a:r>
            <a:r>
              <a:rPr lang="en-US" sz="2100" i="1" dirty="0" smtClean="0">
                <a:latin typeface="Helvetica Neue Light" charset="0"/>
                <a:ea typeface="Helvetica Neue Light" charset="0"/>
                <a:cs typeface="Helvetica Neue Light" charset="0"/>
              </a:rPr>
              <a:t>12ºW). </a:t>
            </a:r>
            <a:endParaRPr lang="en-US" sz="2100" i="1" dirty="0">
              <a:latin typeface="Helvetica Neue Light" charset="0"/>
              <a:ea typeface="Helvetica Neue Light" charset="0"/>
              <a:cs typeface="Helvetica Neue Light" charset="0"/>
            </a:endParaRPr>
          </a:p>
        </p:txBody>
      </p:sp>
      <p:pic>
        <p:nvPicPr>
          <p:cNvPr id="51" name="Picture 50"/>
          <p:cNvPicPr>
            <a:picLocks noChangeAspect="1"/>
          </p:cNvPicPr>
          <p:nvPr/>
        </p:nvPicPr>
        <p:blipFill rotWithShape="1">
          <a:blip r:embed="rId8">
            <a:extLst>
              <a:ext uri="{28A0092B-C50C-407E-A947-70E740481C1C}">
                <a14:useLocalDpi xmlns:a14="http://schemas.microsoft.com/office/drawing/2010/main" val="0"/>
              </a:ext>
            </a:extLst>
          </a:blip>
          <a:srcRect l="11111" t="6618" r="9722" b="7343"/>
          <a:stretch/>
        </p:blipFill>
        <p:spPr bwMode="auto">
          <a:xfrm>
            <a:off x="10360747" y="15754154"/>
            <a:ext cx="5045604" cy="7096401"/>
          </a:xfrm>
          <a:prstGeom prst="rect">
            <a:avLst/>
          </a:prstGeom>
          <a:ln>
            <a:noFill/>
          </a:ln>
          <a:extLst>
            <a:ext uri="{FAA26D3D-D897-4be2-8F04-BA451C77F1D7}">
              <ma14:placeholderFlag xmlns:ma14="http://schemas.microsoft.com/office/mac/drawingml/2011/main"/>
            </a:ext>
            <a:ext uri="{53640926-AAD7-44d8-BBD7-CCE9431645EC}">
              <a14:shadowObscured xmlns:a14="http://schemas.microsoft.com/office/drawing/2010/main" xmlns=""/>
            </a:ext>
          </a:extLst>
        </p:spPr>
      </p:pic>
      <p:pic>
        <p:nvPicPr>
          <p:cNvPr id="55" name="Picture 54"/>
          <p:cNvPicPr>
            <a:picLocks noChangeAspect="1"/>
          </p:cNvPicPr>
          <p:nvPr/>
        </p:nvPicPr>
        <p:blipFill rotWithShape="1">
          <a:blip r:embed="rId9">
            <a:extLst>
              <a:ext uri="{28A0092B-C50C-407E-A947-70E740481C1C}">
                <a14:useLocalDpi xmlns:a14="http://schemas.microsoft.com/office/drawing/2010/main" val="0"/>
              </a:ext>
            </a:extLst>
          </a:blip>
          <a:srcRect l="7406" t="2585" r="24320" b="5545"/>
          <a:stretch/>
        </p:blipFill>
        <p:spPr bwMode="auto">
          <a:xfrm rot="5400000">
            <a:off x="12172016" y="22553931"/>
            <a:ext cx="5837181" cy="10164717"/>
          </a:xfrm>
          <a:prstGeom prst="rect">
            <a:avLst/>
          </a:prstGeom>
          <a:ln>
            <a:noFill/>
          </a:ln>
          <a:extLst>
            <a:ext uri="{53640926-AAD7-44d8-BBD7-CCE9431645EC}">
              <a14:shadowObscured xmlns:a14="http://schemas.microsoft.com/office/drawing/2010/main" xmlns=""/>
            </a:ext>
          </a:extLst>
        </p:spPr>
      </p:pic>
      <p:pic>
        <p:nvPicPr>
          <p:cNvPr id="56" name="Picture 55"/>
          <p:cNvPicPr>
            <a:picLocks noChangeAspect="1"/>
          </p:cNvPicPr>
          <p:nvPr/>
        </p:nvPicPr>
        <p:blipFill rotWithShape="1">
          <a:blip r:embed="rId10">
            <a:extLst>
              <a:ext uri="{28A0092B-C50C-407E-A947-70E740481C1C}">
                <a14:useLocalDpi xmlns:a14="http://schemas.microsoft.com/office/drawing/2010/main" val="0"/>
              </a:ext>
            </a:extLst>
          </a:blip>
          <a:srcRect t="6353" b="36506"/>
          <a:stretch/>
        </p:blipFill>
        <p:spPr bwMode="auto">
          <a:xfrm>
            <a:off x="20889329" y="8921004"/>
            <a:ext cx="7794409" cy="5763745"/>
          </a:xfrm>
          <a:prstGeom prst="rect">
            <a:avLst/>
          </a:prstGeom>
          <a:ln>
            <a:noFill/>
          </a:ln>
          <a:extLst>
            <a:ext uri="{53640926-AAD7-44d8-BBD7-CCE9431645EC}">
              <a14:shadowObscured xmlns:a14="http://schemas.microsoft.com/office/drawing/2010/main" xmlns=""/>
            </a:ext>
          </a:extLst>
        </p:spPr>
      </p:pic>
      <p:pic>
        <p:nvPicPr>
          <p:cNvPr id="57" name="Picture 56"/>
          <p:cNvPicPr>
            <a:picLocks noChangeAspect="1"/>
          </p:cNvPicPr>
          <p:nvPr/>
        </p:nvPicPr>
        <p:blipFill rotWithShape="1">
          <a:blip r:embed="rId11">
            <a:extLst>
              <a:ext uri="{28A0092B-C50C-407E-A947-70E740481C1C}">
                <a14:useLocalDpi xmlns:a14="http://schemas.microsoft.com/office/drawing/2010/main" val="0"/>
              </a:ext>
            </a:extLst>
          </a:blip>
          <a:srcRect b="34651"/>
          <a:stretch/>
        </p:blipFill>
        <p:spPr bwMode="auto">
          <a:xfrm>
            <a:off x="24694787" y="16442250"/>
            <a:ext cx="7228332" cy="6112950"/>
          </a:xfrm>
          <a:prstGeom prst="rect">
            <a:avLst/>
          </a:prstGeom>
          <a:ln>
            <a:noFill/>
          </a:ln>
          <a:extLst>
            <a:ext uri="{53640926-AAD7-44d8-BBD7-CCE9431645EC}">
              <a14:shadowObscured xmlns:a14="http://schemas.microsoft.com/office/drawing/2010/main" xmlns=""/>
            </a:ext>
          </a:extLst>
        </p:spPr>
      </p:pic>
      <p:pic>
        <p:nvPicPr>
          <p:cNvPr id="58" name="Picture 57"/>
          <p:cNvPicPr>
            <a:picLocks noChangeAspect="1"/>
          </p:cNvPicPr>
          <p:nvPr/>
        </p:nvPicPr>
        <p:blipFill rotWithShape="1">
          <a:blip r:embed="rId12">
            <a:extLst>
              <a:ext uri="{28A0092B-C50C-407E-A947-70E740481C1C}">
                <a14:useLocalDpi xmlns:a14="http://schemas.microsoft.com/office/drawing/2010/main" val="0"/>
              </a:ext>
            </a:extLst>
          </a:blip>
          <a:srcRect l="5711" t="2397" r="3696" b="2907"/>
          <a:stretch/>
        </p:blipFill>
        <p:spPr bwMode="auto">
          <a:xfrm>
            <a:off x="21477796" y="24741117"/>
            <a:ext cx="6982879" cy="5640242"/>
          </a:xfrm>
          <a:prstGeom prst="rect">
            <a:avLst/>
          </a:prstGeom>
          <a:ln>
            <a:noFill/>
          </a:ln>
          <a:extLst>
            <a:ext uri="{53640926-AAD7-44d8-BBD7-CCE9431645EC}">
              <a14:shadowObscured xmlns:a14="http://schemas.microsoft.com/office/drawing/2010/main" xmlns=""/>
            </a:ext>
          </a:extLst>
        </p:spPr>
      </p:pic>
      <p:pic>
        <p:nvPicPr>
          <p:cNvPr id="59" name="Picture 58"/>
          <p:cNvPicPr>
            <a:picLocks noChangeAspect="1"/>
          </p:cNvPicPr>
          <p:nvPr/>
        </p:nvPicPr>
        <p:blipFill rotWithShape="1">
          <a:blip r:embed="rId13">
            <a:extLst>
              <a:ext uri="{28A0092B-C50C-407E-A947-70E740481C1C}">
                <a14:useLocalDpi xmlns:a14="http://schemas.microsoft.com/office/drawing/2010/main" val="0"/>
              </a:ext>
            </a:extLst>
          </a:blip>
          <a:srcRect t="3247" b="9515"/>
          <a:stretch/>
        </p:blipFill>
        <p:spPr bwMode="auto">
          <a:xfrm>
            <a:off x="33022990" y="7467600"/>
            <a:ext cx="6161314" cy="6955892"/>
          </a:xfrm>
          <a:prstGeom prst="rect">
            <a:avLst/>
          </a:prstGeom>
          <a:ln>
            <a:noFill/>
          </a:ln>
          <a:extLst>
            <a:ext uri="{53640926-AAD7-44d8-BBD7-CCE9431645EC}">
              <a14:shadowObscured xmlns:a14="http://schemas.microsoft.com/office/drawing/2010/main" xmlns=""/>
            </a:ext>
          </a:extLst>
        </p:spPr>
      </p:pic>
      <p:pic>
        <p:nvPicPr>
          <p:cNvPr id="60" name="Picture 59"/>
          <p:cNvPicPr>
            <a:picLocks noChangeAspect="1"/>
          </p:cNvPicPr>
          <p:nvPr/>
        </p:nvPicPr>
        <p:blipFill rotWithShape="1">
          <a:blip r:embed="rId14">
            <a:extLst>
              <a:ext uri="{28A0092B-C50C-407E-A947-70E740481C1C}">
                <a14:useLocalDpi xmlns:a14="http://schemas.microsoft.com/office/drawing/2010/main" val="0"/>
              </a:ext>
            </a:extLst>
          </a:blip>
          <a:srcRect t="12994" b="15941"/>
          <a:stretch/>
        </p:blipFill>
        <p:spPr bwMode="auto">
          <a:xfrm>
            <a:off x="13106400" y="8653161"/>
            <a:ext cx="6995160" cy="6433202"/>
          </a:xfrm>
          <a:prstGeom prst="rect">
            <a:avLst/>
          </a:prstGeom>
          <a:ln>
            <a:noFill/>
          </a:ln>
          <a:extLst>
            <a:ext uri="{53640926-AAD7-44d8-BBD7-CCE9431645EC}">
              <a14:shadowObscured xmlns:a14="http://schemas.microsoft.com/office/drawing/2010/main" xmlns=""/>
            </a:ext>
          </a:extLst>
        </p:spPr>
      </p:pic>
      <p:sp>
        <p:nvSpPr>
          <p:cNvPr id="5" name="TextBox 4"/>
          <p:cNvSpPr txBox="1"/>
          <p:nvPr/>
        </p:nvSpPr>
        <p:spPr>
          <a:xfrm>
            <a:off x="38622514" y="15806057"/>
            <a:ext cx="184731" cy="1415772"/>
          </a:xfrm>
          <a:prstGeom prst="rect">
            <a:avLst/>
          </a:prstGeom>
          <a:noFill/>
        </p:spPr>
        <p:txBody>
          <a:bodyPr wrap="none" rtlCol="0">
            <a:spAutoFit/>
          </a:bodyPr>
          <a:lstStyle/>
          <a:p>
            <a:endParaRPr lang="en-US" dirty="0"/>
          </a:p>
        </p:txBody>
      </p:sp>
      <p:sp>
        <p:nvSpPr>
          <p:cNvPr id="61" name="Text Box 22"/>
          <p:cNvSpPr txBox="1">
            <a:spLocks noChangeArrowheads="1"/>
          </p:cNvSpPr>
          <p:nvPr/>
        </p:nvSpPr>
        <p:spPr bwMode="auto">
          <a:xfrm>
            <a:off x="16926891" y="12932641"/>
            <a:ext cx="2966786" cy="2302508"/>
          </a:xfrm>
          <a:prstGeom prst="rect">
            <a:avLst/>
          </a:prstGeom>
          <a:noFill/>
          <a:ln w="9525">
            <a:noFill/>
            <a:miter lim="800000"/>
            <a:headEnd/>
            <a:tailEnd/>
          </a:ln>
        </p:spPr>
        <p:txBody>
          <a:bodyPr wrap="square" lIns="180000" tIns="180000" rIns="180000" bIns="180000">
            <a:prstTxWarp prst="textNoShape">
              <a:avLst/>
            </a:prstTxWarp>
            <a:spAutoFit/>
          </a:bodyPr>
          <a:lstStyle/>
          <a:p>
            <a:pPr algn="ctr"/>
            <a:r>
              <a:rPr lang="en-US" sz="2100" i="1" dirty="0" smtClean="0">
                <a:latin typeface="Helvetica Neue Light" charset="0"/>
                <a:ea typeface="Helvetica Neue Light" charset="0"/>
                <a:cs typeface="Helvetica Neue Light" charset="0"/>
              </a:rPr>
              <a:t>Fig. 1 </a:t>
            </a:r>
            <a:r>
              <a:rPr lang="en-US" sz="2100" i="1" dirty="0">
                <a:latin typeface="Helvetica Neue Light" charset="0"/>
                <a:ea typeface="Helvetica Neue Light" charset="0"/>
                <a:cs typeface="Helvetica Neue Light" charset="0"/>
              </a:rPr>
              <a:t>The seasonal variability of tropical </a:t>
            </a:r>
            <a:r>
              <a:rPr lang="en-US" sz="2100" i="1" dirty="0" err="1">
                <a:latin typeface="Helvetica Neue Light" charset="0"/>
                <a:ea typeface="Helvetica Neue Light" charset="0"/>
                <a:cs typeface="Helvetica Neue Light" charset="0"/>
              </a:rPr>
              <a:t>cyclogenesis</a:t>
            </a:r>
            <a:r>
              <a:rPr lang="en-US" sz="2100" i="1" dirty="0">
                <a:latin typeface="Helvetica Neue Light" charset="0"/>
                <a:ea typeface="Helvetica Neue Light" charset="0"/>
                <a:cs typeface="Helvetica Neue Light" charset="0"/>
              </a:rPr>
              <a:t> frequency averaged over the period </a:t>
            </a:r>
            <a:r>
              <a:rPr lang="en-US" sz="2100" i="1" dirty="0" smtClean="0">
                <a:latin typeface="Helvetica Neue Light" charset="0"/>
                <a:ea typeface="Helvetica Neue Light" charset="0"/>
                <a:cs typeface="Helvetica Neue Light" charset="0"/>
              </a:rPr>
              <a:t>1985-2012 over each basin.</a:t>
            </a:r>
            <a:endParaRPr lang="en-US" sz="2100" i="1" dirty="0">
              <a:latin typeface="Helvetica Neue Light" charset="0"/>
              <a:ea typeface="Helvetica Neue Light" charset="0"/>
              <a:cs typeface="Helvetica Neue Light" charset="0"/>
            </a:endParaRPr>
          </a:p>
        </p:txBody>
      </p:sp>
      <p:sp>
        <p:nvSpPr>
          <p:cNvPr id="74" name="Text Box 16"/>
          <p:cNvSpPr txBox="1">
            <a:spLocks noChangeArrowheads="1"/>
          </p:cNvSpPr>
          <p:nvPr/>
        </p:nvSpPr>
        <p:spPr bwMode="auto">
          <a:xfrm>
            <a:off x="21378405" y="22325719"/>
            <a:ext cx="10259313" cy="686681"/>
          </a:xfrm>
          <a:prstGeom prst="rect">
            <a:avLst/>
          </a:prstGeom>
          <a:noFill/>
          <a:ln w="9525">
            <a:noFill/>
            <a:miter lim="800000"/>
            <a:headEnd/>
            <a:tailEnd/>
          </a:ln>
        </p:spPr>
        <p:txBody>
          <a:bodyPr wrap="square" lIns="180000" tIns="180000" rIns="180000" bIns="180000">
            <a:prstTxWarp prst="textNoShape">
              <a:avLst/>
            </a:prstTxWarp>
            <a:spAutoFit/>
          </a:bodyPr>
          <a:lstStyle/>
          <a:p>
            <a:pPr algn="ctr"/>
            <a:r>
              <a:rPr lang="en-US" sz="2100" i="1" dirty="0" smtClean="0">
                <a:latin typeface="Helvetica Neue Light" charset="0"/>
                <a:ea typeface="Helvetica Neue Light" charset="0"/>
                <a:cs typeface="Helvetica Neue Light" charset="0"/>
              </a:rPr>
              <a:t>Fig. 5 Biases in (a) precipitation and (b) 700 hPa relative humidity.</a:t>
            </a:r>
            <a:endParaRPr lang="en-US" sz="2100" i="1" dirty="0">
              <a:latin typeface="Helvetica Neue Light" charset="0"/>
              <a:ea typeface="Helvetica Neue Light" charset="0"/>
              <a:cs typeface="Helvetica Neue Light" charset="0"/>
            </a:endParaRPr>
          </a:p>
        </p:txBody>
      </p:sp>
      <p:sp>
        <p:nvSpPr>
          <p:cNvPr id="38" name="Freeform 37"/>
          <p:cNvSpPr/>
          <p:nvPr/>
        </p:nvSpPr>
        <p:spPr>
          <a:xfrm>
            <a:off x="22700106" y="10469469"/>
            <a:ext cx="1619250" cy="403284"/>
          </a:xfrm>
          <a:custGeom>
            <a:avLst/>
            <a:gdLst>
              <a:gd name="connsiteX0" fmla="*/ 0 w 1384300"/>
              <a:gd name="connsiteY0" fmla="*/ 0 h 457200"/>
              <a:gd name="connsiteX1" fmla="*/ 723900 w 1384300"/>
              <a:gd name="connsiteY1" fmla="*/ 127000 h 457200"/>
              <a:gd name="connsiteX2" fmla="*/ 1384300 w 1384300"/>
              <a:gd name="connsiteY2" fmla="*/ 457200 h 457200"/>
              <a:gd name="connsiteX3" fmla="*/ 1384300 w 1384300"/>
              <a:gd name="connsiteY3" fmla="*/ 457200 h 457200"/>
              <a:gd name="connsiteX4" fmla="*/ 1384300 w 1384300"/>
              <a:gd name="connsiteY4" fmla="*/ 45720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4300" h="457200">
                <a:moveTo>
                  <a:pt x="0" y="0"/>
                </a:moveTo>
                <a:cubicBezTo>
                  <a:pt x="246591" y="25400"/>
                  <a:pt x="493183" y="50800"/>
                  <a:pt x="723900" y="127000"/>
                </a:cubicBezTo>
                <a:cubicBezTo>
                  <a:pt x="954617" y="203200"/>
                  <a:pt x="1384300" y="457200"/>
                  <a:pt x="1384300" y="457200"/>
                </a:cubicBezTo>
                <a:lnTo>
                  <a:pt x="1384300" y="457200"/>
                </a:lnTo>
                <a:lnTo>
                  <a:pt x="1384300" y="457200"/>
                </a:lnTo>
              </a:path>
            </a:pathLst>
          </a:custGeom>
          <a:ln w="57150" cmpd="sng">
            <a:solidFill>
              <a:srgbClr val="0000FF"/>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Freeform 38"/>
          <p:cNvSpPr/>
          <p:nvPr/>
        </p:nvSpPr>
        <p:spPr>
          <a:xfrm rot="788634">
            <a:off x="22326379" y="13224686"/>
            <a:ext cx="740641" cy="526085"/>
          </a:xfrm>
          <a:custGeom>
            <a:avLst/>
            <a:gdLst>
              <a:gd name="connsiteX0" fmla="*/ 0 w 1384300"/>
              <a:gd name="connsiteY0" fmla="*/ 0 h 457200"/>
              <a:gd name="connsiteX1" fmla="*/ 723900 w 1384300"/>
              <a:gd name="connsiteY1" fmla="*/ 127000 h 457200"/>
              <a:gd name="connsiteX2" fmla="*/ 1384300 w 1384300"/>
              <a:gd name="connsiteY2" fmla="*/ 457200 h 457200"/>
              <a:gd name="connsiteX3" fmla="*/ 1384300 w 1384300"/>
              <a:gd name="connsiteY3" fmla="*/ 457200 h 457200"/>
              <a:gd name="connsiteX4" fmla="*/ 1384300 w 1384300"/>
              <a:gd name="connsiteY4" fmla="*/ 45720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4300" h="457200">
                <a:moveTo>
                  <a:pt x="0" y="0"/>
                </a:moveTo>
                <a:cubicBezTo>
                  <a:pt x="246591" y="25400"/>
                  <a:pt x="493183" y="50800"/>
                  <a:pt x="723900" y="127000"/>
                </a:cubicBezTo>
                <a:cubicBezTo>
                  <a:pt x="954617" y="203200"/>
                  <a:pt x="1384300" y="457200"/>
                  <a:pt x="1384300" y="457200"/>
                </a:cubicBezTo>
                <a:lnTo>
                  <a:pt x="1384300" y="457200"/>
                </a:lnTo>
                <a:lnTo>
                  <a:pt x="1384300" y="457200"/>
                </a:lnTo>
              </a:path>
            </a:pathLst>
          </a:custGeom>
          <a:ln w="57150" cmpd="sng">
            <a:solidFill>
              <a:srgbClr val="0000FF"/>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Freeform 39"/>
          <p:cNvSpPr/>
          <p:nvPr/>
        </p:nvSpPr>
        <p:spPr>
          <a:xfrm>
            <a:off x="22636606" y="9337089"/>
            <a:ext cx="1149350" cy="571068"/>
          </a:xfrm>
          <a:custGeom>
            <a:avLst/>
            <a:gdLst>
              <a:gd name="connsiteX0" fmla="*/ 0 w 927100"/>
              <a:gd name="connsiteY0" fmla="*/ 0 h 444500"/>
              <a:gd name="connsiteX1" fmla="*/ 419100 w 927100"/>
              <a:gd name="connsiteY1" fmla="*/ 304800 h 444500"/>
              <a:gd name="connsiteX2" fmla="*/ 927100 w 927100"/>
              <a:gd name="connsiteY2" fmla="*/ 444500 h 444500"/>
              <a:gd name="connsiteX3" fmla="*/ 927100 w 927100"/>
              <a:gd name="connsiteY3" fmla="*/ 444500 h 444500"/>
            </a:gdLst>
            <a:ahLst/>
            <a:cxnLst>
              <a:cxn ang="0">
                <a:pos x="connsiteX0" y="connsiteY0"/>
              </a:cxn>
              <a:cxn ang="0">
                <a:pos x="connsiteX1" y="connsiteY1"/>
              </a:cxn>
              <a:cxn ang="0">
                <a:pos x="connsiteX2" y="connsiteY2"/>
              </a:cxn>
              <a:cxn ang="0">
                <a:pos x="connsiteX3" y="connsiteY3"/>
              </a:cxn>
            </a:cxnLst>
            <a:rect l="l" t="t" r="r" b="b"/>
            <a:pathLst>
              <a:path w="927100" h="444500">
                <a:moveTo>
                  <a:pt x="0" y="0"/>
                </a:moveTo>
                <a:cubicBezTo>
                  <a:pt x="132291" y="115358"/>
                  <a:pt x="264583" y="230717"/>
                  <a:pt x="419100" y="304800"/>
                </a:cubicBezTo>
                <a:cubicBezTo>
                  <a:pt x="573617" y="378883"/>
                  <a:pt x="927100" y="444500"/>
                  <a:pt x="927100" y="444500"/>
                </a:cubicBezTo>
                <a:lnTo>
                  <a:pt x="927100" y="444500"/>
                </a:lnTo>
              </a:path>
            </a:pathLst>
          </a:custGeom>
          <a:ln w="57150" cmpd="sng">
            <a:solidFill>
              <a:srgbClr val="FF0000"/>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Freeform 40"/>
          <p:cNvSpPr/>
          <p:nvPr/>
        </p:nvSpPr>
        <p:spPr>
          <a:xfrm>
            <a:off x="23600218" y="12768765"/>
            <a:ext cx="1219200" cy="45719"/>
          </a:xfrm>
          <a:custGeom>
            <a:avLst/>
            <a:gdLst>
              <a:gd name="connsiteX0" fmla="*/ 0 w 927100"/>
              <a:gd name="connsiteY0" fmla="*/ 0 h 444500"/>
              <a:gd name="connsiteX1" fmla="*/ 419100 w 927100"/>
              <a:gd name="connsiteY1" fmla="*/ 304800 h 444500"/>
              <a:gd name="connsiteX2" fmla="*/ 927100 w 927100"/>
              <a:gd name="connsiteY2" fmla="*/ 444500 h 444500"/>
              <a:gd name="connsiteX3" fmla="*/ 927100 w 927100"/>
              <a:gd name="connsiteY3" fmla="*/ 444500 h 444500"/>
            </a:gdLst>
            <a:ahLst/>
            <a:cxnLst>
              <a:cxn ang="0">
                <a:pos x="connsiteX0" y="connsiteY0"/>
              </a:cxn>
              <a:cxn ang="0">
                <a:pos x="connsiteX1" y="connsiteY1"/>
              </a:cxn>
              <a:cxn ang="0">
                <a:pos x="connsiteX2" y="connsiteY2"/>
              </a:cxn>
              <a:cxn ang="0">
                <a:pos x="connsiteX3" y="connsiteY3"/>
              </a:cxn>
            </a:cxnLst>
            <a:rect l="l" t="t" r="r" b="b"/>
            <a:pathLst>
              <a:path w="927100" h="444500">
                <a:moveTo>
                  <a:pt x="0" y="0"/>
                </a:moveTo>
                <a:cubicBezTo>
                  <a:pt x="132291" y="115358"/>
                  <a:pt x="264583" y="230717"/>
                  <a:pt x="419100" y="304800"/>
                </a:cubicBezTo>
                <a:cubicBezTo>
                  <a:pt x="573617" y="378883"/>
                  <a:pt x="927100" y="444500"/>
                  <a:pt x="927100" y="444500"/>
                </a:cubicBezTo>
                <a:lnTo>
                  <a:pt x="927100" y="444500"/>
                </a:lnTo>
              </a:path>
            </a:pathLst>
          </a:custGeom>
          <a:ln w="57150" cmpd="sng">
            <a:solidFill>
              <a:srgbClr val="FF0000"/>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8" name="Text Box 22"/>
          <p:cNvSpPr txBox="1">
            <a:spLocks noChangeArrowheads="1"/>
          </p:cNvSpPr>
          <p:nvPr/>
        </p:nvSpPr>
        <p:spPr bwMode="auto">
          <a:xfrm>
            <a:off x="15334557" y="16213650"/>
            <a:ext cx="4935615" cy="6149716"/>
          </a:xfrm>
          <a:prstGeom prst="rect">
            <a:avLst/>
          </a:prstGeom>
          <a:noFill/>
          <a:ln w="9525">
            <a:noFill/>
            <a:miter lim="800000"/>
            <a:headEnd/>
            <a:tailEnd/>
          </a:ln>
        </p:spPr>
        <p:txBody>
          <a:bodyPr wrap="square" lIns="180000" tIns="180000" rIns="180000" bIns="180000">
            <a:prstTxWarp prst="textNoShape">
              <a:avLst/>
            </a:prstTxWarp>
            <a:spAutoFit/>
          </a:bodyPr>
          <a:lstStyle/>
          <a:p>
            <a:pPr marL="457200" indent="-457200">
              <a:spcBef>
                <a:spcPts val="600"/>
              </a:spcBef>
              <a:spcAft>
                <a:spcPts val="600"/>
              </a:spcAft>
              <a:buFont typeface="Arial" charset="0"/>
              <a:buChar char="•"/>
            </a:pPr>
            <a:r>
              <a:rPr lang="en-US" sz="2800" dirty="0">
                <a:latin typeface="Garamond" charset="0"/>
                <a:ea typeface="Garamond" charset="0"/>
                <a:cs typeface="Garamond" charset="0"/>
              </a:rPr>
              <a:t>The spatial pattern of genesis density Week-1 reforecasts qualitatively agrees with that derived from the IBTrACS.</a:t>
            </a:r>
            <a:endParaRPr lang="en-US" sz="2800" i="1" dirty="0">
              <a:latin typeface="Garamond" charset="0"/>
              <a:ea typeface="Garamond" charset="0"/>
              <a:cs typeface="Garamond" charset="0"/>
            </a:endParaRPr>
          </a:p>
          <a:p>
            <a:pPr marL="457200" indent="-457200">
              <a:spcBef>
                <a:spcPts val="600"/>
              </a:spcBef>
              <a:spcAft>
                <a:spcPts val="600"/>
              </a:spcAft>
              <a:buFont typeface="Arial" charset="0"/>
              <a:buChar char="•"/>
            </a:pPr>
            <a:r>
              <a:rPr lang="en-US" sz="2800" dirty="0" smtClean="0">
                <a:latin typeface="Garamond" charset="0"/>
                <a:ea typeface="Garamond" charset="0"/>
                <a:cs typeface="Garamond" charset="0"/>
              </a:rPr>
              <a:t>W. Pac, W. </a:t>
            </a:r>
            <a:r>
              <a:rPr lang="en-US" sz="2800" dirty="0" err="1" smtClean="0">
                <a:latin typeface="Garamond" charset="0"/>
                <a:ea typeface="Garamond" charset="0"/>
                <a:cs typeface="Garamond" charset="0"/>
              </a:rPr>
              <a:t>Atl</a:t>
            </a:r>
            <a:r>
              <a:rPr lang="en-US" sz="2800" dirty="0" smtClean="0">
                <a:latin typeface="Garamond" charset="0"/>
                <a:ea typeface="Garamond" charset="0"/>
                <a:cs typeface="Garamond" charset="0"/>
              </a:rPr>
              <a:t> and MDR: negative biases.</a:t>
            </a:r>
          </a:p>
          <a:p>
            <a:pPr marL="457200" indent="-457200">
              <a:spcBef>
                <a:spcPts val="600"/>
              </a:spcBef>
              <a:spcAft>
                <a:spcPts val="600"/>
              </a:spcAft>
              <a:buFont typeface="Arial" charset="0"/>
              <a:buChar char="•"/>
            </a:pPr>
            <a:r>
              <a:rPr lang="en-US" sz="2800" dirty="0">
                <a:latin typeface="Garamond" charset="0"/>
                <a:ea typeface="Garamond" charset="0"/>
                <a:cs typeface="Garamond" charset="0"/>
              </a:rPr>
              <a:t>E</a:t>
            </a:r>
            <a:r>
              <a:rPr lang="en-US" sz="2800" dirty="0" smtClean="0">
                <a:latin typeface="Garamond" charset="0"/>
                <a:ea typeface="Garamond" charset="0"/>
                <a:cs typeface="Garamond" charset="0"/>
              </a:rPr>
              <a:t>. Pac: dipole-pattern biases.</a:t>
            </a:r>
          </a:p>
          <a:p>
            <a:pPr marL="457200" indent="-457200">
              <a:spcBef>
                <a:spcPts val="600"/>
              </a:spcBef>
              <a:spcAft>
                <a:spcPts val="600"/>
              </a:spcAft>
              <a:buFont typeface="Arial" charset="0"/>
              <a:buChar char="•"/>
            </a:pPr>
            <a:r>
              <a:rPr lang="en-US" sz="2800" dirty="0" smtClean="0">
                <a:latin typeface="Garamond" charset="0"/>
                <a:ea typeface="Garamond" charset="0"/>
                <a:cs typeface="Garamond" charset="0"/>
              </a:rPr>
              <a:t>Cape Verde Islands: positive bias.</a:t>
            </a:r>
          </a:p>
          <a:p>
            <a:pPr marL="457200" indent="-457200">
              <a:spcBef>
                <a:spcPts val="600"/>
              </a:spcBef>
              <a:spcAft>
                <a:spcPts val="600"/>
              </a:spcAft>
              <a:buFont typeface="Arial" charset="0"/>
              <a:buChar char="•"/>
            </a:pPr>
            <a:r>
              <a:rPr lang="en-US" sz="2800" dirty="0" smtClean="0">
                <a:latin typeface="Garamond" charset="0"/>
                <a:ea typeface="Garamond" charset="0"/>
                <a:cs typeface="Garamond" charset="0"/>
              </a:rPr>
              <a:t>Negative </a:t>
            </a:r>
            <a:r>
              <a:rPr lang="en-US" sz="2800" dirty="0">
                <a:latin typeface="Garamond" charset="0"/>
                <a:ea typeface="Garamond" charset="0"/>
                <a:cs typeface="Garamond" charset="0"/>
              </a:rPr>
              <a:t>biases and dipole-pattern biases increase with lead </a:t>
            </a:r>
            <a:r>
              <a:rPr lang="en-US" sz="2800" dirty="0" smtClean="0">
                <a:latin typeface="Garamond" charset="0"/>
                <a:ea typeface="Garamond" charset="0"/>
                <a:cs typeface="Garamond" charset="0"/>
              </a:rPr>
              <a:t>times.</a:t>
            </a:r>
            <a:endParaRPr lang="en-US" sz="2800" dirty="0">
              <a:latin typeface="Garamond" charset="0"/>
              <a:ea typeface="Garamond" charset="0"/>
              <a:cs typeface="Garamond" charset="0"/>
            </a:endParaRPr>
          </a:p>
        </p:txBody>
      </p:sp>
      <p:sp>
        <p:nvSpPr>
          <p:cNvPr id="50" name="Text Box 22"/>
          <p:cNvSpPr txBox="1">
            <a:spLocks noChangeArrowheads="1"/>
          </p:cNvSpPr>
          <p:nvPr/>
        </p:nvSpPr>
        <p:spPr bwMode="auto">
          <a:xfrm>
            <a:off x="10154629" y="9628560"/>
            <a:ext cx="2872533" cy="4241500"/>
          </a:xfrm>
          <a:prstGeom prst="rect">
            <a:avLst/>
          </a:prstGeom>
          <a:noFill/>
          <a:ln w="9525">
            <a:noFill/>
            <a:miter lim="800000"/>
            <a:headEnd/>
            <a:tailEnd/>
          </a:ln>
        </p:spPr>
        <p:txBody>
          <a:bodyPr wrap="square" lIns="180000" tIns="180000" rIns="180000" bIns="180000">
            <a:prstTxWarp prst="textNoShape">
              <a:avLst/>
            </a:prstTxWarp>
            <a:spAutoFit/>
          </a:bodyPr>
          <a:lstStyle/>
          <a:p>
            <a:pPr algn="ctr"/>
            <a:r>
              <a:rPr lang="en-US" sz="2800" dirty="0" smtClean="0">
                <a:latin typeface="Garamond" charset="0"/>
                <a:ea typeface="Garamond" charset="0"/>
                <a:cs typeface="Garamond" charset="0"/>
              </a:rPr>
              <a:t>Note that the seasonality </a:t>
            </a:r>
            <a:r>
              <a:rPr lang="en-US" sz="2800" dirty="0">
                <a:latin typeface="Garamond" charset="0"/>
                <a:ea typeface="Garamond" charset="0"/>
                <a:cs typeface="Garamond" charset="0"/>
              </a:rPr>
              <a:t>curve over the </a:t>
            </a:r>
            <a:r>
              <a:rPr lang="en-US" sz="2800" b="1" dirty="0">
                <a:latin typeface="Garamond" charset="0"/>
                <a:ea typeface="Garamond" charset="0"/>
                <a:cs typeface="Garamond" charset="0"/>
              </a:rPr>
              <a:t>Atlantic</a:t>
            </a:r>
            <a:r>
              <a:rPr lang="en-US" sz="2800" dirty="0">
                <a:latin typeface="Garamond" charset="0"/>
                <a:ea typeface="Garamond" charset="0"/>
                <a:cs typeface="Garamond" charset="0"/>
              </a:rPr>
              <a:t> is nearly perfect, and the forecast skill at Week-2 does not degrade significantly from </a:t>
            </a:r>
            <a:r>
              <a:rPr lang="en-US" sz="2800" dirty="0" smtClean="0">
                <a:latin typeface="Garamond" charset="0"/>
                <a:ea typeface="Garamond" charset="0"/>
                <a:cs typeface="Garamond" charset="0"/>
              </a:rPr>
              <a:t>Week-1.</a:t>
            </a:r>
            <a:endParaRPr lang="en-US" sz="2800" i="1" dirty="0">
              <a:latin typeface="Garamond" charset="0"/>
              <a:ea typeface="Garamond" charset="0"/>
              <a:cs typeface="Garamond" charset="0"/>
            </a:endParaRPr>
          </a:p>
        </p:txBody>
      </p:sp>
      <p:sp>
        <p:nvSpPr>
          <p:cNvPr id="52" name="Text Box 22"/>
          <p:cNvSpPr txBox="1">
            <a:spLocks noChangeArrowheads="1"/>
          </p:cNvSpPr>
          <p:nvPr/>
        </p:nvSpPr>
        <p:spPr bwMode="auto">
          <a:xfrm>
            <a:off x="27799263" y="8921004"/>
            <a:ext cx="4010913" cy="5965049"/>
          </a:xfrm>
          <a:prstGeom prst="rect">
            <a:avLst/>
          </a:prstGeom>
          <a:noFill/>
          <a:ln w="9525">
            <a:noFill/>
            <a:miter lim="800000"/>
            <a:headEnd/>
            <a:tailEnd/>
          </a:ln>
        </p:spPr>
        <p:txBody>
          <a:bodyPr wrap="square" lIns="180000" tIns="180000" rIns="180000" bIns="180000">
            <a:prstTxWarp prst="textNoShape">
              <a:avLst/>
            </a:prstTxWarp>
            <a:spAutoFit/>
          </a:bodyPr>
          <a:lstStyle/>
          <a:p>
            <a:pPr marL="457200" indent="-457200">
              <a:buFont typeface="Arial" charset="0"/>
              <a:buChar char="•"/>
            </a:pPr>
            <a:r>
              <a:rPr lang="en-US" sz="2800" dirty="0" smtClean="0">
                <a:latin typeface="Garamond" charset="0"/>
                <a:ea typeface="Garamond" charset="0"/>
                <a:cs typeface="Garamond" charset="0"/>
              </a:rPr>
              <a:t>The </a:t>
            </a:r>
            <a:r>
              <a:rPr lang="en-US" sz="2800" dirty="0">
                <a:latin typeface="Garamond" charset="0"/>
                <a:ea typeface="Garamond" charset="0"/>
                <a:cs typeface="Garamond" charset="0"/>
              </a:rPr>
              <a:t>dynamic and thermodynamic conditions </a:t>
            </a:r>
            <a:r>
              <a:rPr lang="en-US" sz="2800" dirty="0" smtClean="0">
                <a:latin typeface="Garamond" charset="0"/>
                <a:ea typeface="Garamond" charset="0"/>
                <a:cs typeface="Garamond" charset="0"/>
              </a:rPr>
              <a:t>in the monsoon </a:t>
            </a:r>
            <a:r>
              <a:rPr lang="en-US" sz="2800" dirty="0">
                <a:latin typeface="Garamond" charset="0"/>
                <a:ea typeface="Garamond" charset="0"/>
                <a:cs typeface="Garamond" charset="0"/>
              </a:rPr>
              <a:t>trough zone are favorable to the growth and development of a </a:t>
            </a:r>
            <a:r>
              <a:rPr lang="en-US" sz="2800" dirty="0" smtClean="0">
                <a:latin typeface="Garamond" charset="0"/>
                <a:ea typeface="Garamond" charset="0"/>
                <a:cs typeface="Garamond" charset="0"/>
              </a:rPr>
              <a:t>TC.</a:t>
            </a:r>
          </a:p>
          <a:p>
            <a:r>
              <a:rPr lang="en-US" sz="2800" dirty="0" smtClean="0">
                <a:latin typeface="Garamond" charset="0"/>
                <a:ea typeface="Garamond" charset="0"/>
                <a:cs typeface="Garamond" charset="0"/>
              </a:rPr>
              <a:t> </a:t>
            </a:r>
          </a:p>
          <a:p>
            <a:pPr marL="457200" indent="-457200">
              <a:buFont typeface="Arial" charset="0"/>
              <a:buChar char="•"/>
            </a:pPr>
            <a:r>
              <a:rPr lang="en-US" sz="2800" dirty="0">
                <a:latin typeface="Garamond" charset="0"/>
                <a:ea typeface="Garamond" charset="0"/>
                <a:cs typeface="Garamond" charset="0"/>
              </a:rPr>
              <a:t>S</a:t>
            </a:r>
            <a:r>
              <a:rPr lang="en-US" sz="2800" dirty="0" smtClean="0">
                <a:latin typeface="Garamond" charset="0"/>
                <a:ea typeface="Garamond" charset="0"/>
                <a:cs typeface="Garamond" charset="0"/>
              </a:rPr>
              <a:t>uccessful </a:t>
            </a:r>
            <a:r>
              <a:rPr lang="en-US" sz="2800" dirty="0">
                <a:latin typeface="Garamond" charset="0"/>
                <a:ea typeface="Garamond" charset="0"/>
                <a:cs typeface="Garamond" charset="0"/>
              </a:rPr>
              <a:t>prediction of a monsoon trough may </a:t>
            </a:r>
            <a:r>
              <a:rPr lang="en-US" sz="2800" dirty="0" smtClean="0">
                <a:latin typeface="Garamond" charset="0"/>
                <a:ea typeface="Garamond" charset="0"/>
                <a:cs typeface="Garamond" charset="0"/>
              </a:rPr>
              <a:t>improve extended-range TC forecast.</a:t>
            </a:r>
            <a:endParaRPr lang="en-US" sz="2800" i="1" dirty="0">
              <a:latin typeface="Garamond" charset="0"/>
              <a:ea typeface="Garamond" charset="0"/>
              <a:cs typeface="Garamond" charset="0"/>
            </a:endParaRPr>
          </a:p>
        </p:txBody>
      </p:sp>
      <p:sp>
        <p:nvSpPr>
          <p:cNvPr id="53" name="Text Box 22"/>
          <p:cNvSpPr txBox="1">
            <a:spLocks noChangeArrowheads="1"/>
          </p:cNvSpPr>
          <p:nvPr/>
        </p:nvSpPr>
        <p:spPr bwMode="auto">
          <a:xfrm>
            <a:off x="21259800" y="17297400"/>
            <a:ext cx="4090294" cy="4933998"/>
          </a:xfrm>
          <a:prstGeom prst="rect">
            <a:avLst/>
          </a:prstGeom>
          <a:noFill/>
          <a:ln w="9525">
            <a:noFill/>
            <a:miter lim="800000"/>
            <a:headEnd/>
            <a:tailEnd/>
          </a:ln>
        </p:spPr>
        <p:txBody>
          <a:bodyPr wrap="square" lIns="180000" tIns="180000" rIns="180000" bIns="180000">
            <a:prstTxWarp prst="textNoShape">
              <a:avLst/>
            </a:prstTxWarp>
            <a:spAutoFit/>
          </a:bodyPr>
          <a:lstStyle/>
          <a:p>
            <a:pPr marL="457200" indent="-457200">
              <a:buFont typeface="Arial" charset="0"/>
              <a:buChar char="•"/>
            </a:pPr>
            <a:r>
              <a:rPr lang="en-US" sz="2700" dirty="0" smtClean="0">
                <a:latin typeface="Garamond" charset="0"/>
                <a:ea typeface="Garamond" charset="0"/>
                <a:cs typeface="Garamond" charset="0"/>
              </a:rPr>
              <a:t>TC genesis is </a:t>
            </a:r>
            <a:r>
              <a:rPr lang="en-US" sz="2700" dirty="0">
                <a:latin typeface="Garamond" charset="0"/>
                <a:ea typeface="Garamond" charset="0"/>
                <a:cs typeface="Garamond" charset="0"/>
              </a:rPr>
              <a:t>sensitive to the </a:t>
            </a:r>
            <a:r>
              <a:rPr lang="en-US" sz="2700" dirty="0" err="1">
                <a:latin typeface="Garamond" charset="0"/>
                <a:ea typeface="Garamond" charset="0"/>
                <a:cs typeface="Garamond" charset="0"/>
              </a:rPr>
              <a:t>meridional</a:t>
            </a:r>
            <a:r>
              <a:rPr lang="en-US" sz="2700" dirty="0">
                <a:latin typeface="Garamond" charset="0"/>
                <a:ea typeface="Garamond" charset="0"/>
                <a:cs typeface="Garamond" charset="0"/>
              </a:rPr>
              <a:t> displacement of the </a:t>
            </a:r>
            <a:r>
              <a:rPr lang="en-US" sz="2700" dirty="0" smtClean="0">
                <a:latin typeface="Garamond" charset="0"/>
                <a:ea typeface="Garamond" charset="0"/>
                <a:cs typeface="Garamond" charset="0"/>
              </a:rPr>
              <a:t>ITCZ.</a:t>
            </a:r>
          </a:p>
          <a:p>
            <a:pPr marL="457200" indent="-457200">
              <a:buFont typeface="Arial" charset="0"/>
              <a:buChar char="•"/>
            </a:pPr>
            <a:r>
              <a:rPr lang="en-US" sz="2700" dirty="0" smtClean="0">
                <a:latin typeface="Garamond" charset="0"/>
                <a:ea typeface="Garamond" charset="0"/>
                <a:cs typeface="Garamond" charset="0"/>
              </a:rPr>
              <a:t>ITCZ breakdown is </a:t>
            </a:r>
            <a:r>
              <a:rPr lang="en-US" sz="2700" dirty="0">
                <a:latin typeface="Garamond" charset="0"/>
                <a:ea typeface="Garamond" charset="0"/>
                <a:cs typeface="Garamond" charset="0"/>
              </a:rPr>
              <a:t>an important mechanism for </a:t>
            </a:r>
            <a:r>
              <a:rPr lang="en-US" sz="2700" dirty="0" smtClean="0">
                <a:latin typeface="Garamond" charset="0"/>
                <a:ea typeface="Garamond" charset="0"/>
                <a:cs typeface="Garamond" charset="0"/>
              </a:rPr>
              <a:t>TC genesis.</a:t>
            </a:r>
          </a:p>
          <a:p>
            <a:pPr marL="457200" indent="-457200">
              <a:buFont typeface="Arial" charset="0"/>
              <a:buChar char="•"/>
            </a:pPr>
            <a:r>
              <a:rPr lang="en-US" sz="2700" dirty="0" smtClean="0">
                <a:latin typeface="Garamond" charset="0"/>
                <a:ea typeface="Garamond" charset="0"/>
                <a:cs typeface="Garamond" charset="0"/>
              </a:rPr>
              <a:t>The easternmost tip of the ITCZ is the most unstable region along the </a:t>
            </a:r>
            <a:r>
              <a:rPr lang="en-US" sz="2700" dirty="0" err="1" smtClean="0">
                <a:latin typeface="Garamond" charset="0"/>
                <a:ea typeface="Garamond" charset="0"/>
                <a:cs typeface="Garamond" charset="0"/>
              </a:rPr>
              <a:t>vorticity</a:t>
            </a:r>
            <a:r>
              <a:rPr lang="en-US" sz="2700" dirty="0" smtClean="0">
                <a:latin typeface="Garamond" charset="0"/>
                <a:ea typeface="Garamond" charset="0"/>
                <a:cs typeface="Garamond" charset="0"/>
              </a:rPr>
              <a:t> strip.</a:t>
            </a:r>
          </a:p>
        </p:txBody>
      </p:sp>
      <p:sp>
        <p:nvSpPr>
          <p:cNvPr id="54" name="Text Box 22"/>
          <p:cNvSpPr txBox="1">
            <a:spLocks noChangeArrowheads="1"/>
          </p:cNvSpPr>
          <p:nvPr/>
        </p:nvSpPr>
        <p:spPr bwMode="auto">
          <a:xfrm>
            <a:off x="28430239" y="24703069"/>
            <a:ext cx="3428950" cy="5534162"/>
          </a:xfrm>
          <a:prstGeom prst="rect">
            <a:avLst/>
          </a:prstGeom>
          <a:noFill/>
          <a:ln w="9525">
            <a:noFill/>
            <a:miter lim="800000"/>
            <a:headEnd/>
            <a:tailEnd/>
          </a:ln>
        </p:spPr>
        <p:txBody>
          <a:bodyPr wrap="square" lIns="180000" tIns="180000" rIns="180000" bIns="180000">
            <a:prstTxWarp prst="textNoShape">
              <a:avLst/>
            </a:prstTxWarp>
            <a:spAutoFit/>
          </a:bodyPr>
          <a:lstStyle/>
          <a:p>
            <a:pPr marL="457200" indent="-457200">
              <a:buFont typeface="Arial" charset="0"/>
              <a:buChar char="•"/>
            </a:pPr>
            <a:r>
              <a:rPr lang="en-US" sz="2800" dirty="0" smtClean="0">
                <a:latin typeface="Garamond" charset="0"/>
                <a:ea typeface="Garamond" charset="0"/>
                <a:cs typeface="Garamond" charset="0"/>
              </a:rPr>
              <a:t>AEWs in the GEFS analysis and reforecasts are both stronger than in the ERAI.</a:t>
            </a:r>
          </a:p>
          <a:p>
            <a:pPr marL="457200" indent="-457200">
              <a:buFont typeface="Arial" charset="0"/>
              <a:buChar char="•"/>
            </a:pPr>
            <a:endParaRPr lang="en-US" sz="2800" dirty="0" smtClean="0">
              <a:latin typeface="Garamond" charset="0"/>
              <a:ea typeface="Garamond" charset="0"/>
              <a:cs typeface="Garamond" charset="0"/>
            </a:endParaRPr>
          </a:p>
          <a:p>
            <a:pPr marL="457200" indent="-457200">
              <a:buFont typeface="Arial" charset="0"/>
              <a:buChar char="•"/>
            </a:pPr>
            <a:r>
              <a:rPr lang="en-US" sz="2800" dirty="0">
                <a:latin typeface="Garamond" charset="0"/>
                <a:ea typeface="Garamond" charset="0"/>
                <a:cs typeface="Garamond" charset="0"/>
              </a:rPr>
              <a:t>AEWs have an unrealistically deep structure over the </a:t>
            </a:r>
            <a:r>
              <a:rPr lang="en-US" sz="2800" dirty="0" smtClean="0">
                <a:latin typeface="Garamond" charset="0"/>
                <a:ea typeface="Garamond" charset="0"/>
                <a:cs typeface="Garamond" charset="0"/>
              </a:rPr>
              <a:t>land along strong deep convective heating.</a:t>
            </a:r>
          </a:p>
        </p:txBody>
      </p:sp>
      <p:sp>
        <p:nvSpPr>
          <p:cNvPr id="63" name="Text Box 22"/>
          <p:cNvSpPr txBox="1">
            <a:spLocks noChangeArrowheads="1"/>
          </p:cNvSpPr>
          <p:nvPr/>
        </p:nvSpPr>
        <p:spPr bwMode="auto">
          <a:xfrm>
            <a:off x="38839329" y="7418126"/>
            <a:ext cx="3581400" cy="7011489"/>
          </a:xfrm>
          <a:prstGeom prst="rect">
            <a:avLst/>
          </a:prstGeom>
          <a:noFill/>
          <a:ln w="9525">
            <a:noFill/>
            <a:miter lim="800000"/>
            <a:headEnd/>
            <a:tailEnd/>
          </a:ln>
        </p:spPr>
        <p:txBody>
          <a:bodyPr wrap="square" lIns="180000" tIns="180000" rIns="180000" bIns="180000">
            <a:prstTxWarp prst="textNoShape">
              <a:avLst/>
            </a:prstTxWarp>
            <a:spAutoFit/>
          </a:bodyPr>
          <a:lstStyle/>
          <a:p>
            <a:pPr marL="514350" indent="-514350">
              <a:buFont typeface="Arial" charset="0"/>
              <a:buChar char="•"/>
            </a:pPr>
            <a:r>
              <a:rPr lang="en-US" sz="2700" dirty="0" smtClean="0">
                <a:latin typeface="Garamond" charset="0"/>
                <a:ea typeface="Garamond" charset="0"/>
                <a:cs typeface="Garamond" charset="0"/>
              </a:rPr>
              <a:t>Too </a:t>
            </a:r>
            <a:r>
              <a:rPr lang="en-US" sz="2700" dirty="0">
                <a:latin typeface="Garamond" charset="0"/>
                <a:ea typeface="Garamond" charset="0"/>
                <a:cs typeface="Garamond" charset="0"/>
              </a:rPr>
              <a:t>much precipitation for a given amount of </a:t>
            </a:r>
            <a:r>
              <a:rPr lang="en-US" sz="2700" smtClean="0">
                <a:latin typeface="Garamond" charset="0"/>
                <a:ea typeface="Garamond" charset="0"/>
                <a:cs typeface="Garamond" charset="0"/>
              </a:rPr>
              <a:t>CWV</a:t>
            </a:r>
            <a:r>
              <a:rPr lang="en-US" sz="2700" smtClean="0">
                <a:latin typeface="Garamond" charset="0"/>
                <a:ea typeface="Garamond" charset="0"/>
                <a:cs typeface="Garamond" charset="0"/>
              </a:rPr>
              <a:t>.</a:t>
            </a:r>
          </a:p>
          <a:p>
            <a:pPr marL="514350" indent="-514350">
              <a:buFont typeface="Arial" charset="0"/>
              <a:buChar char="•"/>
            </a:pPr>
            <a:endParaRPr lang="en-US" sz="2700" dirty="0" smtClean="0">
              <a:latin typeface="Garamond" charset="0"/>
              <a:ea typeface="Garamond" charset="0"/>
              <a:cs typeface="Garamond" charset="0"/>
            </a:endParaRPr>
          </a:p>
          <a:p>
            <a:pPr marL="514350" indent="-514350">
              <a:buFont typeface="Arial" charset="0"/>
              <a:buChar char="•"/>
            </a:pPr>
            <a:r>
              <a:rPr lang="en-US" sz="2700" dirty="0" smtClean="0">
                <a:latin typeface="Garamond" charset="0"/>
                <a:ea typeface="Garamond" charset="0"/>
                <a:cs typeface="Garamond" charset="0"/>
              </a:rPr>
              <a:t>GEFS analysis resembles the SSMIS in PDF of CWV, except slightly dry bias</a:t>
            </a:r>
            <a:r>
              <a:rPr lang="en-US" sz="2700" dirty="0" smtClean="0">
                <a:latin typeface="Garamond" charset="0"/>
                <a:ea typeface="Garamond" charset="0"/>
                <a:cs typeface="Garamond" charset="0"/>
              </a:rPr>
              <a:t>.</a:t>
            </a:r>
            <a:endParaRPr lang="en-US" sz="2700" dirty="0" smtClean="0">
              <a:latin typeface="Garamond" charset="0"/>
              <a:ea typeface="Garamond" charset="0"/>
              <a:cs typeface="Garamond" charset="0"/>
            </a:endParaRPr>
          </a:p>
          <a:p>
            <a:pPr marL="514350" indent="-514350">
              <a:buFont typeface="Arial" charset="0"/>
              <a:buChar char="•"/>
            </a:pPr>
            <a:endParaRPr lang="en-US" sz="2700" dirty="0" smtClean="0">
              <a:latin typeface="Garamond" charset="0"/>
              <a:ea typeface="Garamond" charset="0"/>
              <a:cs typeface="Garamond" charset="0"/>
            </a:endParaRPr>
          </a:p>
          <a:p>
            <a:pPr marL="514350" indent="-514350">
              <a:buFont typeface="Arial" charset="0"/>
              <a:buChar char="•"/>
            </a:pPr>
            <a:r>
              <a:rPr lang="en-US" sz="2700" dirty="0" smtClean="0">
                <a:latin typeface="Garamond" charset="0"/>
                <a:ea typeface="Garamond" charset="0"/>
                <a:cs typeface="Garamond" charset="0"/>
              </a:rPr>
              <a:t>Moderate-to-heavy precipitation was largely under-predicted by </a:t>
            </a:r>
            <a:r>
              <a:rPr lang="en-US" sz="2700" dirty="0">
                <a:latin typeface="Garamond" charset="0"/>
                <a:ea typeface="Garamond" charset="0"/>
                <a:cs typeface="Garamond" charset="0"/>
              </a:rPr>
              <a:t>over 70</a:t>
            </a:r>
            <a:r>
              <a:rPr lang="en-US" sz="2700" dirty="0" smtClean="0">
                <a:latin typeface="Garamond" charset="0"/>
                <a:ea typeface="Garamond" charset="0"/>
                <a:cs typeface="Garamond" charset="0"/>
              </a:rPr>
              <a:t>%.</a:t>
            </a:r>
            <a:endParaRPr lang="en-US" sz="2700" i="1" dirty="0">
              <a:latin typeface="Garamond" charset="0"/>
              <a:ea typeface="Garamond" charset="0"/>
              <a:cs typeface="Garamond"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WWLi_1210_AGU2014_poster_Evaluation of Tropical Cyclogenesis Forecasts in Different Synoptic-scale Environments</Template>
  <TotalTime>401</TotalTime>
  <Words>1117</Words>
  <Application>Microsoft Macintosh PowerPoint</Application>
  <PresentationFormat>Custom</PresentationFormat>
  <Paragraphs>121</Paragraphs>
  <Slides>1</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3" baseType="lpstr">
      <vt:lpstr>Avenir Black</vt:lpstr>
      <vt:lpstr>Bodoni 72 Book</vt:lpstr>
      <vt:lpstr>Bookman Old Style</vt:lpstr>
      <vt:lpstr>Calibri</vt:lpstr>
      <vt:lpstr>Garamond</vt:lpstr>
      <vt:lpstr>Helvetica Neue Light</vt:lpstr>
      <vt:lpstr>Helvetica Neue Medium</vt:lpstr>
      <vt:lpstr>ＭＳ Ｐゴシック</vt:lpstr>
      <vt:lpstr>Wingdings</vt:lpstr>
      <vt:lpstr>Arial</vt:lpstr>
      <vt:lpstr>Office Theme</vt:lpstr>
      <vt:lpstr>Equation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Wei -Wei</dc:creator>
  <cp:keywords/>
  <dc:description/>
  <cp:lastModifiedBy>Wei -Wei</cp:lastModifiedBy>
  <cp:revision>230</cp:revision>
  <cp:lastPrinted>2009-06-18T18:06:01Z</cp:lastPrinted>
  <dcterms:created xsi:type="dcterms:W3CDTF">2015-12-07T16:30:12Z</dcterms:created>
  <dcterms:modified xsi:type="dcterms:W3CDTF">2015-12-09T16:26:03Z</dcterms:modified>
  <cp:category/>
</cp:coreProperties>
</file>