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notesMasterIdLst>
    <p:notesMasterId r:id="rId18"/>
  </p:notesMasterIdLst>
  <p:sldIdLst>
    <p:sldId id="264" r:id="rId2"/>
    <p:sldId id="257" r:id="rId3"/>
    <p:sldId id="296" r:id="rId4"/>
    <p:sldId id="282" r:id="rId5"/>
    <p:sldId id="297" r:id="rId6"/>
    <p:sldId id="285" r:id="rId7"/>
    <p:sldId id="289" r:id="rId8"/>
    <p:sldId id="286" r:id="rId9"/>
    <p:sldId id="294" r:id="rId10"/>
    <p:sldId id="290" r:id="rId11"/>
    <p:sldId id="288" r:id="rId12"/>
    <p:sldId id="295" r:id="rId13"/>
    <p:sldId id="291" r:id="rId14"/>
    <p:sldId id="292" r:id="rId15"/>
    <p:sldId id="293" r:id="rId16"/>
    <p:sldId id="28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p:cViewPr varScale="1">
        <p:scale>
          <a:sx n="92" d="100"/>
          <a:sy n="92" d="100"/>
        </p:scale>
        <p:origin x="119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F0467-2F76-4BA8-9589-8668C7B42577}" type="datetimeFigureOut">
              <a:rPr lang="en-IN" smtClean="0"/>
              <a:t>10-05-2024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E3C51-1CB0-4406-AD2D-0C944756A80B}" type="slidenum">
              <a:rPr lang="en-IN" smtClean="0"/>
              <a:t>‹#›</a:t>
            </a:fld>
            <a:endParaRPr lang="en-IN"/>
          </a:p>
        </p:txBody>
      </p:sp>
    </p:spTree>
    <p:extLst>
      <p:ext uri="{BB962C8B-B14F-4D97-AF65-F5344CB8AC3E}">
        <p14:creationId xmlns:p14="http://schemas.microsoft.com/office/powerpoint/2010/main" val="96392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52472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3ADF7C9-B8AE-406B-A03D-85D7A81D3CE8}"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61332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43653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889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10694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538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086331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418682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19231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46908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F7C9-B8AE-406B-A03D-85D7A81D3CE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6113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ADF7C9-B8AE-406B-A03D-85D7A81D3CE8}"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5162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ADF7C9-B8AE-406B-A03D-85D7A81D3CE8}"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29836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ADF7C9-B8AE-406B-A03D-85D7A81D3CE8}"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24731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DF7C9-B8AE-406B-A03D-85D7A81D3CE8}"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346614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DF7C9-B8AE-406B-A03D-85D7A81D3CE8}"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288144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DF7C9-B8AE-406B-A03D-85D7A81D3CE8}" type="datetimeFigureOut">
              <a:rPr lang="en-US" smtClean="0"/>
              <a:pPr/>
              <a:t>5/10/2024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1ED23D91-F813-4F60-963D-9329D64B39F3}" type="slidenum">
              <a:rPr lang="en-US" smtClean="0"/>
              <a:pPr/>
              <a:t>‹#›</a:t>
            </a:fld>
            <a:endParaRPr lang="en-US"/>
          </a:p>
        </p:txBody>
      </p:sp>
    </p:spTree>
    <p:extLst>
      <p:ext uri="{BB962C8B-B14F-4D97-AF65-F5344CB8AC3E}">
        <p14:creationId xmlns:p14="http://schemas.microsoft.com/office/powerpoint/2010/main" val="86279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ADF7C9-B8AE-406B-A03D-85D7A81D3CE8}" type="datetimeFigureOut">
              <a:rPr lang="en-US" smtClean="0"/>
              <a:pPr/>
              <a:t>5/10/2024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ED23D91-F813-4F60-963D-9329D64B39F3}" type="slidenum">
              <a:rPr lang="en-US" smtClean="0"/>
              <a:pPr/>
              <a:t>‹#›</a:t>
            </a:fld>
            <a:endParaRPr lang="en-US"/>
          </a:p>
        </p:txBody>
      </p:sp>
    </p:spTree>
    <p:extLst>
      <p:ext uri="{BB962C8B-B14F-4D97-AF65-F5344CB8AC3E}">
        <p14:creationId xmlns:p14="http://schemas.microsoft.com/office/powerpoint/2010/main" val="110103500"/>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47464"/>
            <a:ext cx="7632848" cy="3600400"/>
          </a:xfrm>
        </p:spPr>
        <p:txBody>
          <a:bodyPr>
            <a:normAutofit fontScale="90000"/>
          </a:bodyPr>
          <a:lstStyle/>
          <a:p>
            <a:pPr marL="454660" marR="448945" indent="-1905" algn="ctr">
              <a:lnSpc>
                <a:spcPct val="150000"/>
              </a:lnSpc>
              <a:spcBef>
                <a:spcPts val="425"/>
              </a:spcBef>
            </a:pPr>
            <a:r>
              <a:rPr lang="en-IN" b="1" dirty="0">
                <a:solidFill>
                  <a:schemeClr val="tx1"/>
                </a:solidFill>
                <a:latin typeface="Times New Roman" pitchFamily="18" charset="0"/>
                <a:cs typeface="Times New Roman" pitchFamily="18" charset="0"/>
              </a:rPr>
              <a:t> </a:t>
            </a:r>
            <a:br>
              <a:rPr lang="en-IN" b="1" dirty="0">
                <a:solidFill>
                  <a:schemeClr val="tx1"/>
                </a:solidFill>
                <a:latin typeface="Times New Roman" pitchFamily="18" charset="0"/>
                <a:cs typeface="Times New Roman" pitchFamily="18" charset="0"/>
              </a:rPr>
            </a:br>
            <a:r>
              <a:rPr lang="en-IN" sz="3100" b="1" dirty="0">
                <a:solidFill>
                  <a:schemeClr val="tx1"/>
                </a:solidFill>
                <a:latin typeface="Times New Roman" pitchFamily="18" charset="0"/>
                <a:cs typeface="Times New Roman" pitchFamily="18" charset="0"/>
              </a:rPr>
              <a:t>ADVANCING COMMUNICATION WITH REAL-TIME SIGN LANGUAGE DETECTION TECNOLOGY</a:t>
            </a:r>
            <a:br>
              <a:rPr lang="en-IN" b="1"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74127" y="2139642"/>
            <a:ext cx="7072362" cy="4350932"/>
          </a:xfrm>
        </p:spPr>
        <p:txBody>
          <a:bodyPr>
            <a:normAutofit fontScale="25000" lnSpcReduction="20000"/>
          </a:bodyPr>
          <a:lstStyle/>
          <a:p>
            <a:pPr>
              <a:buNone/>
            </a:pPr>
            <a:r>
              <a:rPr lang="en-US" b="1" dirty="0"/>
              <a:t>        </a:t>
            </a:r>
          </a:p>
          <a:p>
            <a:endParaRPr lang="en-US" sz="2000" b="1" dirty="0"/>
          </a:p>
          <a:p>
            <a:pPr>
              <a:buNone/>
            </a:pPr>
            <a:r>
              <a:rPr lang="en-US" dirty="0"/>
              <a:t>                                                                                               </a:t>
            </a:r>
            <a:r>
              <a:rPr lang="en-US" sz="5000" dirty="0"/>
              <a:t>              </a:t>
            </a:r>
            <a:r>
              <a:rPr lang="en-US" sz="8000" dirty="0"/>
              <a:t> Submitted by   </a:t>
            </a:r>
          </a:p>
          <a:p>
            <a:endParaRPr lang="en-US" sz="1600" dirty="0"/>
          </a:p>
          <a:p>
            <a:endParaRPr lang="en-US" sz="1600" dirty="0"/>
          </a:p>
          <a:p>
            <a:pPr algn="just">
              <a:buNone/>
            </a:pPr>
            <a:r>
              <a:rPr lang="en-US" sz="1800" dirty="0"/>
              <a:t>                                        </a:t>
            </a:r>
            <a:r>
              <a:rPr lang="en-US" sz="6400" dirty="0"/>
              <a:t>              </a:t>
            </a:r>
            <a:r>
              <a:rPr lang="en-US" sz="6400" b="1" dirty="0">
                <a:latin typeface="Times New Roman" pitchFamily="18" charset="0"/>
                <a:cs typeface="Times New Roman" pitchFamily="18" charset="0"/>
              </a:rPr>
              <a:t>  AJAY S L                                   (950520105002)                     </a:t>
            </a:r>
          </a:p>
          <a:p>
            <a:pPr algn="just">
              <a:buNone/>
            </a:pPr>
            <a:r>
              <a:rPr lang="en-US" sz="6400" b="1" dirty="0">
                <a:latin typeface="Times New Roman" pitchFamily="18" charset="0"/>
                <a:cs typeface="Times New Roman" pitchFamily="18" charset="0"/>
              </a:rPr>
              <a:t>                               BALA  ABISHEK N                 (950520105006)                   </a:t>
            </a:r>
          </a:p>
          <a:p>
            <a:pPr algn="just">
              <a:buNone/>
            </a:pPr>
            <a:r>
              <a:rPr lang="en-US" sz="6400" b="1" dirty="0">
                <a:latin typeface="Times New Roman" pitchFamily="18" charset="0"/>
                <a:cs typeface="Times New Roman" pitchFamily="18" charset="0"/>
              </a:rPr>
              <a:t>                               PRAVEEN KUMAR M            (950520105012)                       </a:t>
            </a:r>
          </a:p>
          <a:p>
            <a:pPr algn="just">
              <a:buNone/>
            </a:pPr>
            <a:r>
              <a:rPr lang="en-IN" sz="6400" dirty="0">
                <a:latin typeface="Times New Roman" pitchFamily="18" charset="0"/>
                <a:cs typeface="Times New Roman" pitchFamily="18" charset="0"/>
              </a:rPr>
              <a:t>                               </a:t>
            </a:r>
            <a:r>
              <a:rPr lang="en-IN" sz="6400" b="1" dirty="0">
                <a:latin typeface="Times New Roman" pitchFamily="18" charset="0"/>
                <a:cs typeface="Times New Roman" pitchFamily="18" charset="0"/>
              </a:rPr>
              <a:t>MANIKANDA PRABU P         (950520105301)</a:t>
            </a:r>
            <a:endParaRPr lang="en-US" sz="6400" b="1" dirty="0">
              <a:latin typeface="Times New Roman" pitchFamily="18" charset="0"/>
              <a:cs typeface="Times New Roman" pitchFamily="18" charset="0"/>
            </a:endParaRPr>
          </a:p>
          <a:p>
            <a:pPr algn="just">
              <a:buNone/>
            </a:pPr>
            <a:r>
              <a:rPr lang="en-US" sz="6400" dirty="0">
                <a:latin typeface="Times New Roman" pitchFamily="18" charset="0"/>
                <a:cs typeface="Times New Roman" pitchFamily="18" charset="0"/>
              </a:rPr>
              <a:t>                                     </a:t>
            </a:r>
          </a:p>
          <a:p>
            <a:endParaRPr lang="en-US" dirty="0"/>
          </a:p>
          <a:p>
            <a:endParaRPr lang="en-US" dirty="0"/>
          </a:p>
          <a:p>
            <a:endParaRPr lang="en-US" dirty="0"/>
          </a:p>
          <a:p>
            <a:pPr algn="just">
              <a:buNone/>
            </a:pPr>
            <a:endParaRPr lang="en-US" dirty="0"/>
          </a:p>
          <a:p>
            <a:pPr algn="just">
              <a:buNone/>
            </a:pPr>
            <a:r>
              <a:rPr lang="en-US" sz="5600" dirty="0">
                <a:solidFill>
                  <a:schemeClr val="tx1"/>
                </a:solidFill>
              </a:rPr>
              <a:t>GUIDE </a:t>
            </a:r>
            <a:r>
              <a:rPr lang="en-US" sz="5600" dirty="0">
                <a:solidFill>
                  <a:schemeClr val="tx1"/>
                </a:solidFill>
                <a:latin typeface="Bahnschrift" panose="020B0502040204020203" pitchFamily="34" charset="0"/>
              </a:rPr>
              <a:t>:</a:t>
            </a:r>
            <a:r>
              <a:rPr lang="en-US" sz="5600" b="1" dirty="0">
                <a:solidFill>
                  <a:schemeClr val="tx1"/>
                </a:solidFill>
                <a:latin typeface="Bahnschrift" panose="020B0502040204020203" pitchFamily="34" charset="0"/>
              </a:rPr>
              <a:t> DR.E.FANTIN IRUDUYA RAJ </a:t>
            </a:r>
            <a:r>
              <a:rPr lang="en-US" sz="5600" b="1" dirty="0" err="1">
                <a:solidFill>
                  <a:schemeClr val="tx1"/>
                </a:solidFill>
                <a:latin typeface="Bahnschrift" panose="020B0502040204020203" pitchFamily="34" charset="0"/>
              </a:rPr>
              <a:t>M.E,PhD,MISTE</a:t>
            </a:r>
            <a:r>
              <a:rPr lang="en-US" sz="5600" b="1" dirty="0">
                <a:solidFill>
                  <a:schemeClr val="tx1"/>
                </a:solidFill>
                <a:latin typeface="Bahnschrift" panose="020B0502040204020203" pitchFamily="34" charset="0"/>
              </a:rPr>
              <a:t>.,</a:t>
            </a:r>
            <a:endParaRPr lang="en-US" sz="5600" dirty="0">
              <a:solidFill>
                <a:schemeClr val="tx1"/>
              </a:solidFill>
              <a:latin typeface="Bahnschrift" panose="020B0502040204020203" pitchFamily="34" charset="0"/>
            </a:endParaRPr>
          </a:p>
          <a:p>
            <a:pPr algn="just">
              <a:buNone/>
            </a:pPr>
            <a:r>
              <a:rPr lang="en-US" sz="5600" dirty="0">
                <a:solidFill>
                  <a:schemeClr val="tx1"/>
                </a:solidFill>
              </a:rPr>
              <a:t>HEAD OF THE DEPARTMENT </a:t>
            </a:r>
            <a:r>
              <a:rPr lang="en-US" sz="5600" b="1" dirty="0">
                <a:solidFill>
                  <a:schemeClr val="tx1"/>
                </a:solidFill>
                <a:latin typeface="Bahnschrift" panose="020B0502040204020203" pitchFamily="34" charset="0"/>
              </a:rPr>
              <a:t>: </a:t>
            </a:r>
            <a:r>
              <a:rPr lang="en-US" sz="5600" b="1" dirty="0" err="1">
                <a:solidFill>
                  <a:schemeClr val="tx1"/>
                </a:solidFill>
                <a:latin typeface="Bahnschrift" panose="020B0502040204020203" pitchFamily="34" charset="0"/>
              </a:rPr>
              <a:t>DR.S.SIVANANAITHAPERUMAL.M.E,PhD,MISTE</a:t>
            </a:r>
            <a:r>
              <a:rPr lang="en-US" sz="5600" b="1" dirty="0">
                <a:solidFill>
                  <a:schemeClr val="tx1"/>
                </a:solidFill>
                <a:latin typeface="Bahnschrift" panose="020B0502040204020203" pitchFamily="34" charset="0"/>
              </a:rPr>
              <a:t>.,</a:t>
            </a:r>
          </a:p>
          <a:p>
            <a:pPr>
              <a:buNone/>
            </a:pPr>
            <a:endParaRPr lang="en-US" dirty="0"/>
          </a:p>
        </p:txBody>
      </p:sp>
      <p:pic>
        <p:nvPicPr>
          <p:cNvPr id="4" name="Picture 3">
            <a:extLst>
              <a:ext uri="{FF2B5EF4-FFF2-40B4-BE49-F238E27FC236}">
                <a16:creationId xmlns:a16="http://schemas.microsoft.com/office/drawing/2014/main" id="{22CE6F9A-62A6-A57B-26CB-0BD57FA6A3C1}"/>
              </a:ext>
            </a:extLst>
          </p:cNvPr>
          <p:cNvPicPr>
            <a:picLocks noChangeAspect="1"/>
          </p:cNvPicPr>
          <p:nvPr/>
        </p:nvPicPr>
        <p:blipFill>
          <a:blip r:embed="rId2"/>
          <a:stretch>
            <a:fillRect/>
          </a:stretch>
        </p:blipFill>
        <p:spPr>
          <a:xfrm>
            <a:off x="8001024" y="285728"/>
            <a:ext cx="898770" cy="820722"/>
          </a:xfrm>
          <a:prstGeom prst="rect">
            <a:avLst/>
          </a:prstGeom>
        </p:spPr>
      </p:pic>
      <p:pic>
        <p:nvPicPr>
          <p:cNvPr id="5" name="Picture 4">
            <a:extLst>
              <a:ext uri="{FF2B5EF4-FFF2-40B4-BE49-F238E27FC236}">
                <a16:creationId xmlns:a16="http://schemas.microsoft.com/office/drawing/2014/main" id="{EED9195C-21CC-293F-F313-0C10ECAAA352}"/>
              </a:ext>
            </a:extLst>
          </p:cNvPr>
          <p:cNvPicPr>
            <a:picLocks noChangeAspect="1"/>
          </p:cNvPicPr>
          <p:nvPr/>
        </p:nvPicPr>
        <p:blipFill>
          <a:blip r:embed="rId3"/>
          <a:stretch>
            <a:fillRect/>
          </a:stretch>
        </p:blipFill>
        <p:spPr>
          <a:xfrm>
            <a:off x="214282" y="214290"/>
            <a:ext cx="959845" cy="7143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B006-6FFF-A595-082F-AF9CC961A66E}"/>
              </a:ext>
            </a:extLst>
          </p:cNvPr>
          <p:cNvSpPr>
            <a:spLocks noGrp="1"/>
          </p:cNvSpPr>
          <p:nvPr>
            <p:ph type="title"/>
          </p:nvPr>
        </p:nvSpPr>
        <p:spPr>
          <a:xfrm>
            <a:off x="533400" y="332656"/>
            <a:ext cx="6554867" cy="648072"/>
          </a:xfrm>
        </p:spPr>
        <p:txBody>
          <a:bodyPr>
            <a:normAutofit fontScale="90000"/>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S</a:t>
            </a:r>
            <a:r>
              <a:rPr lang="en-IN" sz="2400" b="1" dirty="0">
                <a:latin typeface="Times New Roman" panose="02020603050405020304" pitchFamily="18" charset="0"/>
                <a:ea typeface="Calibri" panose="020F0502020204030204" pitchFamily="34" charset="0"/>
                <a:cs typeface="Times New Roman" panose="02020603050405020304" pitchFamily="18" charset="0"/>
              </a:rPr>
              <a:t>IMULATION OF EMPLOYED MULTILAYER NEURAL NETWORK</a:t>
            </a:r>
            <a:endParaRPr lang="en-IN" sz="2400" dirty="0"/>
          </a:p>
        </p:txBody>
      </p:sp>
      <p:sp>
        <p:nvSpPr>
          <p:cNvPr id="3" name="Content Placeholder 2">
            <a:extLst>
              <a:ext uri="{FF2B5EF4-FFF2-40B4-BE49-F238E27FC236}">
                <a16:creationId xmlns:a16="http://schemas.microsoft.com/office/drawing/2014/main" id="{F662C548-CCCF-EC70-7E8D-8D20E08B2AC3}"/>
              </a:ext>
            </a:extLst>
          </p:cNvPr>
          <p:cNvSpPr>
            <a:spLocks noGrp="1"/>
          </p:cNvSpPr>
          <p:nvPr>
            <p:ph idx="1"/>
          </p:nvPr>
        </p:nvSpPr>
        <p:spPr/>
        <p:txBody>
          <a:bodyPr/>
          <a:lstStyle/>
          <a:p>
            <a:pPr marL="0" indent="0">
              <a:buNone/>
            </a:pPr>
            <a:endParaRPr lang="en-IN" sz="1800" b="1" dirty="0">
              <a:effectLst/>
              <a:latin typeface="Times New Roman" panose="02020603050405020304" pitchFamily="18" charset="0"/>
              <a:ea typeface="Calibri" panose="020F0502020204030204" pitchFamily="34" charset="0"/>
            </a:endParaRPr>
          </a:p>
          <a:p>
            <a:pPr marL="0" indent="0">
              <a:buNone/>
            </a:pPr>
            <a:r>
              <a:rPr lang="en-IN" sz="1800" b="1" dirty="0">
                <a:latin typeface="Times New Roman" panose="02020603050405020304" pitchFamily="18" charset="0"/>
                <a:ea typeface="Calibri" panose="020F0502020204030204" pitchFamily="34" charset="0"/>
              </a:rPr>
              <a:t>                    </a:t>
            </a:r>
            <a:endParaRPr lang="en-IN" sz="1800" b="1"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22867AAB-1927-45B9-9680-2299563FD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556792"/>
            <a:ext cx="6912768" cy="3096344"/>
          </a:xfrm>
          <a:prstGeom prst="rect">
            <a:avLst/>
          </a:prstGeom>
        </p:spPr>
      </p:pic>
    </p:spTree>
    <p:extLst>
      <p:ext uri="{BB962C8B-B14F-4D97-AF65-F5344CB8AC3E}">
        <p14:creationId xmlns:p14="http://schemas.microsoft.com/office/powerpoint/2010/main" val="31450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A8CA-929C-AF1E-102A-0A47C768D627}"/>
              </a:ext>
            </a:extLst>
          </p:cNvPr>
          <p:cNvSpPr>
            <a:spLocks noGrp="1"/>
          </p:cNvSpPr>
          <p:nvPr>
            <p:ph type="title"/>
          </p:nvPr>
        </p:nvSpPr>
        <p:spPr>
          <a:xfrm>
            <a:off x="533400" y="116632"/>
            <a:ext cx="6554867" cy="1224136"/>
          </a:xfrm>
        </p:spPr>
        <p:txBody>
          <a:bodyPr/>
          <a:lstStyle/>
          <a:p>
            <a:r>
              <a:rPr lang="en-US" dirty="0"/>
              <a:t>SIMULATION OF THRESHOLDING</a:t>
            </a:r>
            <a:endParaRPr lang="en-IN" dirty="0"/>
          </a:p>
        </p:txBody>
      </p:sp>
      <p:sp>
        <p:nvSpPr>
          <p:cNvPr id="3" name="Content Placeholder 2">
            <a:extLst>
              <a:ext uri="{FF2B5EF4-FFF2-40B4-BE49-F238E27FC236}">
                <a16:creationId xmlns:a16="http://schemas.microsoft.com/office/drawing/2014/main" id="{2A8017CF-95DB-2D3A-F673-B1B544616FD3}"/>
              </a:ext>
            </a:extLst>
          </p:cNvPr>
          <p:cNvSpPr>
            <a:spLocks noGrp="1"/>
          </p:cNvSpPr>
          <p:nvPr>
            <p:ph idx="1"/>
          </p:nvPr>
        </p:nvSpPr>
        <p:spPr>
          <a:xfrm>
            <a:off x="533400" y="533400"/>
            <a:ext cx="6554867" cy="3767670"/>
          </a:xfrm>
        </p:spPr>
        <p:txBody>
          <a:bodyPr/>
          <a:lstStyle/>
          <a:p>
            <a:pPr marL="0" indent="0">
              <a:buNone/>
            </a:pPr>
            <a:r>
              <a:rPr lang="en-IN" sz="1800" b="1" dirty="0">
                <a:effectLst/>
                <a:latin typeface="Times New Roman" panose="02020603050405020304" pitchFamily="18" charset="0"/>
                <a:ea typeface="Calibri" panose="020F0502020204030204" pitchFamily="34" charset="0"/>
              </a:rPr>
              <a:t>                                            </a:t>
            </a:r>
          </a:p>
          <a:p>
            <a:pPr marL="0" indent="0">
              <a:buNone/>
            </a:pPr>
            <a:endParaRPr lang="en-IN" sz="1800" b="1" dirty="0">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9295CDDA-3C43-4CE9-94D5-DBFF5C8B6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05" y="1342545"/>
            <a:ext cx="5904656" cy="4103687"/>
          </a:xfrm>
          <a:prstGeom prst="rect">
            <a:avLst/>
          </a:prstGeom>
        </p:spPr>
      </p:pic>
    </p:spTree>
    <p:extLst>
      <p:ext uri="{BB962C8B-B14F-4D97-AF65-F5344CB8AC3E}">
        <p14:creationId xmlns:p14="http://schemas.microsoft.com/office/powerpoint/2010/main" val="223792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09D3-69F6-4492-85F9-6D21223D7CF4}"/>
              </a:ext>
            </a:extLst>
          </p:cNvPr>
          <p:cNvSpPr>
            <a:spLocks noGrp="1"/>
          </p:cNvSpPr>
          <p:nvPr>
            <p:ph type="title"/>
          </p:nvPr>
        </p:nvSpPr>
        <p:spPr>
          <a:xfrm>
            <a:off x="609599" y="609600"/>
            <a:ext cx="6347713" cy="1019200"/>
          </a:xfrm>
        </p:spPr>
        <p:txBody>
          <a:bodyPr>
            <a:normAutofit fontScale="90000"/>
          </a:bodyPr>
          <a:lstStyle/>
          <a:p>
            <a:r>
              <a:rPr lang="en-US" dirty="0"/>
              <a:t>HOG (HISTOGRAM OF GRADIENTS):</a:t>
            </a:r>
            <a:endParaRPr lang="en-IN" dirty="0"/>
          </a:p>
        </p:txBody>
      </p:sp>
      <p:sp>
        <p:nvSpPr>
          <p:cNvPr id="3" name="Content Placeholder 2">
            <a:extLst>
              <a:ext uri="{FF2B5EF4-FFF2-40B4-BE49-F238E27FC236}">
                <a16:creationId xmlns:a16="http://schemas.microsoft.com/office/drawing/2014/main" id="{E7952621-8C98-496A-A5FC-BC30CB3E7FEB}"/>
              </a:ext>
            </a:extLst>
          </p:cNvPr>
          <p:cNvSpPr>
            <a:spLocks noGrp="1"/>
          </p:cNvSpPr>
          <p:nvPr>
            <p:ph idx="1"/>
          </p:nvPr>
        </p:nvSpPr>
        <p:spPr>
          <a:xfrm>
            <a:off x="593401" y="1844824"/>
            <a:ext cx="6554867" cy="3767670"/>
          </a:xfrm>
        </p:spPr>
        <p:txBody>
          <a:bodyPr>
            <a:normAutofit fontScale="92500" lnSpcReduction="10000"/>
          </a:bodyPr>
          <a:lstStyle/>
          <a:p>
            <a:r>
              <a:rPr lang="en-US" dirty="0"/>
              <a:t> A feature descriptor is a representation of an image or an image patch which simplifies the image by extracting useful information and throwing away extraneous or non useful </a:t>
            </a:r>
            <a:r>
              <a:rPr lang="en-US" dirty="0" err="1"/>
              <a:t>information.Hog</a:t>
            </a:r>
            <a:r>
              <a:rPr lang="en-US" dirty="0"/>
              <a:t> is a feature descriptor which calculates a histogram of gradient for the image pixels, which is a vector of 9 bins (numbers ) to the corresponding angles such as 0, 20, 60... 160. These images are divided into cells, (usually, 8x8 ), and for each cell, by which gradient magnitude and gradient angle is calculated, using which a histogram is created for a cell. The histogram of a block of cells are normalized, and the final feature vector for the entire image is calculated.</a:t>
            </a:r>
            <a:endParaRPr lang="en-IN" dirty="0"/>
          </a:p>
        </p:txBody>
      </p:sp>
    </p:spTree>
    <p:extLst>
      <p:ext uri="{BB962C8B-B14F-4D97-AF65-F5344CB8AC3E}">
        <p14:creationId xmlns:p14="http://schemas.microsoft.com/office/powerpoint/2010/main" val="388482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2FC0-6BD0-ACFF-BF4B-BD14452B1577}"/>
              </a:ext>
            </a:extLst>
          </p:cNvPr>
          <p:cNvSpPr>
            <a:spLocks noGrp="1"/>
          </p:cNvSpPr>
          <p:nvPr>
            <p:ph type="title"/>
          </p:nvPr>
        </p:nvSpPr>
        <p:spPr>
          <a:xfrm>
            <a:off x="533400" y="116632"/>
            <a:ext cx="6554867" cy="792088"/>
          </a:xfrm>
        </p:spPr>
        <p:txBody>
          <a:bodyPr>
            <a:normAutofit/>
          </a:bodyPr>
          <a:lstStyle/>
          <a:p>
            <a:r>
              <a:rPr lang="en-US" dirty="0"/>
              <a:t>PRE TRAINING CNN MODEL</a:t>
            </a:r>
            <a:endParaRPr lang="en-IN" dirty="0"/>
          </a:p>
        </p:txBody>
      </p:sp>
      <p:sp>
        <p:nvSpPr>
          <p:cNvPr id="3" name="Content Placeholder 2">
            <a:extLst>
              <a:ext uri="{FF2B5EF4-FFF2-40B4-BE49-F238E27FC236}">
                <a16:creationId xmlns:a16="http://schemas.microsoft.com/office/drawing/2014/main" id="{FC185461-61E9-F45C-2D70-1A524607D528}"/>
              </a:ext>
            </a:extLst>
          </p:cNvPr>
          <p:cNvSpPr>
            <a:spLocks noGrp="1"/>
          </p:cNvSpPr>
          <p:nvPr>
            <p:ph idx="1"/>
          </p:nvPr>
        </p:nvSpPr>
        <p:spPr/>
        <p:txBody>
          <a:bodyPr/>
          <a:lstStyle/>
          <a:p>
            <a:pPr marL="0" indent="0">
              <a:buNone/>
            </a:pPr>
            <a:r>
              <a:rPr lang="en-IN" sz="1800" b="1" dirty="0">
                <a:effectLst/>
                <a:latin typeface="Times New Roman" panose="02020603050405020304" pitchFamily="18" charset="0"/>
                <a:ea typeface="Calibri" panose="020F0502020204030204" pitchFamily="34" charset="0"/>
              </a:rPr>
              <a:t>                                      </a:t>
            </a:r>
            <a:endParaRPr lang="en-IN" sz="1800" b="1" dirty="0">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68A1AD86-4368-4C6A-B3C0-7EC060221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76" y="1268760"/>
            <a:ext cx="6347713" cy="4032448"/>
          </a:xfrm>
          <a:prstGeom prst="rect">
            <a:avLst/>
          </a:prstGeom>
        </p:spPr>
      </p:pic>
    </p:spTree>
    <p:extLst>
      <p:ext uri="{BB962C8B-B14F-4D97-AF65-F5344CB8AC3E}">
        <p14:creationId xmlns:p14="http://schemas.microsoft.com/office/powerpoint/2010/main" val="147692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85CE-2463-DB3E-5A0E-422EFEEB8DA1}"/>
              </a:ext>
            </a:extLst>
          </p:cNvPr>
          <p:cNvSpPr>
            <a:spLocks noGrp="1"/>
          </p:cNvSpPr>
          <p:nvPr>
            <p:ph type="title"/>
          </p:nvPr>
        </p:nvSpPr>
        <p:spPr>
          <a:xfrm>
            <a:off x="533400" y="332656"/>
            <a:ext cx="6554867" cy="792088"/>
          </a:xfrm>
        </p:spPr>
        <p:txBody>
          <a:bodyPr/>
          <a:lstStyle/>
          <a:p>
            <a:r>
              <a:rPr lang="en-US" dirty="0"/>
              <a:t>SIMULATION RESULTS</a:t>
            </a:r>
            <a:endParaRPr lang="en-IN" dirty="0"/>
          </a:p>
        </p:txBody>
      </p:sp>
      <p:sp>
        <p:nvSpPr>
          <p:cNvPr id="3" name="Content Placeholder 2">
            <a:extLst>
              <a:ext uri="{FF2B5EF4-FFF2-40B4-BE49-F238E27FC236}">
                <a16:creationId xmlns:a16="http://schemas.microsoft.com/office/drawing/2014/main" id="{B34B1C4D-6435-7963-0FFA-313BDA81456C}"/>
              </a:ext>
            </a:extLst>
          </p:cNvPr>
          <p:cNvSpPr>
            <a:spLocks noGrp="1"/>
          </p:cNvSpPr>
          <p:nvPr>
            <p:ph idx="1"/>
          </p:nvPr>
        </p:nvSpPr>
        <p:spPr/>
        <p:txBody>
          <a:bodyPr/>
          <a:lstStyle/>
          <a:p>
            <a:pPr marL="0" indent="0">
              <a:buNone/>
            </a:pPr>
            <a:r>
              <a:rPr lang="en-IN" sz="1800" b="1" dirty="0">
                <a:effectLst/>
                <a:latin typeface="Times New Roman" panose="02020603050405020304" pitchFamily="18" charset="0"/>
                <a:ea typeface="Calibri" panose="020F0502020204030204" pitchFamily="34" charset="0"/>
              </a:rPr>
              <a:t>                                                     </a:t>
            </a:r>
          </a:p>
        </p:txBody>
      </p:sp>
      <p:pic>
        <p:nvPicPr>
          <p:cNvPr id="6" name="Picture 5">
            <a:extLst>
              <a:ext uri="{FF2B5EF4-FFF2-40B4-BE49-F238E27FC236}">
                <a16:creationId xmlns:a16="http://schemas.microsoft.com/office/drawing/2014/main" id="{17F68EF6-AD52-41FE-B943-0A9297F05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56792"/>
            <a:ext cx="4689231" cy="4680520"/>
          </a:xfrm>
          <a:prstGeom prst="rect">
            <a:avLst/>
          </a:prstGeom>
        </p:spPr>
      </p:pic>
    </p:spTree>
    <p:extLst>
      <p:ext uri="{BB962C8B-B14F-4D97-AF65-F5344CB8AC3E}">
        <p14:creationId xmlns:p14="http://schemas.microsoft.com/office/powerpoint/2010/main" val="283926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FBF9-5066-4AE1-3E35-C4096ECF4FF7}"/>
              </a:ext>
            </a:extLst>
          </p:cNvPr>
          <p:cNvSpPr>
            <a:spLocks noGrp="1"/>
          </p:cNvSpPr>
          <p:nvPr>
            <p:ph type="title"/>
          </p:nvPr>
        </p:nvSpPr>
        <p:spPr>
          <a:xfrm>
            <a:off x="533400" y="-531440"/>
            <a:ext cx="6554867" cy="2304256"/>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D47D57-2C3D-3950-C4A0-3E46D15FB231}"/>
              </a:ext>
            </a:extLst>
          </p:cNvPr>
          <p:cNvSpPr>
            <a:spLocks noGrp="1"/>
          </p:cNvSpPr>
          <p:nvPr>
            <p:ph idx="1"/>
          </p:nvPr>
        </p:nvSpPr>
        <p:spPr>
          <a:xfrm>
            <a:off x="827584" y="1052736"/>
            <a:ext cx="5889848" cy="3960440"/>
          </a:xfrm>
        </p:spPr>
        <p:txBody>
          <a:bodyPr>
            <a:normAutofit fontScale="62500" lnSpcReduction="20000"/>
          </a:bodyPr>
          <a:lstStyle/>
          <a:p>
            <a:pPr marL="0" indent="0" algn="just">
              <a:lnSpc>
                <a:spcPct val="150000"/>
              </a:lnSpc>
              <a:buNone/>
            </a:pPr>
            <a:r>
              <a:rPr lang="en-US" sz="2000" dirty="0"/>
              <a:t>sign language detection technology enhances communication fluidity, enabling instantaneous translation of sign language into spoken </a:t>
            </a:r>
            <a:r>
              <a:rPr lang="en-US" sz="2000" dirty="0" err="1"/>
              <a:t>oReal</a:t>
            </a:r>
            <a:r>
              <a:rPr lang="en-US" sz="2000" dirty="0"/>
              <a:t>-timer written language and vice versa. Its integration into various platforms and devices empowers deaf individuals to participate more fully in social, educational, and professional contexts. As this technology matures, it has the capacity to revolutionize education and employment opportunities for the deaf community by breaking down communication barriers. The collaborative efforts of researchers, developers, and users are essential for refining and expanding the capabilities of sign language detection technology. By embracing and advocating for the continued development of such innovations, society can move closer to achieving true inclusivity and equality for individuals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953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78D682-F882-4315-8389-338802432939}"/>
              </a:ext>
            </a:extLst>
          </p:cNvPr>
          <p:cNvSpPr/>
          <p:nvPr/>
        </p:nvSpPr>
        <p:spPr>
          <a:xfrm>
            <a:off x="1331640" y="2852936"/>
            <a:ext cx="5017450"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Lucida Handwriting" panose="03010101010101010101" pitchFamily="66" charset="0"/>
              </a:rPr>
              <a:t>Thank you</a:t>
            </a:r>
          </a:p>
        </p:txBody>
      </p:sp>
    </p:spTree>
    <p:extLst>
      <p:ext uri="{BB962C8B-B14F-4D97-AF65-F5344CB8AC3E}">
        <p14:creationId xmlns:p14="http://schemas.microsoft.com/office/powerpoint/2010/main" val="288862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29" y="182900"/>
            <a:ext cx="7929618" cy="939784"/>
          </a:xfrm>
        </p:spPr>
        <p:txBody>
          <a:bodyPr/>
          <a:lstStyle/>
          <a:p>
            <a:r>
              <a:rPr lang="en-US" dirty="0">
                <a:latin typeface="Arial Black" pitchFamily="34" charset="0"/>
              </a:rPr>
              <a:t>ABSTRACT</a:t>
            </a:r>
          </a:p>
        </p:txBody>
      </p:sp>
      <p:sp>
        <p:nvSpPr>
          <p:cNvPr id="3" name="Content Placeholder 2"/>
          <p:cNvSpPr>
            <a:spLocks noGrp="1"/>
          </p:cNvSpPr>
          <p:nvPr>
            <p:ph idx="1"/>
          </p:nvPr>
        </p:nvSpPr>
        <p:spPr>
          <a:xfrm>
            <a:off x="879262" y="1275986"/>
            <a:ext cx="7437153" cy="3953214"/>
          </a:xfrm>
        </p:spPr>
        <p:txBody>
          <a:bodyPr>
            <a:noAutofit/>
          </a:bodyPr>
          <a:lstStyle/>
          <a:p>
            <a:pPr marL="0" indent="0" algn="just">
              <a:lnSpc>
                <a:spcPct val="150000"/>
              </a:lnSpc>
              <a:buNone/>
            </a:pPr>
            <a:r>
              <a:rPr lang="en-US" sz="1400" dirty="0">
                <a:latin typeface="+mj-lt"/>
              </a:rPr>
              <a:t>Sign language is a powerful form of communication for humans, and advancements in computer vision systems are driving significant progress in sign language recognition. In the context of Indian sign language (ISL), early research focused on differentiating a limited set of distinct hand signs, often relying on specialized hardware such as sensors and gloves, and most of the works were experimented on datasets captured under controlled environments. This research aims to enhance communication for the speech and hearing impaired community by recognizing static images of ISL digits and alphabets in both offline and </a:t>
            </a:r>
            <a:r>
              <a:rPr lang="en-US" sz="1400" dirty="0" err="1">
                <a:latin typeface="+mj-lt"/>
              </a:rPr>
              <a:t>realtime</a:t>
            </a:r>
            <a:r>
              <a:rPr lang="en-US" sz="1400" dirty="0">
                <a:latin typeface="+mj-lt"/>
              </a:rPr>
              <a:t> scenarios. Two publicly available datasets were used: one containing 42,000 sign images captured under controlled environments, and the other containing 36,000 sign images .</a:t>
            </a:r>
            <a:endParaRPr lang="en-US" sz="1400" dirty="0">
              <a:latin typeface="+mj-lt"/>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18B0-2E9B-4F8D-8B5B-8D813EC5D2D5}"/>
              </a:ext>
            </a:extLst>
          </p:cNvPr>
          <p:cNvSpPr>
            <a:spLocks noGrp="1"/>
          </p:cNvSpPr>
          <p:nvPr>
            <p:ph type="title"/>
          </p:nvPr>
        </p:nvSpPr>
        <p:spPr>
          <a:xfrm>
            <a:off x="609599" y="609600"/>
            <a:ext cx="6347713" cy="73116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AD4050-19D4-4B6B-AB94-8D518B5925A5}"/>
              </a:ext>
            </a:extLst>
          </p:cNvPr>
          <p:cNvSpPr>
            <a:spLocks noGrp="1"/>
          </p:cNvSpPr>
          <p:nvPr>
            <p:ph idx="1"/>
          </p:nvPr>
        </p:nvSpPr>
        <p:spPr>
          <a:xfrm>
            <a:off x="609599" y="1556792"/>
            <a:ext cx="6347714" cy="3880773"/>
          </a:xfrm>
        </p:spPr>
        <p:txBody>
          <a:bodyPr/>
          <a:lstStyle/>
          <a:p>
            <a:r>
              <a:rPr lang="en-US" dirty="0"/>
              <a:t>Advancing communication in real time involves </a:t>
            </a:r>
            <a:r>
              <a:rPr lang="en-US" dirty="0" err="1"/>
              <a:t>leaveraging</a:t>
            </a:r>
            <a:r>
              <a:rPr lang="en-US" dirty="0"/>
              <a:t> technology to enable instantaneous exchange of </a:t>
            </a:r>
            <a:r>
              <a:rPr lang="en-US" dirty="0" err="1"/>
              <a:t>information,facilitating</a:t>
            </a:r>
            <a:r>
              <a:rPr lang="en-US" dirty="0"/>
              <a:t> seamless </a:t>
            </a:r>
            <a:r>
              <a:rPr lang="en-US" dirty="0" err="1"/>
              <a:t>interactions,and</a:t>
            </a:r>
            <a:r>
              <a:rPr lang="en-US" dirty="0"/>
              <a:t> fostering greater connectivity among individuals and </a:t>
            </a:r>
            <a:r>
              <a:rPr lang="en-US" dirty="0" err="1"/>
              <a:t>organisations</a:t>
            </a:r>
            <a:r>
              <a:rPr lang="en-US" dirty="0"/>
              <a:t>.</a:t>
            </a:r>
          </a:p>
          <a:p>
            <a:r>
              <a:rPr lang="en-US" dirty="0"/>
              <a:t>This includes innovation such as real-time messaging </a:t>
            </a:r>
            <a:r>
              <a:rPr lang="en-US" dirty="0" err="1"/>
              <a:t>platforms,video</a:t>
            </a:r>
            <a:r>
              <a:rPr lang="en-US" dirty="0"/>
              <a:t> conferencing </a:t>
            </a:r>
            <a:r>
              <a:rPr lang="en-US" dirty="0" err="1"/>
              <a:t>tools,and</a:t>
            </a:r>
            <a:r>
              <a:rPr lang="en-US" dirty="0"/>
              <a:t> collaborative </a:t>
            </a:r>
            <a:r>
              <a:rPr lang="en-US" dirty="0" err="1"/>
              <a:t>workspaces,all</a:t>
            </a:r>
            <a:r>
              <a:rPr lang="en-US" dirty="0"/>
              <a:t> aimed at breaking down barriers of time and distance to enhance productivity and collaboration.</a:t>
            </a:r>
            <a:endParaRPr lang="en-IN" dirty="0"/>
          </a:p>
        </p:txBody>
      </p:sp>
    </p:spTree>
    <p:extLst>
      <p:ext uri="{BB962C8B-B14F-4D97-AF65-F5344CB8AC3E}">
        <p14:creationId xmlns:p14="http://schemas.microsoft.com/office/powerpoint/2010/main" val="166877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0B3C-3641-4A69-2A65-2BBBD23C3870}"/>
              </a:ext>
            </a:extLst>
          </p:cNvPr>
          <p:cNvSpPr>
            <a:spLocks noGrp="1"/>
          </p:cNvSpPr>
          <p:nvPr>
            <p:ph type="title"/>
          </p:nvPr>
        </p:nvSpPr>
        <p:spPr>
          <a:xfrm>
            <a:off x="179512" y="-2115616"/>
            <a:ext cx="6554867" cy="6019800"/>
          </a:xfrm>
        </p:spPr>
        <p:txBody>
          <a:bodyPr>
            <a:normAutofit/>
          </a:bodyPr>
          <a:lstStyle/>
          <a:p>
            <a:r>
              <a:rPr lang="en-US" b="1" dirty="0"/>
              <a:t>PARAMETELANGUAGE DETECTION TECHNOLOGYRS ANALAYIS OF SIGN</a:t>
            </a:r>
            <a:endParaRPr lang="en-IN" b="1" dirty="0"/>
          </a:p>
        </p:txBody>
      </p:sp>
      <p:sp>
        <p:nvSpPr>
          <p:cNvPr id="3" name="Content Placeholder 2">
            <a:extLst>
              <a:ext uri="{FF2B5EF4-FFF2-40B4-BE49-F238E27FC236}">
                <a16:creationId xmlns:a16="http://schemas.microsoft.com/office/drawing/2014/main" id="{935F470E-A351-537B-384D-0D7E2EF937DB}"/>
              </a:ext>
            </a:extLst>
          </p:cNvPr>
          <p:cNvSpPr>
            <a:spLocks noGrp="1"/>
          </p:cNvSpPr>
          <p:nvPr>
            <p:ph idx="1"/>
          </p:nvPr>
        </p:nvSpPr>
        <p:spPr>
          <a:xfrm>
            <a:off x="533400" y="1916832"/>
            <a:ext cx="6554867" cy="2384238"/>
          </a:xfrm>
        </p:spPr>
        <p:txBody>
          <a:bodyPr/>
          <a:lstStyle/>
          <a:p>
            <a:r>
              <a:rPr lang="en-US" dirty="0"/>
              <a:t>MOTION</a:t>
            </a:r>
          </a:p>
          <a:p>
            <a:r>
              <a:rPr lang="en-US" dirty="0"/>
              <a:t>HAND SHAPE</a:t>
            </a:r>
          </a:p>
          <a:p>
            <a:r>
              <a:rPr lang="en-US" dirty="0"/>
              <a:t>HAND ORIENTATION</a:t>
            </a:r>
          </a:p>
          <a:p>
            <a:r>
              <a:rPr lang="en-US" dirty="0"/>
              <a:t>LOCATION</a:t>
            </a:r>
          </a:p>
          <a:p>
            <a:pPr marL="0" indent="0">
              <a:buNone/>
            </a:pPr>
            <a:endParaRPr lang="en-IN" dirty="0"/>
          </a:p>
        </p:txBody>
      </p:sp>
    </p:spTree>
    <p:extLst>
      <p:ext uri="{BB962C8B-B14F-4D97-AF65-F5344CB8AC3E}">
        <p14:creationId xmlns:p14="http://schemas.microsoft.com/office/powerpoint/2010/main" val="129655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6E4C-44B2-4565-9776-4392B24F2856}"/>
              </a:ext>
            </a:extLst>
          </p:cNvPr>
          <p:cNvSpPr>
            <a:spLocks noGrp="1"/>
          </p:cNvSpPr>
          <p:nvPr>
            <p:ph type="title"/>
          </p:nvPr>
        </p:nvSpPr>
        <p:spPr>
          <a:xfrm>
            <a:off x="609599" y="609600"/>
            <a:ext cx="6347713" cy="803176"/>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7E908948-0DD7-4D30-805E-2BE3045D8488}"/>
              </a:ext>
            </a:extLst>
          </p:cNvPr>
          <p:cNvSpPr>
            <a:spLocks noGrp="1"/>
          </p:cNvSpPr>
          <p:nvPr>
            <p:ph idx="1"/>
          </p:nvPr>
        </p:nvSpPr>
        <p:spPr>
          <a:xfrm>
            <a:off x="609598" y="1488613"/>
            <a:ext cx="6347714" cy="3880773"/>
          </a:xfrm>
        </p:spPr>
        <p:txBody>
          <a:bodyPr>
            <a:normAutofit/>
          </a:bodyPr>
          <a:lstStyle/>
          <a:p>
            <a:r>
              <a:rPr lang="en-US" dirty="0"/>
              <a:t>One approach could involve integrating AI-powered language models into communication platforms to provide instant </a:t>
            </a:r>
            <a:r>
              <a:rPr lang="en-US" dirty="0" err="1"/>
              <a:t>translation,summarization</a:t>
            </a:r>
            <a:r>
              <a:rPr lang="en-US" dirty="0"/>
              <a:t> </a:t>
            </a:r>
          </a:p>
          <a:p>
            <a:r>
              <a:rPr lang="en-US" dirty="0"/>
              <a:t>Advancing real-time communication could involve integrating cutting-edge technologies like AI-driven language translation for seamless multilingual conversations.</a:t>
            </a:r>
          </a:p>
          <a:p>
            <a:endParaRPr lang="en-IN" dirty="0"/>
          </a:p>
        </p:txBody>
      </p:sp>
    </p:spTree>
    <p:extLst>
      <p:ext uri="{BB962C8B-B14F-4D97-AF65-F5344CB8AC3E}">
        <p14:creationId xmlns:p14="http://schemas.microsoft.com/office/powerpoint/2010/main" val="22336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504E-8E05-2167-988D-9F803B41257C}"/>
              </a:ext>
            </a:extLst>
          </p:cNvPr>
          <p:cNvSpPr>
            <a:spLocks noGrp="1"/>
          </p:cNvSpPr>
          <p:nvPr>
            <p:ph type="title"/>
          </p:nvPr>
        </p:nvSpPr>
        <p:spPr>
          <a:xfrm>
            <a:off x="827585" y="188640"/>
            <a:ext cx="7859216" cy="1368152"/>
          </a:xfrm>
        </p:spPr>
        <p:txBody>
          <a:bodyPr>
            <a:normAutofit/>
          </a:bodyPr>
          <a:lstStyle/>
          <a:p>
            <a:pPr>
              <a:lnSpc>
                <a:spcPct val="107000"/>
              </a:lnSpc>
              <a:spcAft>
                <a:spcPts val="800"/>
              </a:spcAft>
              <a:tabLst>
                <a:tab pos="-90170" algn="l"/>
                <a:tab pos="5281295" algn="l"/>
              </a:tabLst>
            </a:pPr>
            <a:r>
              <a:rPr lang="en-IN" sz="3600" b="1" dirty="0">
                <a:latin typeface="Arial Black" panose="020B0A04020102020204" pitchFamily="34" charset="0"/>
                <a:ea typeface="Calibri" panose="020F0502020204030204" pitchFamily="34" charset="0"/>
                <a:cs typeface="Times New Roman" panose="02020603050405020304" pitchFamily="18" charset="0"/>
              </a:rPr>
              <a:t>F</a:t>
            </a:r>
            <a:r>
              <a:rPr lang="en-IN" sz="3600" b="1" dirty="0">
                <a:effectLst/>
                <a:latin typeface="Arial Black" panose="020B0A04020102020204" pitchFamily="34" charset="0"/>
                <a:ea typeface="Calibri" panose="020F0502020204030204" pitchFamily="34" charset="0"/>
                <a:cs typeface="Times New Roman" panose="02020603050405020304" pitchFamily="18" charset="0"/>
              </a:rPr>
              <a:t>LOW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9" name="Content Placeholder 18">
            <a:extLst>
              <a:ext uri="{FF2B5EF4-FFF2-40B4-BE49-F238E27FC236}">
                <a16:creationId xmlns:a16="http://schemas.microsoft.com/office/drawing/2014/main" id="{99EBB3B0-4EBE-452E-82FC-1B0D243C8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340768"/>
            <a:ext cx="5633216" cy="4608512"/>
          </a:xfrm>
        </p:spPr>
      </p:pic>
    </p:spTree>
    <p:extLst>
      <p:ext uri="{BB962C8B-B14F-4D97-AF65-F5344CB8AC3E}">
        <p14:creationId xmlns:p14="http://schemas.microsoft.com/office/powerpoint/2010/main" val="196704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CD7EC3-FE9E-48A3-93D6-9C00AD2DF25B}"/>
              </a:ext>
            </a:extLst>
          </p:cNvPr>
          <p:cNvSpPr>
            <a:spLocks noGrp="1"/>
          </p:cNvSpPr>
          <p:nvPr>
            <p:ph type="title"/>
          </p:nvPr>
        </p:nvSpPr>
        <p:spPr>
          <a:xfrm>
            <a:off x="539552" y="260648"/>
            <a:ext cx="6417760" cy="936104"/>
          </a:xfrm>
        </p:spPr>
        <p:txBody>
          <a:bodyPr>
            <a:normAutofit fontScale="90000"/>
          </a:bodyPr>
          <a:lstStyle/>
          <a:p>
            <a:r>
              <a:rPr lang="en-US" dirty="0"/>
              <a:t>SIGNIFICANCE OF SIGN LANGUAGE</a:t>
            </a:r>
            <a:endParaRPr lang="en-IN" dirty="0"/>
          </a:p>
        </p:txBody>
      </p:sp>
      <p:sp>
        <p:nvSpPr>
          <p:cNvPr id="3" name="Content Placeholder 2">
            <a:extLst>
              <a:ext uri="{FF2B5EF4-FFF2-40B4-BE49-F238E27FC236}">
                <a16:creationId xmlns:a16="http://schemas.microsoft.com/office/drawing/2014/main" id="{DCD554EA-15FA-E613-5BEA-72D1B554DE16}"/>
              </a:ext>
            </a:extLst>
          </p:cNvPr>
          <p:cNvSpPr>
            <a:spLocks noGrp="1"/>
          </p:cNvSpPr>
          <p:nvPr>
            <p:ph idx="1"/>
          </p:nvPr>
        </p:nvSpPr>
        <p:spPr/>
        <p:txBody>
          <a:bodyPr/>
          <a:lstStyle/>
          <a:p>
            <a:pPr marL="0" indent="0">
              <a:buNone/>
            </a:pPr>
            <a:r>
              <a:rPr lang="en-IN" sz="1800" b="1" dirty="0">
                <a:effectLst/>
                <a:latin typeface="Times New Roman" panose="02020603050405020304" pitchFamily="18" charset="0"/>
                <a:ea typeface="Calibri" panose="020F0502020204030204" pitchFamily="34" charset="0"/>
              </a:rPr>
              <a:t>                                                     </a:t>
            </a:r>
          </a:p>
          <a:p>
            <a:pPr marL="0" indent="0">
              <a:buNone/>
            </a:pPr>
            <a:endParaRPr lang="en-IN" sz="1800" b="1" dirty="0">
              <a:latin typeface="Times New Roman" panose="02020603050405020304" pitchFamily="18" charset="0"/>
              <a:ea typeface="Calibri" panose="020F0502020204030204" pitchFamily="34" charset="0"/>
            </a:endParaRPr>
          </a:p>
          <a:p>
            <a:pPr marL="0" indent="0">
              <a:buNone/>
            </a:pPr>
            <a:endParaRPr lang="en-IN" dirty="0"/>
          </a:p>
        </p:txBody>
      </p:sp>
      <p:sp>
        <p:nvSpPr>
          <p:cNvPr id="7" name="TextBox 6">
            <a:extLst>
              <a:ext uri="{FF2B5EF4-FFF2-40B4-BE49-F238E27FC236}">
                <a16:creationId xmlns:a16="http://schemas.microsoft.com/office/drawing/2014/main" id="{DC75FA6D-3370-49CC-AE39-2CEB77B9D8C1}"/>
              </a:ext>
            </a:extLst>
          </p:cNvPr>
          <p:cNvSpPr txBox="1"/>
          <p:nvPr/>
        </p:nvSpPr>
        <p:spPr>
          <a:xfrm>
            <a:off x="923462" y="1659285"/>
            <a:ext cx="5774741" cy="3539430"/>
          </a:xfrm>
          <a:prstGeom prst="rect">
            <a:avLst/>
          </a:prstGeom>
          <a:noFill/>
        </p:spPr>
        <p:txBody>
          <a:bodyPr wrap="square">
            <a:spAutoFit/>
          </a:bodyPr>
          <a:lstStyle/>
          <a:p>
            <a:r>
              <a:rPr lang="en-US" sz="1600" dirty="0"/>
              <a:t>Primary language for the deaf and hard-of-hearing.  Culture: Integral to the cultural identity of the deaf community.  Development: Crucial for early cognitive and emotional growth in deaf children.  Education: Key to accessible learning for deaf individuals.  Equality: Recognition as an official language promotes legal and social rights.  Accessibility: Ensures equal access to information and services.  Interpreting: Vital for bridging communication gaps in various settings.  Technology: Advances in detection systems integrate the deaf community into the digital age.  Diversity: Adds to the richness of global linguistic variety.  Empathy: Encourages understanding and inclusivity in society. </a:t>
            </a:r>
            <a:endParaRPr lang="en-IN" sz="1600" dirty="0"/>
          </a:p>
        </p:txBody>
      </p:sp>
    </p:spTree>
    <p:extLst>
      <p:ext uri="{BB962C8B-B14F-4D97-AF65-F5344CB8AC3E}">
        <p14:creationId xmlns:p14="http://schemas.microsoft.com/office/powerpoint/2010/main" val="170312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793F-BF04-B964-FFE2-C43C72F1EADE}"/>
              </a:ext>
            </a:extLst>
          </p:cNvPr>
          <p:cNvSpPr>
            <a:spLocks noGrp="1"/>
          </p:cNvSpPr>
          <p:nvPr>
            <p:ph type="title"/>
          </p:nvPr>
        </p:nvSpPr>
        <p:spPr>
          <a:xfrm>
            <a:off x="323528" y="75068"/>
            <a:ext cx="7772400" cy="850106"/>
          </a:xfrm>
        </p:spPr>
        <p:txBody>
          <a:bodyPr/>
          <a:lstStyle/>
          <a:p>
            <a:r>
              <a:rPr lang="en-IN" sz="1800" b="1" dirty="0">
                <a:effectLst/>
                <a:latin typeface="Times New Roman" panose="02020603050405020304" pitchFamily="18" charset="0"/>
                <a:ea typeface="Calibri" panose="020F0502020204030204" pitchFamily="34" charset="0"/>
              </a:rPr>
              <a:t>SIMULATION MODEL OF CONVOLUTION NEURAL NETWORK AND OVERALL ARCHIETECTURE</a:t>
            </a:r>
            <a:endParaRPr lang="en-IN" dirty="0"/>
          </a:p>
        </p:txBody>
      </p:sp>
      <p:pic>
        <p:nvPicPr>
          <p:cNvPr id="8" name="Content Placeholder 7">
            <a:extLst>
              <a:ext uri="{FF2B5EF4-FFF2-40B4-BE49-F238E27FC236}">
                <a16:creationId xmlns:a16="http://schemas.microsoft.com/office/drawing/2014/main" id="{CD7C1564-A096-451D-B63D-A785AB1EE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521" y="1340768"/>
            <a:ext cx="6348413" cy="3759821"/>
          </a:xfrm>
        </p:spPr>
      </p:pic>
    </p:spTree>
    <p:extLst>
      <p:ext uri="{BB962C8B-B14F-4D97-AF65-F5344CB8AC3E}">
        <p14:creationId xmlns:p14="http://schemas.microsoft.com/office/powerpoint/2010/main" val="322542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70C0-B34A-4B08-BC48-37AEF5436DEA}"/>
              </a:ext>
            </a:extLst>
          </p:cNvPr>
          <p:cNvSpPr>
            <a:spLocks noGrp="1"/>
          </p:cNvSpPr>
          <p:nvPr>
            <p:ph type="title"/>
          </p:nvPr>
        </p:nvSpPr>
        <p:spPr>
          <a:xfrm>
            <a:off x="609600" y="5225"/>
            <a:ext cx="6347713" cy="1080120"/>
          </a:xfrm>
        </p:spPr>
        <p:txBody>
          <a:bodyPr/>
          <a:lstStyle/>
          <a:p>
            <a:r>
              <a:rPr lang="en-US" dirty="0"/>
              <a:t>NEURAL NETWORK DESIGN</a:t>
            </a:r>
            <a:endParaRPr lang="en-IN" dirty="0"/>
          </a:p>
        </p:txBody>
      </p:sp>
      <p:sp>
        <p:nvSpPr>
          <p:cNvPr id="3" name="Content Placeholder 2">
            <a:extLst>
              <a:ext uri="{FF2B5EF4-FFF2-40B4-BE49-F238E27FC236}">
                <a16:creationId xmlns:a16="http://schemas.microsoft.com/office/drawing/2014/main" id="{A0B0957A-F575-4487-A889-A6ECD8E8FD4D}"/>
              </a:ext>
            </a:extLst>
          </p:cNvPr>
          <p:cNvSpPr>
            <a:spLocks noGrp="1"/>
          </p:cNvSpPr>
          <p:nvPr>
            <p:ph idx="1"/>
          </p:nvPr>
        </p:nvSpPr>
        <p:spPr>
          <a:xfrm>
            <a:off x="635703" y="545285"/>
            <a:ext cx="6347714" cy="4968552"/>
          </a:xfrm>
        </p:spPr>
        <p:txBody>
          <a:bodyPr>
            <a:normAutofit/>
          </a:bodyPr>
          <a:lstStyle/>
          <a:p>
            <a:r>
              <a:rPr lang="en-US" sz="1600" dirty="0"/>
              <a:t> NEURAL NETWORK DESGIN: A neural network is basically modelled as the structure shown in figure2, in which can be observed a group of elements that interact to generate an output vector from an input vector which is described by the variable x. The training information is stored in the set of synaptic weight values of the neural network, and the output neuron is limited to a specific range of values of the activation function. 24 Output neuron can be described by </a:t>
            </a:r>
          </a:p>
          <a:p>
            <a:r>
              <a:rPr lang="en-IN" sz="1600" dirty="0"/>
              <a:t>         </a:t>
            </a:r>
            <a:r>
              <a:rPr lang="en-US" sz="1600" dirty="0" err="1"/>
              <a:t>yk</a:t>
            </a:r>
            <a:r>
              <a:rPr lang="en-US" sz="1600" dirty="0"/>
              <a:t>=ϕ(</a:t>
            </a:r>
            <a:r>
              <a:rPr lang="en-US" sz="1600" dirty="0" err="1"/>
              <a:t>Σwki.xi+wo</a:t>
            </a:r>
            <a:r>
              <a:rPr lang="en-US" sz="1600" dirty="0"/>
              <a:t>), (1) or </a:t>
            </a:r>
            <a:r>
              <a:rPr lang="en-US" sz="1600" dirty="0" err="1"/>
              <a:t>yk</a:t>
            </a:r>
            <a:r>
              <a:rPr lang="en-US" sz="1600" dirty="0"/>
              <a:t>= ϕ(</a:t>
            </a:r>
            <a:r>
              <a:rPr lang="en-US" sz="1600" dirty="0" err="1"/>
              <a:t>vk</a:t>
            </a:r>
            <a:r>
              <a:rPr lang="en-US" sz="1600" dirty="0"/>
              <a:t>) (2) where the subscript </a:t>
            </a:r>
            <a:r>
              <a:rPr lang="en-US" sz="1600" dirty="0" err="1"/>
              <a:t>i</a:t>
            </a:r>
            <a:r>
              <a:rPr lang="en-US" sz="1600" dirty="0"/>
              <a:t> indexes units in the input layer, k in the hidden; w ki denotes the input to hidden layer weights at the hidden unit k. An adder Σ which produces the weighted sum of inputs according to the respective weights of the connections. A activation function defines the output amplitude of that node given an input or set of inputs φ(</a:t>
            </a:r>
            <a:r>
              <a:rPr lang="en-US" sz="1600" dirty="0" err="1"/>
              <a:t>vk</a:t>
            </a:r>
            <a:r>
              <a:rPr lang="en-US" sz="1600" dirty="0"/>
              <a:t>), and wo is a threshold value</a:t>
            </a:r>
            <a:endParaRPr lang="en-IN" sz="1600" dirty="0"/>
          </a:p>
        </p:txBody>
      </p:sp>
    </p:spTree>
    <p:extLst>
      <p:ext uri="{BB962C8B-B14F-4D97-AF65-F5344CB8AC3E}">
        <p14:creationId xmlns:p14="http://schemas.microsoft.com/office/powerpoint/2010/main" val="27525829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924</TotalTime>
  <Words>1133</Words>
  <Application>Microsoft Office PowerPoint</Application>
  <PresentationFormat>On-screen Show (4:3)</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Black</vt:lpstr>
      <vt:lpstr>Bahnschrift</vt:lpstr>
      <vt:lpstr>Calibri</vt:lpstr>
      <vt:lpstr>Century Gothic</vt:lpstr>
      <vt:lpstr>Lucida Handwriting</vt:lpstr>
      <vt:lpstr>Times New Roman</vt:lpstr>
      <vt:lpstr>Wingdings 3</vt:lpstr>
      <vt:lpstr>Slice</vt:lpstr>
      <vt:lpstr>  ADVANCING COMMUNICATION WITH REAL-TIME SIGN LANGUAGE DETECTION TECNOLOGY </vt:lpstr>
      <vt:lpstr>ABSTRACT</vt:lpstr>
      <vt:lpstr>INTRODUCTION</vt:lpstr>
      <vt:lpstr>PARAMETELANGUAGE DETECTION TECHNOLOGYRS ANALAYIS OF SIGN</vt:lpstr>
      <vt:lpstr>PROPOSED SYSTEM</vt:lpstr>
      <vt:lpstr>FLOW DIAGRAM </vt:lpstr>
      <vt:lpstr>SIGNIFICANCE OF SIGN LANGUAGE</vt:lpstr>
      <vt:lpstr>SIMULATION MODEL OF CONVOLUTION NEURAL NETWORK AND OVERALL ARCHIETECTURE</vt:lpstr>
      <vt:lpstr>NEURAL NETWORK DESIGN</vt:lpstr>
      <vt:lpstr>SIMULATION OF EMPLOYED MULTILAYER NEURAL NETWORK</vt:lpstr>
      <vt:lpstr>SIMULATION OF THRESHOLDING</vt:lpstr>
      <vt:lpstr>HOG (HISTOGRAM OF GRADIENTS):</vt:lpstr>
      <vt:lpstr>PRE TRAINING CNN MODEL</vt:lpstr>
      <vt:lpstr>SIMULATION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Abisha k</cp:lastModifiedBy>
  <cp:revision>91</cp:revision>
  <dcterms:created xsi:type="dcterms:W3CDTF">2023-05-15T09:00:25Z</dcterms:created>
  <dcterms:modified xsi:type="dcterms:W3CDTF">2024-05-09T19:56:24Z</dcterms:modified>
</cp:coreProperties>
</file>