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6256000" cy="9144000"/>
  <p:notesSz cx="162560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7586" y="808751"/>
            <a:ext cx="15080827" cy="1678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FFFF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FFF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FFF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FFF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5387" y="609609"/>
            <a:ext cx="4938395" cy="127000"/>
          </a:xfrm>
          <a:custGeom>
            <a:avLst/>
            <a:gdLst/>
            <a:ahLst/>
            <a:cxnLst/>
            <a:rect l="l" t="t" r="r" b="b"/>
            <a:pathLst>
              <a:path w="4938395" h="127000">
                <a:moveTo>
                  <a:pt x="4937886" y="126619"/>
                </a:moveTo>
                <a:lnTo>
                  <a:pt x="0" y="126619"/>
                </a:lnTo>
                <a:lnTo>
                  <a:pt x="0" y="0"/>
                </a:lnTo>
                <a:lnTo>
                  <a:pt x="4937886" y="0"/>
                </a:lnTo>
                <a:lnTo>
                  <a:pt x="4937886" y="126619"/>
                </a:lnTo>
                <a:close/>
              </a:path>
            </a:pathLst>
          </a:custGeom>
          <a:solidFill>
            <a:srgbClr val="4D1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723026" y="604866"/>
            <a:ext cx="4938395" cy="131445"/>
          </a:xfrm>
          <a:custGeom>
            <a:avLst/>
            <a:gdLst/>
            <a:ahLst/>
            <a:cxnLst/>
            <a:rect l="l" t="t" r="r" b="b"/>
            <a:pathLst>
              <a:path w="4938394" h="131445">
                <a:moveTo>
                  <a:pt x="4937887" y="131444"/>
                </a:moveTo>
                <a:lnTo>
                  <a:pt x="0" y="131444"/>
                </a:lnTo>
                <a:lnTo>
                  <a:pt x="0" y="0"/>
                </a:lnTo>
                <a:lnTo>
                  <a:pt x="4937887" y="0"/>
                </a:lnTo>
                <a:lnTo>
                  <a:pt x="4937887" y="131444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655859" y="609609"/>
            <a:ext cx="4938395" cy="121920"/>
          </a:xfrm>
          <a:custGeom>
            <a:avLst/>
            <a:gdLst/>
            <a:ahLst/>
            <a:cxnLst/>
            <a:rect l="l" t="t" r="r" b="b"/>
            <a:pathLst>
              <a:path w="4938395" h="121920">
                <a:moveTo>
                  <a:pt x="4937887" y="121919"/>
                </a:moveTo>
                <a:lnTo>
                  <a:pt x="0" y="121919"/>
                </a:lnTo>
                <a:lnTo>
                  <a:pt x="0" y="0"/>
                </a:lnTo>
                <a:lnTo>
                  <a:pt x="4937887" y="0"/>
                </a:lnTo>
                <a:lnTo>
                  <a:pt x="4937887" y="121919"/>
                </a:lnTo>
                <a:close/>
              </a:path>
            </a:pathLst>
          </a:custGeom>
          <a:solidFill>
            <a:srgbClr val="8F31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056" y="1191736"/>
            <a:ext cx="15081886" cy="652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FFFF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0400" y="2909823"/>
            <a:ext cx="12892405" cy="509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87056" y="819221"/>
            <a:ext cx="15079344" cy="1586230"/>
          </a:xfrm>
          <a:custGeom>
            <a:avLst/>
            <a:gdLst/>
            <a:ahLst/>
            <a:cxnLst/>
            <a:rect l="l" t="t" r="r" b="b"/>
            <a:pathLst>
              <a:path w="15079344" h="1586230">
                <a:moveTo>
                  <a:pt x="15079344" y="1585722"/>
                </a:moveTo>
                <a:lnTo>
                  <a:pt x="0" y="1585722"/>
                </a:lnTo>
                <a:lnTo>
                  <a:pt x="0" y="0"/>
                </a:lnTo>
                <a:lnTo>
                  <a:pt x="15079344" y="0"/>
                </a:lnTo>
                <a:lnTo>
                  <a:pt x="15079344" y="1585722"/>
                </a:lnTo>
                <a:close/>
              </a:path>
            </a:pathLst>
          </a:custGeom>
          <a:solidFill>
            <a:srgbClr val="4D1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5766902"/>
            <a:ext cx="2322195" cy="1036955"/>
          </a:xfrm>
          <a:custGeom>
            <a:avLst/>
            <a:gdLst/>
            <a:ahLst/>
            <a:cxnLst/>
            <a:rect l="l" t="t" r="r" b="b"/>
            <a:pathLst>
              <a:path w="2322195" h="1036954">
                <a:moveTo>
                  <a:pt x="1793502" y="1036335"/>
                </a:moveTo>
                <a:lnTo>
                  <a:pt x="0" y="1036335"/>
                </a:lnTo>
                <a:lnTo>
                  <a:pt x="0" y="0"/>
                </a:lnTo>
                <a:lnTo>
                  <a:pt x="1793502" y="0"/>
                </a:lnTo>
                <a:lnTo>
                  <a:pt x="1806424" y="1075"/>
                </a:lnTo>
                <a:lnTo>
                  <a:pt x="1816998" y="3914"/>
                </a:lnTo>
                <a:lnTo>
                  <a:pt x="1825221" y="7929"/>
                </a:lnTo>
                <a:lnTo>
                  <a:pt x="1831096" y="12531"/>
                </a:lnTo>
                <a:lnTo>
                  <a:pt x="1837362" y="12531"/>
                </a:lnTo>
                <a:lnTo>
                  <a:pt x="1837362" y="18794"/>
                </a:lnTo>
                <a:lnTo>
                  <a:pt x="2312197" y="487009"/>
                </a:lnTo>
                <a:lnTo>
                  <a:pt x="2319245" y="501888"/>
                </a:lnTo>
                <a:lnTo>
                  <a:pt x="2321595" y="517384"/>
                </a:lnTo>
                <a:lnTo>
                  <a:pt x="2319245" y="531707"/>
                </a:lnTo>
                <a:lnTo>
                  <a:pt x="2312197" y="543059"/>
                </a:lnTo>
                <a:lnTo>
                  <a:pt x="1837362" y="1017540"/>
                </a:lnTo>
                <a:lnTo>
                  <a:pt x="1831096" y="1017540"/>
                </a:lnTo>
                <a:lnTo>
                  <a:pt x="1831096" y="1023806"/>
                </a:lnTo>
                <a:lnTo>
                  <a:pt x="1825221" y="1028405"/>
                </a:lnTo>
                <a:lnTo>
                  <a:pt x="1816998" y="1032421"/>
                </a:lnTo>
                <a:lnTo>
                  <a:pt x="1806424" y="1035259"/>
                </a:lnTo>
                <a:lnTo>
                  <a:pt x="1793502" y="1036335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828800" y="3194907"/>
            <a:ext cx="10752455" cy="198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660400">
              <a:lnSpc>
                <a:spcPct val="135100"/>
              </a:lnSpc>
              <a:spcBef>
                <a:spcPts val="90"/>
              </a:spcBef>
            </a:pPr>
            <a:r>
              <a:rPr dirty="0" sz="4750" spc="-525" b="1">
                <a:solidFill>
                  <a:srgbClr val="002060"/>
                </a:solidFill>
                <a:latin typeface="Arial"/>
                <a:cs typeface="Arial"/>
              </a:rPr>
              <a:t>ARDUINO-</a:t>
            </a:r>
            <a:r>
              <a:rPr dirty="0" sz="4750" spc="-700" b="1">
                <a:solidFill>
                  <a:srgbClr val="002060"/>
                </a:solidFill>
                <a:latin typeface="Arial"/>
                <a:cs typeface="Arial"/>
              </a:rPr>
              <a:t>BASED</a:t>
            </a:r>
            <a:r>
              <a:rPr dirty="0" sz="4750" spc="-380" b="1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4750" spc="-630" b="1">
                <a:solidFill>
                  <a:srgbClr val="002060"/>
                </a:solidFill>
                <a:latin typeface="Arial"/>
                <a:cs typeface="Arial"/>
              </a:rPr>
              <a:t>ADVANCED</a:t>
            </a:r>
            <a:r>
              <a:rPr dirty="0" sz="4750" spc="-280" b="1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4750" spc="-580" b="1">
                <a:solidFill>
                  <a:srgbClr val="002060"/>
                </a:solidFill>
                <a:latin typeface="Arial"/>
                <a:cs typeface="Arial"/>
              </a:rPr>
              <a:t>VEHICLE </a:t>
            </a:r>
            <a:r>
              <a:rPr dirty="0" sz="4750" spc="-550" b="1">
                <a:solidFill>
                  <a:srgbClr val="002060"/>
                </a:solidFill>
                <a:latin typeface="Arial"/>
                <a:cs typeface="Arial"/>
              </a:rPr>
              <a:t>ACCIDENT</a:t>
            </a:r>
            <a:r>
              <a:rPr dirty="0" sz="4750" spc="-360" b="1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4750" spc="-565" b="1">
                <a:solidFill>
                  <a:srgbClr val="002060"/>
                </a:solidFill>
                <a:latin typeface="Arial"/>
                <a:cs typeface="Arial"/>
              </a:rPr>
              <a:t>DETECTION</a:t>
            </a:r>
            <a:r>
              <a:rPr dirty="0" sz="4750" spc="-330" b="1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4750" spc="-580" b="1">
                <a:solidFill>
                  <a:srgbClr val="002060"/>
                </a:solidFill>
                <a:latin typeface="Arial"/>
                <a:cs typeface="Arial"/>
              </a:rPr>
              <a:t>AND</a:t>
            </a:r>
            <a:r>
              <a:rPr dirty="0" sz="4750" spc="-390" b="1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4750" spc="-590" b="1">
                <a:solidFill>
                  <a:srgbClr val="002060"/>
                </a:solidFill>
                <a:latin typeface="Arial"/>
                <a:cs typeface="Arial"/>
              </a:rPr>
              <a:t>ALERT</a:t>
            </a:r>
            <a:r>
              <a:rPr dirty="0" sz="4750" spc="-465" b="1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4750" spc="-545" b="1">
                <a:solidFill>
                  <a:srgbClr val="002060"/>
                </a:solidFill>
                <a:latin typeface="Arial"/>
                <a:cs typeface="Arial"/>
              </a:rPr>
              <a:t>SYSTEM</a:t>
            </a:r>
            <a:endParaRPr sz="47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756900" y="6516623"/>
            <a:ext cx="4783455" cy="1852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54200" marR="513715" indent="25400">
              <a:lnSpc>
                <a:spcPct val="124400"/>
              </a:lnSpc>
              <a:spcBef>
                <a:spcPts val="95"/>
              </a:spcBef>
            </a:pPr>
            <a:r>
              <a:rPr dirty="0" sz="3550" spc="-300" b="1">
                <a:solidFill>
                  <a:srgbClr val="006600"/>
                </a:solidFill>
                <a:latin typeface="Arial"/>
                <a:cs typeface="Arial"/>
              </a:rPr>
              <a:t>Presented</a:t>
            </a:r>
            <a:r>
              <a:rPr dirty="0" sz="3550" spc="-37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3550" spc="-400" b="1">
                <a:solidFill>
                  <a:srgbClr val="006600"/>
                </a:solidFill>
                <a:latin typeface="Arial"/>
                <a:cs typeface="Arial"/>
              </a:rPr>
              <a:t>by </a:t>
            </a:r>
            <a:r>
              <a:rPr dirty="0" sz="3550" spc="-440" b="1">
                <a:solidFill>
                  <a:srgbClr val="001F5E"/>
                </a:solidFill>
                <a:latin typeface="Arial"/>
                <a:cs typeface="Arial"/>
              </a:rPr>
              <a:t>A.CROSSWIN</a:t>
            </a: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939165" algn="l"/>
              </a:tabLst>
            </a:pPr>
            <a:r>
              <a:rPr dirty="0" sz="3000" spc="-495" b="1">
                <a:latin typeface="Arial"/>
                <a:cs typeface="Arial"/>
              </a:rPr>
              <a:t>UG</a:t>
            </a:r>
            <a:r>
              <a:rPr dirty="0" sz="3000" spc="-270" b="1">
                <a:latin typeface="Arial"/>
                <a:cs typeface="Arial"/>
              </a:rPr>
              <a:t> </a:t>
            </a:r>
            <a:r>
              <a:rPr dirty="0" sz="3000" spc="10" b="1">
                <a:latin typeface="Arial"/>
                <a:cs typeface="Arial"/>
              </a:rPr>
              <a:t>-</a:t>
            </a:r>
            <a:r>
              <a:rPr dirty="0" sz="3000" b="1">
                <a:latin typeface="Arial"/>
                <a:cs typeface="Arial"/>
              </a:rPr>
              <a:t>	</a:t>
            </a:r>
            <a:r>
              <a:rPr dirty="0" sz="3000" spc="-295" b="1">
                <a:latin typeface="Arial"/>
                <a:cs typeface="Arial"/>
              </a:rPr>
              <a:t>IV</a:t>
            </a:r>
            <a:r>
              <a:rPr dirty="0" sz="3000" spc="-490" b="1">
                <a:latin typeface="Arial"/>
                <a:cs typeface="Arial"/>
              </a:rPr>
              <a:t> </a:t>
            </a:r>
            <a:r>
              <a:rPr dirty="0" sz="3000" spc="-305" b="1">
                <a:latin typeface="Arial"/>
                <a:cs typeface="Arial"/>
              </a:rPr>
              <a:t>Year,</a:t>
            </a:r>
            <a:r>
              <a:rPr dirty="0" sz="3000" spc="-385" b="1">
                <a:latin typeface="Arial"/>
                <a:cs typeface="Arial"/>
              </a:rPr>
              <a:t> </a:t>
            </a:r>
            <a:r>
              <a:rPr dirty="0" sz="3000" spc="-350" b="1">
                <a:latin typeface="Arial"/>
                <a:cs typeface="Arial"/>
              </a:rPr>
              <a:t>Department</a:t>
            </a:r>
            <a:r>
              <a:rPr dirty="0" sz="3000" spc="-434" b="1">
                <a:latin typeface="Arial"/>
                <a:cs typeface="Arial"/>
              </a:rPr>
              <a:t> </a:t>
            </a:r>
            <a:r>
              <a:rPr dirty="0" sz="3000" spc="-245" b="1">
                <a:latin typeface="Arial"/>
                <a:cs typeface="Arial"/>
              </a:rPr>
              <a:t>of</a:t>
            </a:r>
            <a:r>
              <a:rPr dirty="0" sz="3000" spc="-385" b="1">
                <a:latin typeface="Arial"/>
                <a:cs typeface="Arial"/>
              </a:rPr>
              <a:t> </a:t>
            </a:r>
            <a:r>
              <a:rPr dirty="0" sz="3000" spc="-555" b="1">
                <a:latin typeface="Arial"/>
                <a:cs typeface="Arial"/>
              </a:rPr>
              <a:t>EEE,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514600" y="6630923"/>
            <a:ext cx="4107179" cy="176530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ctr" marL="12700" marR="5080" indent="-17780">
              <a:lnSpc>
                <a:spcPct val="106800"/>
              </a:lnSpc>
              <a:spcBef>
                <a:spcPts val="145"/>
              </a:spcBef>
            </a:pPr>
            <a:r>
              <a:rPr dirty="0" sz="3550" spc="-434" b="1">
                <a:solidFill>
                  <a:srgbClr val="006600"/>
                </a:solidFill>
                <a:latin typeface="Arial"/>
                <a:cs typeface="Arial"/>
              </a:rPr>
              <a:t>PROJECT</a:t>
            </a:r>
            <a:r>
              <a:rPr dirty="0" sz="3550" spc="-35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3550" spc="-500" b="1">
                <a:solidFill>
                  <a:srgbClr val="006600"/>
                </a:solidFill>
                <a:latin typeface="Arial"/>
                <a:cs typeface="Arial"/>
              </a:rPr>
              <a:t>GUIDE </a:t>
            </a:r>
            <a:r>
              <a:rPr dirty="0" sz="3550" spc="-484" b="1">
                <a:solidFill>
                  <a:srgbClr val="001F5E"/>
                </a:solidFill>
                <a:latin typeface="Arial"/>
                <a:cs typeface="Arial"/>
              </a:rPr>
              <a:t>MRS.E.KARPAGAVALLI </a:t>
            </a:r>
            <a:r>
              <a:rPr dirty="0" sz="3550" spc="-430" b="1">
                <a:latin typeface="Arial"/>
                <a:cs typeface="Arial"/>
              </a:rPr>
              <a:t>ASP/EEE</a:t>
            </a:r>
            <a:endParaRPr sz="3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876425">
              <a:lnSpc>
                <a:spcPct val="100000"/>
              </a:lnSpc>
              <a:spcBef>
                <a:spcPts val="114"/>
              </a:spcBef>
            </a:pPr>
            <a:r>
              <a:rPr dirty="0" spc="-805"/>
              <a:t>DR</a:t>
            </a:r>
            <a:r>
              <a:rPr dirty="0" spc="-615"/>
              <a:t> </a:t>
            </a:r>
            <a:r>
              <a:rPr dirty="0" spc="-180"/>
              <a:t>.</a:t>
            </a:r>
            <a:r>
              <a:rPr dirty="0" spc="-195"/>
              <a:t> </a:t>
            </a:r>
            <a:r>
              <a:rPr dirty="0" spc="-535"/>
              <a:t>SIVANTHI</a:t>
            </a:r>
            <a:r>
              <a:rPr dirty="0" spc="-540"/>
              <a:t> </a:t>
            </a:r>
            <a:r>
              <a:rPr dirty="0" spc="-520"/>
              <a:t>ADITANAR</a:t>
            </a:r>
            <a:r>
              <a:rPr dirty="0" spc="-405"/>
              <a:t> </a:t>
            </a:r>
            <a:r>
              <a:rPr dirty="0" spc="-780"/>
              <a:t>COLLEGE</a:t>
            </a:r>
            <a:r>
              <a:rPr dirty="0" spc="-635"/>
              <a:t> </a:t>
            </a:r>
            <a:r>
              <a:rPr dirty="0" spc="-700"/>
              <a:t>OF</a:t>
            </a:r>
            <a:r>
              <a:rPr dirty="0" spc="-475"/>
              <a:t> </a:t>
            </a:r>
            <a:r>
              <a:rPr dirty="0" spc="-635"/>
              <a:t>ENGINEERING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914400"/>
            <a:ext cx="1612900" cy="12573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44600" y="914400"/>
            <a:ext cx="16637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056" y="819221"/>
            <a:ext cx="15079344" cy="1586230"/>
          </a:xfrm>
          <a:prstGeom prst="rect"/>
          <a:solidFill>
            <a:srgbClr val="4D1333"/>
          </a:solidFill>
        </p:spPr>
        <p:txBody>
          <a:bodyPr wrap="square" lIns="0" tIns="298450" rIns="0" bIns="0" rtlCol="0" vert="horz">
            <a:spAutoFit/>
          </a:bodyPr>
          <a:lstStyle/>
          <a:p>
            <a:pPr algn="ctr" marL="485140">
              <a:lnSpc>
                <a:spcPct val="100000"/>
              </a:lnSpc>
              <a:spcBef>
                <a:spcPts val="2350"/>
              </a:spcBef>
            </a:pPr>
            <a:r>
              <a:rPr dirty="0" sz="5300" spc="-670" b="1">
                <a:solidFill>
                  <a:srgbClr val="FFFFFF"/>
                </a:solidFill>
                <a:latin typeface="Arial"/>
                <a:cs typeface="Arial"/>
              </a:rPr>
              <a:t>GPS</a:t>
            </a:r>
            <a:r>
              <a:rPr dirty="0" sz="5300" spc="-4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300" spc="-705" b="1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53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98700" y="5894292"/>
            <a:ext cx="12931140" cy="2692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4399"/>
              </a:lnSpc>
              <a:spcBef>
                <a:spcPts val="95"/>
              </a:spcBef>
            </a:pPr>
            <a:r>
              <a:rPr dirty="0" sz="2550" spc="-370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550" spc="1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Global</a:t>
            </a:r>
            <a:r>
              <a:rPr dirty="0" sz="2550" spc="-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4">
                <a:solidFill>
                  <a:srgbClr val="3C3C3C"/>
                </a:solidFill>
                <a:latin typeface="Arial MT"/>
                <a:cs typeface="Arial MT"/>
              </a:rPr>
              <a:t>Positioning</a:t>
            </a:r>
            <a:r>
              <a:rPr dirty="0" sz="2550" spc="-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40">
                <a:solidFill>
                  <a:srgbClr val="3C3C3C"/>
                </a:solidFill>
                <a:latin typeface="Arial MT"/>
                <a:cs typeface="Arial MT"/>
              </a:rPr>
              <a:t>System</a:t>
            </a:r>
            <a:r>
              <a:rPr dirty="0" sz="2550" spc="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65">
                <a:solidFill>
                  <a:srgbClr val="3C3C3C"/>
                </a:solidFill>
                <a:latin typeface="Arial MT"/>
                <a:cs typeface="Arial MT"/>
              </a:rPr>
              <a:t>(GPS)</a:t>
            </a:r>
            <a:r>
              <a:rPr dirty="0" sz="2550" spc="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550" spc="-1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550" spc="-1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85">
                <a:solidFill>
                  <a:srgbClr val="3C3C3C"/>
                </a:solidFill>
                <a:latin typeface="Arial MT"/>
                <a:cs typeface="Arial MT"/>
              </a:rPr>
              <a:t>space-</a:t>
            </a:r>
            <a:r>
              <a:rPr dirty="0" sz="2550" spc="-235">
                <a:solidFill>
                  <a:srgbClr val="3C3C3C"/>
                </a:solidFill>
                <a:latin typeface="Arial MT"/>
                <a:cs typeface="Arial MT"/>
              </a:rPr>
              <a:t>based</a:t>
            </a:r>
            <a:r>
              <a:rPr dirty="0" sz="2550" spc="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5">
                <a:solidFill>
                  <a:srgbClr val="3C3C3C"/>
                </a:solidFill>
                <a:latin typeface="Arial MT"/>
                <a:cs typeface="Arial MT"/>
              </a:rPr>
              <a:t>navigation</a:t>
            </a:r>
            <a:r>
              <a:rPr dirty="0" sz="255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system</a:t>
            </a:r>
            <a:r>
              <a:rPr dirty="0" sz="2550" spc="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45">
                <a:solidFill>
                  <a:srgbClr val="3C3C3C"/>
                </a:solidFill>
                <a:latin typeface="Arial MT"/>
                <a:cs typeface="Arial MT"/>
              </a:rPr>
              <a:t>that</a:t>
            </a:r>
            <a:r>
              <a:rPr dirty="0" sz="2550" spc="1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provides</a:t>
            </a:r>
            <a:r>
              <a:rPr dirty="0" sz="2550" spc="1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75">
                <a:solidFill>
                  <a:srgbClr val="3C3C3C"/>
                </a:solidFill>
                <a:latin typeface="Arial MT"/>
                <a:cs typeface="Arial MT"/>
              </a:rPr>
              <a:t>location</a:t>
            </a:r>
            <a:r>
              <a:rPr dirty="0" sz="2550" spc="1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5">
                <a:solidFill>
                  <a:srgbClr val="3C3C3C"/>
                </a:solidFill>
                <a:latin typeface="Arial MT"/>
                <a:cs typeface="Arial MT"/>
              </a:rPr>
              <a:t>and 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time</a:t>
            </a:r>
            <a:r>
              <a:rPr dirty="0" sz="2550" spc="1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45">
                <a:solidFill>
                  <a:srgbClr val="3C3C3C"/>
                </a:solidFill>
                <a:latin typeface="Arial MT"/>
                <a:cs typeface="Arial MT"/>
              </a:rPr>
              <a:t>information</a:t>
            </a:r>
            <a:r>
              <a:rPr dirty="0" sz="2550" spc="1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in</a:t>
            </a:r>
            <a:r>
              <a:rPr dirty="0" sz="2550" spc="1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all</a:t>
            </a:r>
            <a:r>
              <a:rPr dirty="0" sz="2550" spc="1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65">
                <a:solidFill>
                  <a:srgbClr val="3C3C3C"/>
                </a:solidFill>
                <a:latin typeface="Arial MT"/>
                <a:cs typeface="Arial MT"/>
              </a:rPr>
              <a:t>weather</a:t>
            </a:r>
            <a:r>
              <a:rPr dirty="0" sz="2550" spc="1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60">
                <a:solidFill>
                  <a:srgbClr val="3C3C3C"/>
                </a:solidFill>
                <a:latin typeface="Arial MT"/>
                <a:cs typeface="Arial MT"/>
              </a:rPr>
              <a:t>conditions,</a:t>
            </a:r>
            <a:r>
              <a:rPr dirty="0" sz="2550" spc="1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anywhere</a:t>
            </a:r>
            <a:r>
              <a:rPr dirty="0" sz="2550" spc="1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on</a:t>
            </a:r>
            <a:r>
              <a:rPr dirty="0" sz="2550" spc="1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or</a:t>
            </a:r>
            <a:r>
              <a:rPr dirty="0" sz="2550" spc="1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near</a:t>
            </a:r>
            <a:r>
              <a:rPr dirty="0" sz="2550" spc="1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550" spc="1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0">
                <a:solidFill>
                  <a:srgbClr val="3C3C3C"/>
                </a:solidFill>
                <a:latin typeface="Arial MT"/>
                <a:cs typeface="Arial MT"/>
              </a:rPr>
              <a:t>Earth</a:t>
            </a:r>
            <a:r>
              <a:rPr dirty="0" sz="2550" spc="1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5">
                <a:solidFill>
                  <a:srgbClr val="3C3C3C"/>
                </a:solidFill>
                <a:latin typeface="Arial MT"/>
                <a:cs typeface="Arial MT"/>
              </a:rPr>
              <a:t>where</a:t>
            </a:r>
            <a:r>
              <a:rPr dirty="0" sz="2550" spc="1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there</a:t>
            </a:r>
            <a:r>
              <a:rPr dirty="0" sz="2550" spc="1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550" spc="1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5">
                <a:solidFill>
                  <a:srgbClr val="3C3C3C"/>
                </a:solidFill>
                <a:latin typeface="Arial MT"/>
                <a:cs typeface="Arial MT"/>
              </a:rPr>
              <a:t>an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unobstructed</a:t>
            </a:r>
            <a:r>
              <a:rPr dirty="0" sz="2550" spc="-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line</a:t>
            </a:r>
            <a:r>
              <a:rPr dirty="0" sz="2550" spc="-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of</a:t>
            </a:r>
            <a:r>
              <a:rPr dirty="0" sz="2550" spc="-1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90">
                <a:solidFill>
                  <a:srgbClr val="3C3C3C"/>
                </a:solidFill>
                <a:latin typeface="Arial MT"/>
                <a:cs typeface="Arial MT"/>
              </a:rPr>
              <a:t>sight </a:t>
            </a:r>
            <a:r>
              <a:rPr dirty="0" sz="2550" spc="-80">
                <a:solidFill>
                  <a:srgbClr val="3C3C3C"/>
                </a:solidFill>
                <a:latin typeface="Arial MT"/>
                <a:cs typeface="Arial MT"/>
              </a:rPr>
              <a:t>to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85">
                <a:solidFill>
                  <a:srgbClr val="3C3C3C"/>
                </a:solidFill>
                <a:latin typeface="Arial MT"/>
                <a:cs typeface="Arial MT"/>
              </a:rPr>
              <a:t>four</a:t>
            </a:r>
            <a:r>
              <a:rPr dirty="0" sz="2550" spc="-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or</a:t>
            </a:r>
            <a:r>
              <a:rPr dirty="0" sz="2550" spc="-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0">
                <a:solidFill>
                  <a:srgbClr val="3C3C3C"/>
                </a:solidFill>
                <a:latin typeface="Arial MT"/>
                <a:cs typeface="Arial MT"/>
              </a:rPr>
              <a:t>more</a:t>
            </a:r>
            <a:r>
              <a:rPr dirty="0" sz="2550" spc="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470">
                <a:solidFill>
                  <a:srgbClr val="3C3C3C"/>
                </a:solidFill>
                <a:latin typeface="Arial MT"/>
                <a:cs typeface="Arial MT"/>
              </a:rPr>
              <a:t>GPS</a:t>
            </a:r>
            <a:r>
              <a:rPr dirty="0" sz="2550" spc="2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satellites.</a:t>
            </a:r>
            <a:r>
              <a:rPr dirty="0" sz="255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575">
                <a:solidFill>
                  <a:srgbClr val="3C3C3C"/>
                </a:solidFill>
                <a:latin typeface="Arial MT"/>
                <a:cs typeface="Arial MT"/>
              </a:rPr>
              <a:t>GPS</a:t>
            </a:r>
            <a:r>
              <a:rPr dirty="0" sz="2550" spc="3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receivers</a:t>
            </a:r>
            <a:r>
              <a:rPr dirty="0" sz="2550" spc="-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80">
                <a:solidFill>
                  <a:srgbClr val="3C3C3C"/>
                </a:solidFill>
                <a:latin typeface="Arial MT"/>
                <a:cs typeface="Arial MT"/>
              </a:rPr>
              <a:t>receive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4">
                <a:solidFill>
                  <a:srgbClr val="3C3C3C"/>
                </a:solidFill>
                <a:latin typeface="Arial MT"/>
                <a:cs typeface="Arial MT"/>
              </a:rPr>
              <a:t>data</a:t>
            </a:r>
            <a:r>
              <a:rPr dirty="0" sz="2550" spc="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85">
                <a:solidFill>
                  <a:srgbClr val="3C3C3C"/>
                </a:solidFill>
                <a:latin typeface="Arial MT"/>
                <a:cs typeface="Arial MT"/>
              </a:rPr>
              <a:t>from</a:t>
            </a:r>
            <a:r>
              <a:rPr dirty="0" sz="2550" spc="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550" spc="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55">
                <a:solidFill>
                  <a:srgbClr val="3C3C3C"/>
                </a:solidFill>
                <a:latin typeface="Arial MT"/>
                <a:cs typeface="Arial MT"/>
              </a:rPr>
              <a:t>satellite 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550" spc="-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80">
                <a:solidFill>
                  <a:srgbClr val="3C3C3C"/>
                </a:solidFill>
                <a:latin typeface="Arial MT"/>
                <a:cs typeface="Arial MT"/>
              </a:rPr>
              <a:t>also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90">
                <a:solidFill>
                  <a:srgbClr val="3C3C3C"/>
                </a:solidFill>
                <a:latin typeface="Arial MT"/>
                <a:cs typeface="Arial MT"/>
              </a:rPr>
              <a:t>calculate</a:t>
            </a:r>
            <a:r>
              <a:rPr dirty="0" sz="2550" spc="-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60">
                <a:solidFill>
                  <a:srgbClr val="3C3C3C"/>
                </a:solidFill>
                <a:latin typeface="Arial MT"/>
                <a:cs typeface="Arial MT"/>
              </a:rPr>
              <a:t>their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75">
                <a:solidFill>
                  <a:srgbClr val="3C3C3C"/>
                </a:solidFill>
                <a:latin typeface="Arial MT"/>
                <a:cs typeface="Arial MT"/>
              </a:rPr>
              <a:t>position</a:t>
            </a:r>
            <a:r>
              <a:rPr dirty="0" sz="255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45">
                <a:solidFill>
                  <a:srgbClr val="3C3C3C"/>
                </a:solidFill>
                <a:latin typeface="Arial MT"/>
                <a:cs typeface="Arial MT"/>
              </a:rPr>
              <a:t>by</a:t>
            </a:r>
            <a:r>
              <a:rPr dirty="0" sz="2550" spc="-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85">
                <a:solidFill>
                  <a:srgbClr val="3C3C3C"/>
                </a:solidFill>
                <a:latin typeface="Arial MT"/>
                <a:cs typeface="Arial MT"/>
              </a:rPr>
              <a:t>calculating</a:t>
            </a:r>
            <a:r>
              <a:rPr dirty="0" sz="2550" spc="-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its</a:t>
            </a:r>
            <a:r>
              <a:rPr dirty="0" sz="2550" spc="-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distance</a:t>
            </a:r>
            <a:r>
              <a:rPr dirty="0" sz="2550" spc="-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0">
                <a:solidFill>
                  <a:srgbClr val="3C3C3C"/>
                </a:solidFill>
                <a:latin typeface="Arial MT"/>
                <a:cs typeface="Arial MT"/>
              </a:rPr>
              <a:t>from</a:t>
            </a:r>
            <a:r>
              <a:rPr dirty="0" sz="2550" spc="-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05">
                <a:solidFill>
                  <a:srgbClr val="3C3C3C"/>
                </a:solidFill>
                <a:latin typeface="Arial MT"/>
                <a:cs typeface="Arial MT"/>
              </a:rPr>
              <a:t>then</a:t>
            </a:r>
            <a:r>
              <a:rPr dirty="0" sz="2550" spc="-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80">
                <a:solidFill>
                  <a:srgbClr val="3C3C3C"/>
                </a:solidFill>
                <a:latin typeface="Arial MT"/>
                <a:cs typeface="Arial MT"/>
              </a:rPr>
              <a:t>visible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75">
                <a:solidFill>
                  <a:srgbClr val="3C3C3C"/>
                </a:solidFill>
                <a:latin typeface="Arial MT"/>
                <a:cs typeface="Arial MT"/>
              </a:rPr>
              <a:t>satellites</a:t>
            </a:r>
            <a:r>
              <a:rPr dirty="0" sz="255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550" spc="-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75">
                <a:solidFill>
                  <a:srgbClr val="3C3C3C"/>
                </a:solidFill>
                <a:latin typeface="Arial MT"/>
                <a:cs typeface="Arial MT"/>
              </a:rPr>
              <a:t>then</a:t>
            </a:r>
            <a:r>
              <a:rPr dirty="0" sz="2550" spc="-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5">
                <a:solidFill>
                  <a:srgbClr val="3C3C3C"/>
                </a:solidFill>
                <a:latin typeface="Arial MT"/>
                <a:cs typeface="Arial MT"/>
              </a:rPr>
              <a:t>by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using</a:t>
            </a:r>
            <a:r>
              <a:rPr dirty="0" sz="255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triangulation</a:t>
            </a:r>
            <a:r>
              <a:rPr dirty="0" sz="2550" spc="-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5">
                <a:solidFill>
                  <a:srgbClr val="3C3C3C"/>
                </a:solidFill>
                <a:latin typeface="Arial MT"/>
                <a:cs typeface="Arial MT"/>
              </a:rPr>
              <a:t>method</a:t>
            </a:r>
            <a:r>
              <a:rPr dirty="0" sz="255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80">
                <a:solidFill>
                  <a:srgbClr val="3C3C3C"/>
                </a:solidFill>
                <a:latin typeface="Arial MT"/>
                <a:cs typeface="Arial MT"/>
              </a:rPr>
              <a:t>to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calculate</a:t>
            </a:r>
            <a:r>
              <a:rPr dirty="0" sz="2550" spc="-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50">
                <a:solidFill>
                  <a:srgbClr val="3C3C3C"/>
                </a:solidFill>
                <a:latin typeface="Arial MT"/>
                <a:cs typeface="Arial MT"/>
              </a:rPr>
              <a:t>its</a:t>
            </a:r>
            <a:r>
              <a:rPr dirty="0" sz="2550" spc="-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4">
                <a:solidFill>
                  <a:srgbClr val="3C3C3C"/>
                </a:solidFill>
                <a:latin typeface="Arial MT"/>
                <a:cs typeface="Arial MT"/>
              </a:rPr>
              <a:t>position.</a:t>
            </a:r>
            <a:r>
              <a:rPr dirty="0" sz="2550" spc="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75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550" spc="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data</a:t>
            </a:r>
            <a:r>
              <a:rPr dirty="0" sz="2550" spc="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given</a:t>
            </a:r>
            <a:r>
              <a:rPr dirty="0" sz="2550" spc="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40">
                <a:solidFill>
                  <a:srgbClr val="3C3C3C"/>
                </a:solidFill>
                <a:latin typeface="Arial MT"/>
                <a:cs typeface="Arial MT"/>
              </a:rPr>
              <a:t>by</a:t>
            </a:r>
            <a:r>
              <a:rPr dirty="0" sz="2550" spc="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50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550" spc="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470">
                <a:solidFill>
                  <a:srgbClr val="3C3C3C"/>
                </a:solidFill>
                <a:latin typeface="Arial MT"/>
                <a:cs typeface="Arial MT"/>
              </a:rPr>
              <a:t>GPS</a:t>
            </a:r>
            <a:r>
              <a:rPr dirty="0" sz="2550" spc="2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0">
                <a:solidFill>
                  <a:srgbClr val="3C3C3C"/>
                </a:solidFill>
                <a:latin typeface="Arial MT"/>
                <a:cs typeface="Arial MT"/>
              </a:rPr>
              <a:t>receiver</a:t>
            </a:r>
            <a:r>
              <a:rPr dirty="0" sz="2550" spc="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5">
                <a:solidFill>
                  <a:srgbClr val="3C3C3C"/>
                </a:solidFill>
                <a:latin typeface="Arial MT"/>
                <a:cs typeface="Arial MT"/>
              </a:rPr>
              <a:t>includes</a:t>
            </a:r>
            <a:r>
              <a:rPr dirty="0" sz="255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40">
                <a:solidFill>
                  <a:srgbClr val="3C3C3C"/>
                </a:solidFill>
                <a:latin typeface="Arial MT"/>
                <a:cs typeface="Arial MT"/>
              </a:rPr>
              <a:t>many </a:t>
            </a:r>
            <a:r>
              <a:rPr dirty="0" sz="2550" spc="-114">
                <a:solidFill>
                  <a:srgbClr val="3C3C3C"/>
                </a:solidFill>
                <a:latin typeface="Arial MT"/>
                <a:cs typeface="Arial MT"/>
              </a:rPr>
              <a:t>information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4">
                <a:solidFill>
                  <a:srgbClr val="3C3C3C"/>
                </a:solidFill>
                <a:latin typeface="Arial MT"/>
                <a:cs typeface="Arial MT"/>
              </a:rPr>
              <a:t>like</a:t>
            </a:r>
            <a:r>
              <a:rPr dirty="0" sz="2550" spc="-1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05">
                <a:solidFill>
                  <a:srgbClr val="3C3C3C"/>
                </a:solidFill>
                <a:latin typeface="Arial MT"/>
                <a:cs typeface="Arial MT"/>
              </a:rPr>
              <a:t>position</a:t>
            </a:r>
            <a:r>
              <a:rPr dirty="0" sz="2550" spc="-2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95">
                <a:solidFill>
                  <a:srgbClr val="3C3C3C"/>
                </a:solidFill>
                <a:latin typeface="Arial MT"/>
                <a:cs typeface="Arial MT"/>
              </a:rPr>
              <a:t>(latitude</a:t>
            </a:r>
            <a:r>
              <a:rPr dirty="0" sz="2550" spc="-1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0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550" spc="-1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5">
                <a:solidFill>
                  <a:srgbClr val="3C3C3C"/>
                </a:solidFill>
                <a:latin typeface="Arial MT"/>
                <a:cs typeface="Arial MT"/>
              </a:rPr>
              <a:t>longitude),</a:t>
            </a:r>
            <a:r>
              <a:rPr dirty="0" sz="2550" spc="-2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altitude,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10">
                <a:solidFill>
                  <a:srgbClr val="3C3C3C"/>
                </a:solidFill>
                <a:latin typeface="Arial MT"/>
                <a:cs typeface="Arial MT"/>
              </a:rPr>
              <a:t>speed,</a:t>
            </a:r>
            <a:r>
              <a:rPr dirty="0" sz="2550" spc="-114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time</a:t>
            </a:r>
            <a:r>
              <a:rPr dirty="0" sz="2550" spc="-1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0">
                <a:solidFill>
                  <a:srgbClr val="3C3C3C"/>
                </a:solidFill>
                <a:latin typeface="Arial MT"/>
                <a:cs typeface="Arial MT"/>
              </a:rPr>
              <a:t>etc.</a:t>
            </a:r>
            <a:endParaRPr sz="255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3357" y="2716557"/>
            <a:ext cx="6782242" cy="28714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056" y="819221"/>
            <a:ext cx="15079344" cy="1586230"/>
          </a:xfrm>
          <a:prstGeom prst="rect"/>
          <a:solidFill>
            <a:srgbClr val="4D1333"/>
          </a:solidFill>
        </p:spPr>
        <p:txBody>
          <a:bodyPr wrap="square" lIns="0" tIns="298450" rIns="0" bIns="0" rtlCol="0" vert="horz">
            <a:spAutoFit/>
          </a:bodyPr>
          <a:lstStyle/>
          <a:p>
            <a:pPr algn="ctr" marL="707390">
              <a:lnSpc>
                <a:spcPct val="100000"/>
              </a:lnSpc>
              <a:spcBef>
                <a:spcPts val="2350"/>
              </a:spcBef>
            </a:pPr>
            <a:r>
              <a:rPr dirty="0" sz="5300" spc="-500" b="1">
                <a:solidFill>
                  <a:srgbClr val="FFFFFF"/>
                </a:solidFill>
                <a:latin typeface="Arial"/>
                <a:cs typeface="Arial"/>
              </a:rPr>
              <a:t>ADXL335</a:t>
            </a:r>
            <a:endParaRPr sz="53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98700" y="5233892"/>
            <a:ext cx="13205460" cy="227330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70"/>
              </a:spcBef>
            </a:pPr>
            <a:r>
              <a:rPr dirty="0" sz="2550" spc="-235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550" spc="-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50">
                <a:solidFill>
                  <a:srgbClr val="3C3C3C"/>
                </a:solidFill>
                <a:latin typeface="Arial MT"/>
                <a:cs typeface="Arial MT"/>
              </a:rPr>
              <a:t>ADXL335</a:t>
            </a:r>
            <a:r>
              <a:rPr dirty="0" sz="2550" spc="-1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90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550" spc="-1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75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small,</a:t>
            </a:r>
            <a:r>
              <a:rPr dirty="0" sz="2550" spc="-2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thin,</a:t>
            </a:r>
            <a:r>
              <a:rPr dirty="0" sz="2550" spc="-229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4">
                <a:solidFill>
                  <a:srgbClr val="3C3C3C"/>
                </a:solidFill>
                <a:latin typeface="Arial MT"/>
                <a:cs typeface="Arial MT"/>
              </a:rPr>
              <a:t>low</a:t>
            </a:r>
            <a:r>
              <a:rPr dirty="0" sz="2550" spc="-204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80">
                <a:solidFill>
                  <a:srgbClr val="3C3C3C"/>
                </a:solidFill>
                <a:latin typeface="Arial MT"/>
                <a:cs typeface="Arial MT"/>
              </a:rPr>
              <a:t>power,</a:t>
            </a:r>
            <a:r>
              <a:rPr dirty="0" sz="2550" spc="-2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0">
                <a:solidFill>
                  <a:srgbClr val="3C3C3C"/>
                </a:solidFill>
                <a:latin typeface="Arial MT"/>
                <a:cs typeface="Arial MT"/>
              </a:rPr>
              <a:t>complete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 3-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axis</a:t>
            </a:r>
            <a:r>
              <a:rPr dirty="0" sz="2550" spc="-2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accelerometer</a:t>
            </a:r>
            <a:r>
              <a:rPr dirty="0" sz="2550" spc="-254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80">
                <a:solidFill>
                  <a:srgbClr val="3C3C3C"/>
                </a:solidFill>
                <a:latin typeface="Arial MT"/>
                <a:cs typeface="Arial MT"/>
              </a:rPr>
              <a:t>with</a:t>
            </a:r>
            <a:r>
              <a:rPr dirty="0" sz="2550" spc="-2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signal conditioned</a:t>
            </a:r>
            <a:r>
              <a:rPr dirty="0" sz="2550" spc="-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0">
                <a:solidFill>
                  <a:srgbClr val="3C3C3C"/>
                </a:solidFill>
                <a:latin typeface="Arial MT"/>
                <a:cs typeface="Arial MT"/>
              </a:rPr>
              <a:t>voltage 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outputs.</a:t>
            </a:r>
            <a:r>
              <a:rPr dirty="0" sz="2550" spc="-1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35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550" spc="-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5">
                <a:solidFill>
                  <a:srgbClr val="3C3C3C"/>
                </a:solidFill>
                <a:latin typeface="Arial MT"/>
                <a:cs typeface="Arial MT"/>
              </a:rPr>
              <a:t>product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85">
                <a:solidFill>
                  <a:srgbClr val="3C3C3C"/>
                </a:solidFill>
                <a:latin typeface="Arial MT"/>
                <a:cs typeface="Arial MT"/>
              </a:rPr>
              <a:t>measures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acceleration </a:t>
            </a:r>
            <a:r>
              <a:rPr dirty="0" sz="2550" spc="-105">
                <a:solidFill>
                  <a:srgbClr val="3C3C3C"/>
                </a:solidFill>
                <a:latin typeface="Arial MT"/>
                <a:cs typeface="Arial MT"/>
              </a:rPr>
              <a:t>with</a:t>
            </a:r>
            <a:r>
              <a:rPr dirty="0" sz="2550" spc="-1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75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minimum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95">
                <a:solidFill>
                  <a:srgbClr val="3C3C3C"/>
                </a:solidFill>
                <a:latin typeface="Arial MT"/>
                <a:cs typeface="Arial MT"/>
              </a:rPr>
              <a:t>full-</a:t>
            </a:r>
            <a:r>
              <a:rPr dirty="0" sz="2550" spc="-140">
                <a:solidFill>
                  <a:srgbClr val="3C3C3C"/>
                </a:solidFill>
                <a:latin typeface="Arial MT"/>
                <a:cs typeface="Arial MT"/>
              </a:rPr>
              <a:t>scale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0">
                <a:solidFill>
                  <a:srgbClr val="3C3C3C"/>
                </a:solidFill>
                <a:latin typeface="Arial MT"/>
                <a:cs typeface="Arial MT"/>
              </a:rPr>
              <a:t>range</a:t>
            </a:r>
            <a:r>
              <a:rPr dirty="0" sz="2550" spc="-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75">
                <a:solidFill>
                  <a:srgbClr val="3C3C3C"/>
                </a:solidFill>
                <a:latin typeface="Arial MT"/>
                <a:cs typeface="Arial MT"/>
              </a:rPr>
              <a:t>of</a:t>
            </a:r>
            <a:r>
              <a:rPr dirty="0" sz="2550" spc="-1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75">
                <a:solidFill>
                  <a:srgbClr val="3C3C3C"/>
                </a:solidFill>
                <a:latin typeface="Arial MT"/>
                <a:cs typeface="Arial MT"/>
              </a:rPr>
              <a:t>±3</a:t>
            </a:r>
            <a:r>
              <a:rPr dirty="0" sz="2550" spc="-1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g.</a:t>
            </a:r>
            <a:r>
              <a:rPr dirty="0" sz="2550" spc="-1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45">
                <a:solidFill>
                  <a:srgbClr val="3C3C3C"/>
                </a:solidFill>
                <a:latin typeface="Arial MT"/>
                <a:cs typeface="Arial MT"/>
              </a:rPr>
              <a:t>It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0">
                <a:solidFill>
                  <a:srgbClr val="3C3C3C"/>
                </a:solidFill>
                <a:latin typeface="Arial MT"/>
                <a:cs typeface="Arial MT"/>
              </a:rPr>
              <a:t>can</a:t>
            </a:r>
            <a:r>
              <a:rPr dirty="0" sz="2550" spc="-1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measure </a:t>
            </a:r>
            <a:r>
              <a:rPr dirty="0" sz="2550" spc="-25">
                <a:solidFill>
                  <a:srgbClr val="3C3C3C"/>
                </a:solidFill>
                <a:latin typeface="Arial MT"/>
                <a:cs typeface="Arial MT"/>
              </a:rPr>
              <a:t>the </a:t>
            </a:r>
            <a:r>
              <a:rPr dirty="0" sz="2550" spc="-70">
                <a:solidFill>
                  <a:srgbClr val="3C3C3C"/>
                </a:solidFill>
                <a:latin typeface="Arial MT"/>
                <a:cs typeface="Arial MT"/>
              </a:rPr>
              <a:t>static</a:t>
            </a:r>
            <a:r>
              <a:rPr dirty="0" sz="2550" spc="-1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acceleration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5">
                <a:solidFill>
                  <a:srgbClr val="3C3C3C"/>
                </a:solidFill>
                <a:latin typeface="Arial MT"/>
                <a:cs typeface="Arial MT"/>
              </a:rPr>
              <a:t>of</a:t>
            </a:r>
            <a:r>
              <a:rPr dirty="0" sz="2550" spc="-1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gravity</a:t>
            </a:r>
            <a:r>
              <a:rPr dirty="0" sz="2550" spc="-1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in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70">
                <a:solidFill>
                  <a:srgbClr val="3C3C3C"/>
                </a:solidFill>
                <a:latin typeface="Arial MT"/>
                <a:cs typeface="Arial MT"/>
              </a:rPr>
              <a:t>tilt-</a:t>
            </a:r>
            <a:r>
              <a:rPr dirty="0" sz="2550" spc="-170">
                <a:solidFill>
                  <a:srgbClr val="3C3C3C"/>
                </a:solidFill>
                <a:latin typeface="Arial MT"/>
                <a:cs typeface="Arial MT"/>
              </a:rPr>
              <a:t>sensing</a:t>
            </a:r>
            <a:r>
              <a:rPr dirty="0" sz="255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5">
                <a:solidFill>
                  <a:srgbClr val="3C3C3C"/>
                </a:solidFill>
                <a:latin typeface="Arial MT"/>
                <a:cs typeface="Arial MT"/>
              </a:rPr>
              <a:t>applications,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as</a:t>
            </a:r>
            <a:r>
              <a:rPr dirty="0" sz="2550" spc="-1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well</a:t>
            </a:r>
            <a:r>
              <a:rPr dirty="0" sz="2550" spc="-229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4">
                <a:solidFill>
                  <a:srgbClr val="3C3C3C"/>
                </a:solidFill>
                <a:latin typeface="Arial MT"/>
                <a:cs typeface="Arial MT"/>
              </a:rPr>
              <a:t>as</a:t>
            </a:r>
            <a:r>
              <a:rPr dirty="0" sz="2550" spc="-254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5">
                <a:solidFill>
                  <a:srgbClr val="3C3C3C"/>
                </a:solidFill>
                <a:latin typeface="Arial MT"/>
                <a:cs typeface="Arial MT"/>
              </a:rPr>
              <a:t>dynamic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5">
                <a:solidFill>
                  <a:srgbClr val="3C3C3C"/>
                </a:solidFill>
                <a:latin typeface="Arial MT"/>
                <a:cs typeface="Arial MT"/>
              </a:rPr>
              <a:t>acceleration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resulting</a:t>
            </a:r>
            <a:r>
              <a:rPr dirty="0" sz="2550" spc="-1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0">
                <a:solidFill>
                  <a:srgbClr val="3C3C3C"/>
                </a:solidFill>
                <a:latin typeface="Arial MT"/>
                <a:cs typeface="Arial MT"/>
              </a:rPr>
              <a:t>from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motion,</a:t>
            </a:r>
            <a:r>
              <a:rPr dirty="0" sz="2550" spc="-2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shock,</a:t>
            </a:r>
            <a:r>
              <a:rPr dirty="0" sz="2550" spc="-2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05">
                <a:solidFill>
                  <a:srgbClr val="3C3C3C"/>
                </a:solidFill>
                <a:latin typeface="Arial MT"/>
                <a:cs typeface="Arial MT"/>
              </a:rPr>
              <a:t>or</a:t>
            </a:r>
            <a:r>
              <a:rPr dirty="0" sz="2550" spc="-1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vibration.</a:t>
            </a:r>
            <a:r>
              <a:rPr dirty="0" sz="2550" spc="-1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35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550" spc="-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80">
                <a:solidFill>
                  <a:srgbClr val="3C3C3C"/>
                </a:solidFill>
                <a:latin typeface="Arial MT"/>
                <a:cs typeface="Arial MT"/>
              </a:rPr>
              <a:t>user</a:t>
            </a:r>
            <a:r>
              <a:rPr dirty="0" sz="2550" spc="-1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selects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5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550" spc="-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bandwidth</a:t>
            </a:r>
            <a:r>
              <a:rPr dirty="0" sz="2550" spc="-254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5">
                <a:solidFill>
                  <a:srgbClr val="3C3C3C"/>
                </a:solidFill>
                <a:latin typeface="Arial MT"/>
                <a:cs typeface="Arial MT"/>
              </a:rPr>
              <a:t>of</a:t>
            </a:r>
            <a:r>
              <a:rPr dirty="0" sz="2550" spc="-1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5">
                <a:solidFill>
                  <a:srgbClr val="3C3C3C"/>
                </a:solidFill>
                <a:latin typeface="Arial MT"/>
                <a:cs typeface="Arial MT"/>
              </a:rPr>
              <a:t>accelerometer</a:t>
            </a:r>
            <a:r>
              <a:rPr dirty="0" sz="2550" spc="-1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5">
                <a:solidFill>
                  <a:srgbClr val="3C3C3C"/>
                </a:solidFill>
                <a:latin typeface="Arial MT"/>
                <a:cs typeface="Arial MT"/>
              </a:rPr>
              <a:t>using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550" spc="-2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45">
                <a:solidFill>
                  <a:srgbClr val="3C3C3C"/>
                </a:solidFill>
                <a:latin typeface="Arial MT"/>
                <a:cs typeface="Arial MT"/>
              </a:rPr>
              <a:t>CX,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40">
                <a:solidFill>
                  <a:srgbClr val="3C3C3C"/>
                </a:solidFill>
                <a:latin typeface="Arial MT"/>
                <a:cs typeface="Arial MT"/>
              </a:rPr>
              <a:t>CY,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0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550" spc="-1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95">
                <a:solidFill>
                  <a:srgbClr val="3C3C3C"/>
                </a:solidFill>
                <a:latin typeface="Arial MT"/>
                <a:cs typeface="Arial MT"/>
              </a:rPr>
              <a:t>CZ 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capacitors</a:t>
            </a:r>
            <a:r>
              <a:rPr dirty="0" sz="2550" spc="-1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at</a:t>
            </a:r>
            <a:r>
              <a:rPr dirty="0" sz="2550" spc="-1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550" spc="-2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45">
                <a:solidFill>
                  <a:srgbClr val="3C3C3C"/>
                </a:solidFill>
                <a:latin typeface="Arial MT"/>
                <a:cs typeface="Arial MT"/>
              </a:rPr>
              <a:t>XOUT,</a:t>
            </a:r>
            <a:r>
              <a:rPr dirty="0" sz="2550" spc="-2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40">
                <a:solidFill>
                  <a:srgbClr val="3C3C3C"/>
                </a:solidFill>
                <a:latin typeface="Arial MT"/>
                <a:cs typeface="Arial MT"/>
              </a:rPr>
              <a:t>YOUT,</a:t>
            </a:r>
            <a:r>
              <a:rPr dirty="0" sz="2550" spc="-1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0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550" spc="-1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30">
                <a:solidFill>
                  <a:srgbClr val="3C3C3C"/>
                </a:solidFill>
                <a:latin typeface="Arial MT"/>
                <a:cs typeface="Arial MT"/>
              </a:rPr>
              <a:t>ZOUT</a:t>
            </a:r>
            <a:r>
              <a:rPr dirty="0" sz="2550" spc="-1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0">
                <a:solidFill>
                  <a:srgbClr val="3C3C3C"/>
                </a:solidFill>
                <a:latin typeface="Arial MT"/>
                <a:cs typeface="Arial MT"/>
              </a:rPr>
              <a:t>pins.</a:t>
            </a:r>
            <a:endParaRPr sz="255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1857" y="2641600"/>
            <a:ext cx="3076542" cy="24302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056" y="819221"/>
            <a:ext cx="15079344" cy="1586230"/>
          </a:xfrm>
          <a:prstGeom prst="rect"/>
          <a:solidFill>
            <a:srgbClr val="4D1333"/>
          </a:solidFill>
        </p:spPr>
        <p:txBody>
          <a:bodyPr wrap="square" lIns="0" tIns="298450" rIns="0" bIns="0" rtlCol="0" vert="horz">
            <a:spAutoFit/>
          </a:bodyPr>
          <a:lstStyle/>
          <a:p>
            <a:pPr algn="ctr" marL="716915">
              <a:lnSpc>
                <a:spcPct val="100000"/>
              </a:lnSpc>
              <a:spcBef>
                <a:spcPts val="2350"/>
              </a:spcBef>
            </a:pPr>
            <a:r>
              <a:rPr dirty="0" sz="5300" spc="-465" b="1">
                <a:solidFill>
                  <a:srgbClr val="FFFFFF"/>
                </a:solidFill>
                <a:latin typeface="Arial"/>
                <a:cs typeface="Arial"/>
              </a:rPr>
              <a:t>ULN2003A</a:t>
            </a:r>
            <a:endParaRPr sz="53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98700" y="5614892"/>
            <a:ext cx="13235940" cy="2692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4399"/>
              </a:lnSpc>
              <a:spcBef>
                <a:spcPts val="95"/>
              </a:spcBef>
            </a:pPr>
            <a:r>
              <a:rPr dirty="0" sz="2550" spc="-229">
                <a:solidFill>
                  <a:srgbClr val="3C3C3C"/>
                </a:solidFill>
                <a:latin typeface="Arial MT"/>
                <a:cs typeface="Arial MT"/>
              </a:rPr>
              <a:t>ULN2003A</a:t>
            </a:r>
            <a:r>
              <a:rPr dirty="0" sz="2550" spc="-2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5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550" spc="4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7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550" spc="4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high</a:t>
            </a:r>
            <a:r>
              <a:rPr dirty="0" sz="2550" spc="4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5">
                <a:solidFill>
                  <a:srgbClr val="3C3C3C"/>
                </a:solidFill>
                <a:latin typeface="Arial MT"/>
                <a:cs typeface="Arial MT"/>
              </a:rPr>
              <a:t>voltage</a:t>
            </a:r>
            <a:r>
              <a:rPr dirty="0" sz="2550" spc="4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550" spc="4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high</a:t>
            </a:r>
            <a:r>
              <a:rPr dirty="0" sz="2550" spc="4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current</a:t>
            </a:r>
            <a:r>
              <a:rPr dirty="0" sz="2550" spc="4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Darlington</a:t>
            </a:r>
            <a:r>
              <a:rPr dirty="0" sz="2550" spc="4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70">
                <a:solidFill>
                  <a:srgbClr val="3C3C3C"/>
                </a:solidFill>
                <a:latin typeface="Arial MT"/>
                <a:cs typeface="Arial MT"/>
              </a:rPr>
              <a:t>array</a:t>
            </a:r>
            <a:r>
              <a:rPr dirty="0" sz="2550" spc="4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IC.</a:t>
            </a:r>
            <a:r>
              <a:rPr dirty="0" sz="2550" spc="3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40">
                <a:solidFill>
                  <a:srgbClr val="3C3C3C"/>
                </a:solidFill>
                <a:latin typeface="Arial MT"/>
                <a:cs typeface="Arial MT"/>
              </a:rPr>
              <a:t>It</a:t>
            </a:r>
            <a:r>
              <a:rPr dirty="0" sz="2550" spc="4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contains</a:t>
            </a:r>
            <a:r>
              <a:rPr dirty="0" sz="2550" spc="4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seven</a:t>
            </a:r>
            <a:r>
              <a:rPr dirty="0" sz="2550" spc="3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0">
                <a:solidFill>
                  <a:srgbClr val="3C3C3C"/>
                </a:solidFill>
                <a:latin typeface="Arial MT"/>
                <a:cs typeface="Arial MT"/>
              </a:rPr>
              <a:t>open</a:t>
            </a:r>
            <a:r>
              <a:rPr dirty="0" sz="2550" spc="4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collector</a:t>
            </a:r>
            <a:r>
              <a:rPr dirty="0" sz="2550" spc="-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darlington</a:t>
            </a:r>
            <a:r>
              <a:rPr dirty="0" sz="2550" spc="1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4">
                <a:solidFill>
                  <a:srgbClr val="3C3C3C"/>
                </a:solidFill>
                <a:latin typeface="Arial MT"/>
                <a:cs typeface="Arial MT"/>
              </a:rPr>
              <a:t>pairs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75">
                <a:solidFill>
                  <a:srgbClr val="3C3C3C"/>
                </a:solidFill>
                <a:latin typeface="Arial MT"/>
                <a:cs typeface="Arial MT"/>
              </a:rPr>
              <a:t>with</a:t>
            </a:r>
            <a:r>
              <a:rPr dirty="0" sz="2550" spc="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0">
                <a:solidFill>
                  <a:srgbClr val="3C3C3C"/>
                </a:solidFill>
                <a:latin typeface="Arial MT"/>
                <a:cs typeface="Arial MT"/>
              </a:rPr>
              <a:t>common</a:t>
            </a:r>
            <a:r>
              <a:rPr dirty="0" sz="2550" spc="1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4">
                <a:solidFill>
                  <a:srgbClr val="3C3C3C"/>
                </a:solidFill>
                <a:latin typeface="Arial MT"/>
                <a:cs typeface="Arial MT"/>
              </a:rPr>
              <a:t>emitters.</a:t>
            </a:r>
            <a:r>
              <a:rPr dirty="0" sz="2550" spc="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04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550" spc="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darlington</a:t>
            </a:r>
            <a:r>
              <a:rPr dirty="0" sz="2550" spc="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pair</a:t>
            </a:r>
            <a:r>
              <a:rPr dirty="0" sz="2550" spc="1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85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550" spc="1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0">
                <a:solidFill>
                  <a:srgbClr val="3C3C3C"/>
                </a:solidFill>
                <a:latin typeface="Arial MT"/>
                <a:cs typeface="Arial MT"/>
              </a:rPr>
              <a:t>an</a:t>
            </a:r>
            <a:r>
              <a:rPr dirty="0" sz="2550" spc="1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70">
                <a:solidFill>
                  <a:srgbClr val="3C3C3C"/>
                </a:solidFill>
                <a:latin typeface="Arial MT"/>
                <a:cs typeface="Arial MT"/>
              </a:rPr>
              <a:t>arrangement</a:t>
            </a:r>
            <a:r>
              <a:rPr dirty="0" sz="2550" spc="1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70">
                <a:solidFill>
                  <a:srgbClr val="3C3C3C"/>
                </a:solidFill>
                <a:latin typeface="Arial MT"/>
                <a:cs typeface="Arial MT"/>
              </a:rPr>
              <a:t>of</a:t>
            </a:r>
            <a:r>
              <a:rPr dirty="0" sz="2550" spc="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95">
                <a:solidFill>
                  <a:srgbClr val="3C3C3C"/>
                </a:solidFill>
                <a:latin typeface="Arial MT"/>
                <a:cs typeface="Arial MT"/>
              </a:rPr>
              <a:t>two</a:t>
            </a:r>
            <a:r>
              <a:rPr dirty="0" sz="2550" spc="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05">
                <a:solidFill>
                  <a:srgbClr val="3C3C3C"/>
                </a:solidFill>
                <a:latin typeface="Arial MT"/>
                <a:cs typeface="Arial MT"/>
              </a:rPr>
              <a:t>bipolar</a:t>
            </a:r>
            <a:r>
              <a:rPr dirty="0" sz="2550" spc="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transistors. </a:t>
            </a:r>
            <a:r>
              <a:rPr dirty="0" sz="2550" spc="-229">
                <a:solidFill>
                  <a:srgbClr val="3C3C3C"/>
                </a:solidFill>
                <a:latin typeface="Arial MT"/>
                <a:cs typeface="Arial MT"/>
              </a:rPr>
              <a:t>ULN2003A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85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550" spc="-2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5">
                <a:solidFill>
                  <a:srgbClr val="3C3C3C"/>
                </a:solidFill>
                <a:latin typeface="Arial MT"/>
                <a:cs typeface="Arial MT"/>
              </a:rPr>
              <a:t>for</a:t>
            </a:r>
            <a:r>
              <a:rPr dirty="0" sz="2550" spc="-1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40">
                <a:solidFill>
                  <a:srgbClr val="3C3C3C"/>
                </a:solidFill>
                <a:latin typeface="Arial MT"/>
                <a:cs typeface="Arial MT"/>
              </a:rPr>
              <a:t>5V</a:t>
            </a:r>
            <a:r>
              <a:rPr dirty="0" sz="2550" spc="-1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54">
                <a:solidFill>
                  <a:srgbClr val="3C3C3C"/>
                </a:solidFill>
                <a:latin typeface="Arial MT"/>
                <a:cs typeface="Arial MT"/>
              </a:rPr>
              <a:t>TTL,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60">
                <a:solidFill>
                  <a:srgbClr val="3C3C3C"/>
                </a:solidFill>
                <a:latin typeface="Arial MT"/>
                <a:cs typeface="Arial MT"/>
              </a:rPr>
              <a:t>CMOS</a:t>
            </a:r>
            <a:r>
              <a:rPr dirty="0" sz="2550" spc="-1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75">
                <a:solidFill>
                  <a:srgbClr val="3C3C3C"/>
                </a:solidFill>
                <a:latin typeface="Arial MT"/>
                <a:cs typeface="Arial MT"/>
              </a:rPr>
              <a:t>logic</a:t>
            </a:r>
            <a:r>
              <a:rPr dirty="0" sz="2550" spc="-2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0">
                <a:solidFill>
                  <a:srgbClr val="3C3C3C"/>
                </a:solidFill>
                <a:latin typeface="Arial MT"/>
                <a:cs typeface="Arial MT"/>
              </a:rPr>
              <a:t>devices.</a:t>
            </a:r>
            <a:r>
              <a:rPr dirty="0" sz="2550" spc="-2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00">
                <a:solidFill>
                  <a:srgbClr val="3C3C3C"/>
                </a:solidFill>
                <a:latin typeface="Arial MT"/>
                <a:cs typeface="Arial MT"/>
              </a:rPr>
              <a:t>These</a:t>
            </a:r>
            <a:r>
              <a:rPr dirty="0" sz="2550" spc="-229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85">
                <a:solidFill>
                  <a:srgbClr val="3C3C3C"/>
                </a:solidFill>
                <a:latin typeface="Arial MT"/>
                <a:cs typeface="Arial MT"/>
              </a:rPr>
              <a:t>ICs</a:t>
            </a:r>
            <a:r>
              <a:rPr dirty="0" sz="2550" spc="-2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are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0">
                <a:solidFill>
                  <a:srgbClr val="3C3C3C"/>
                </a:solidFill>
                <a:latin typeface="Arial MT"/>
                <a:cs typeface="Arial MT"/>
              </a:rPr>
              <a:t>used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0">
                <a:solidFill>
                  <a:srgbClr val="3C3C3C"/>
                </a:solidFill>
                <a:latin typeface="Arial MT"/>
                <a:cs typeface="Arial MT"/>
              </a:rPr>
              <a:t>when</a:t>
            </a:r>
            <a:r>
              <a:rPr dirty="0" sz="2550" spc="-1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0">
                <a:solidFill>
                  <a:srgbClr val="3C3C3C"/>
                </a:solidFill>
                <a:latin typeface="Arial MT"/>
                <a:cs typeface="Arial MT"/>
              </a:rPr>
              <a:t>driving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7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550" spc="-1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0">
                <a:solidFill>
                  <a:srgbClr val="3C3C3C"/>
                </a:solidFill>
                <a:latin typeface="Arial MT"/>
                <a:cs typeface="Arial MT"/>
              </a:rPr>
              <a:t>wide</a:t>
            </a:r>
            <a:r>
              <a:rPr dirty="0" sz="2550" spc="-229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range</a:t>
            </a:r>
            <a:r>
              <a:rPr dirty="0" sz="2550" spc="-229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0">
                <a:solidFill>
                  <a:srgbClr val="3C3C3C"/>
                </a:solidFill>
                <a:latin typeface="Arial MT"/>
                <a:cs typeface="Arial MT"/>
              </a:rPr>
              <a:t>of</a:t>
            </a:r>
            <a:r>
              <a:rPr dirty="0" sz="2550" spc="-2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loads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550" spc="-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are</a:t>
            </a:r>
            <a:r>
              <a:rPr dirty="0" sz="2550" spc="3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0">
                <a:solidFill>
                  <a:srgbClr val="3C3C3C"/>
                </a:solidFill>
                <a:latin typeface="Arial MT"/>
                <a:cs typeface="Arial MT"/>
              </a:rPr>
              <a:t>used</a:t>
            </a:r>
            <a:r>
              <a:rPr dirty="0" sz="2550" spc="4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0">
                <a:solidFill>
                  <a:srgbClr val="3C3C3C"/>
                </a:solidFill>
                <a:latin typeface="Arial MT"/>
                <a:cs typeface="Arial MT"/>
              </a:rPr>
              <a:t>as</a:t>
            </a:r>
            <a:r>
              <a:rPr dirty="0" sz="2550" spc="3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5">
                <a:solidFill>
                  <a:srgbClr val="3C3C3C"/>
                </a:solidFill>
                <a:latin typeface="Arial MT"/>
                <a:cs typeface="Arial MT"/>
              </a:rPr>
              <a:t>relay</a:t>
            </a:r>
            <a:r>
              <a:rPr dirty="0" sz="2550" spc="4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5">
                <a:solidFill>
                  <a:srgbClr val="3C3C3C"/>
                </a:solidFill>
                <a:latin typeface="Arial MT"/>
                <a:cs typeface="Arial MT"/>
              </a:rPr>
              <a:t>drivers,</a:t>
            </a:r>
            <a:r>
              <a:rPr dirty="0" sz="2550" spc="3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display</a:t>
            </a:r>
            <a:r>
              <a:rPr dirty="0" sz="2550" spc="4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70">
                <a:solidFill>
                  <a:srgbClr val="3C3C3C"/>
                </a:solidFill>
                <a:latin typeface="Arial MT"/>
                <a:cs typeface="Arial MT"/>
              </a:rPr>
              <a:t>drivers,</a:t>
            </a:r>
            <a:r>
              <a:rPr dirty="0" sz="2550" spc="4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line</a:t>
            </a:r>
            <a:r>
              <a:rPr dirty="0" sz="2550" spc="3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drivers</a:t>
            </a:r>
            <a:r>
              <a:rPr dirty="0" sz="2550" spc="4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05">
                <a:solidFill>
                  <a:srgbClr val="3C3C3C"/>
                </a:solidFill>
                <a:latin typeface="Arial MT"/>
                <a:cs typeface="Arial MT"/>
              </a:rPr>
              <a:t>etc.</a:t>
            </a:r>
            <a:r>
              <a:rPr dirty="0" sz="2550" spc="3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20">
                <a:solidFill>
                  <a:srgbClr val="3C3C3C"/>
                </a:solidFill>
                <a:latin typeface="Arial MT"/>
                <a:cs typeface="Arial MT"/>
              </a:rPr>
              <a:t>ULN2003A</a:t>
            </a:r>
            <a:r>
              <a:rPr dirty="0" sz="2550" spc="3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85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550" spc="4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also</a:t>
            </a:r>
            <a:r>
              <a:rPr dirty="0" sz="2550" spc="3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0">
                <a:solidFill>
                  <a:srgbClr val="3C3C3C"/>
                </a:solidFill>
                <a:latin typeface="Arial MT"/>
                <a:cs typeface="Arial MT"/>
              </a:rPr>
              <a:t>commonly</a:t>
            </a:r>
            <a:r>
              <a:rPr dirty="0" sz="2550" spc="4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0">
                <a:solidFill>
                  <a:srgbClr val="3C3C3C"/>
                </a:solidFill>
                <a:latin typeface="Arial MT"/>
                <a:cs typeface="Arial MT"/>
              </a:rPr>
              <a:t>used</a:t>
            </a:r>
            <a:r>
              <a:rPr dirty="0" sz="2550" spc="3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while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0">
                <a:solidFill>
                  <a:srgbClr val="3C3C3C"/>
                </a:solidFill>
                <a:latin typeface="Arial MT"/>
                <a:cs typeface="Arial MT"/>
              </a:rPr>
              <a:t>driving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85">
                <a:solidFill>
                  <a:srgbClr val="3C3C3C"/>
                </a:solidFill>
                <a:latin typeface="Arial MT"/>
                <a:cs typeface="Arial MT"/>
              </a:rPr>
              <a:t>Stepper</a:t>
            </a:r>
            <a:r>
              <a:rPr dirty="0" sz="2550" spc="6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5">
                <a:solidFill>
                  <a:srgbClr val="3C3C3C"/>
                </a:solidFill>
                <a:latin typeface="Arial MT"/>
                <a:cs typeface="Arial MT"/>
              </a:rPr>
              <a:t>Motors.</a:t>
            </a:r>
            <a:r>
              <a:rPr dirty="0" sz="2550" spc="6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45">
                <a:solidFill>
                  <a:srgbClr val="3C3C3C"/>
                </a:solidFill>
                <a:latin typeface="Arial MT"/>
                <a:cs typeface="Arial MT"/>
              </a:rPr>
              <a:t>Each</a:t>
            </a:r>
            <a:r>
              <a:rPr dirty="0" sz="2550" spc="6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channel</a:t>
            </a:r>
            <a:r>
              <a:rPr dirty="0" sz="2550" spc="5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or</a:t>
            </a:r>
            <a:r>
              <a:rPr dirty="0" sz="2550" spc="6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darlington</a:t>
            </a:r>
            <a:r>
              <a:rPr dirty="0" sz="2550" spc="5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pair</a:t>
            </a:r>
            <a:r>
              <a:rPr dirty="0" sz="2550" spc="6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4">
                <a:solidFill>
                  <a:srgbClr val="3C3C3C"/>
                </a:solidFill>
                <a:latin typeface="Arial MT"/>
                <a:cs typeface="Arial MT"/>
              </a:rPr>
              <a:t>in</a:t>
            </a:r>
            <a:r>
              <a:rPr dirty="0" sz="2550" spc="-1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20">
                <a:solidFill>
                  <a:srgbClr val="3C3C3C"/>
                </a:solidFill>
                <a:latin typeface="Arial MT"/>
                <a:cs typeface="Arial MT"/>
              </a:rPr>
              <a:t>ULN2003A</a:t>
            </a:r>
            <a:r>
              <a:rPr dirty="0" sz="2550" spc="-2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85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550" spc="6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0">
                <a:solidFill>
                  <a:srgbClr val="3C3C3C"/>
                </a:solidFill>
                <a:latin typeface="Arial MT"/>
                <a:cs typeface="Arial MT"/>
              </a:rPr>
              <a:t>rated</a:t>
            </a:r>
            <a:r>
              <a:rPr dirty="0" sz="2550" spc="5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45">
                <a:solidFill>
                  <a:srgbClr val="3C3C3C"/>
                </a:solidFill>
                <a:latin typeface="Arial MT"/>
                <a:cs typeface="Arial MT"/>
              </a:rPr>
              <a:t>at</a:t>
            </a:r>
            <a:r>
              <a:rPr dirty="0" sz="2550" spc="5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0">
                <a:solidFill>
                  <a:srgbClr val="3C3C3C"/>
                </a:solidFill>
                <a:latin typeface="Arial MT"/>
                <a:cs typeface="Arial MT"/>
              </a:rPr>
              <a:t>500mA</a:t>
            </a:r>
            <a:r>
              <a:rPr dirty="0" sz="2550" spc="5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550" spc="5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5">
                <a:solidFill>
                  <a:srgbClr val="3C3C3C"/>
                </a:solidFill>
                <a:latin typeface="Arial MT"/>
                <a:cs typeface="Arial MT"/>
              </a:rPr>
              <a:t>can</a:t>
            </a:r>
            <a:r>
              <a:rPr dirty="0" sz="2550" spc="-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withstand</a:t>
            </a:r>
            <a:r>
              <a:rPr dirty="0" sz="2550" spc="-2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70">
                <a:solidFill>
                  <a:srgbClr val="3C3C3C"/>
                </a:solidFill>
                <a:latin typeface="Arial MT"/>
                <a:cs typeface="Arial MT"/>
              </a:rPr>
              <a:t>peak</a:t>
            </a:r>
            <a:r>
              <a:rPr dirty="0" sz="2550" spc="-1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current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0">
                <a:solidFill>
                  <a:srgbClr val="3C3C3C"/>
                </a:solidFill>
                <a:latin typeface="Arial MT"/>
                <a:cs typeface="Arial MT"/>
              </a:rPr>
              <a:t>of</a:t>
            </a:r>
            <a:r>
              <a:rPr dirty="0" sz="2550" spc="-2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70">
                <a:solidFill>
                  <a:srgbClr val="3C3C3C"/>
                </a:solidFill>
                <a:latin typeface="Arial MT"/>
                <a:cs typeface="Arial MT"/>
              </a:rPr>
              <a:t>600mA.</a:t>
            </a:r>
            <a:endParaRPr sz="255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8800" y="2438400"/>
            <a:ext cx="31496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056" y="819221"/>
            <a:ext cx="15079344" cy="1586230"/>
          </a:xfrm>
          <a:prstGeom prst="rect"/>
          <a:solidFill>
            <a:srgbClr val="4D1333"/>
          </a:solidFill>
        </p:spPr>
        <p:txBody>
          <a:bodyPr wrap="square" lIns="0" tIns="2730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0"/>
              </a:spcBef>
            </a:pPr>
            <a:r>
              <a:rPr dirty="0" sz="5300" spc="-705" b="1">
                <a:solidFill>
                  <a:srgbClr val="FFFFFF"/>
                </a:solidFill>
                <a:latin typeface="Arial"/>
                <a:cs typeface="Arial"/>
              </a:rPr>
              <a:t>LCD</a:t>
            </a:r>
            <a:r>
              <a:rPr dirty="0" sz="5300" spc="-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300" spc="-585" b="1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endParaRPr sz="53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98700" y="4725892"/>
            <a:ext cx="12465685" cy="33909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5080">
              <a:lnSpc>
                <a:spcPct val="123600"/>
              </a:lnSpc>
              <a:spcBef>
                <a:spcPts val="114"/>
              </a:spcBef>
            </a:pPr>
            <a:r>
              <a:rPr dirty="0" sz="2550" spc="-345">
                <a:solidFill>
                  <a:srgbClr val="3C3C3C"/>
                </a:solidFill>
                <a:latin typeface="Arial MT"/>
                <a:cs typeface="Arial MT"/>
              </a:rPr>
              <a:t>LCD</a:t>
            </a:r>
            <a:r>
              <a:rPr dirty="0" sz="2550" spc="2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(Liquid</a:t>
            </a:r>
            <a:r>
              <a:rPr dirty="0" sz="2550" spc="3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0">
                <a:solidFill>
                  <a:srgbClr val="3C3C3C"/>
                </a:solidFill>
                <a:latin typeface="Arial MT"/>
                <a:cs typeface="Arial MT"/>
              </a:rPr>
              <a:t>Crystal</a:t>
            </a:r>
            <a:r>
              <a:rPr dirty="0" sz="2550" spc="3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0">
                <a:solidFill>
                  <a:srgbClr val="3C3C3C"/>
                </a:solidFill>
                <a:latin typeface="Arial MT"/>
                <a:cs typeface="Arial MT"/>
              </a:rPr>
              <a:t>Display)</a:t>
            </a:r>
            <a:r>
              <a:rPr dirty="0" sz="2550" spc="3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70">
                <a:solidFill>
                  <a:srgbClr val="3C3C3C"/>
                </a:solidFill>
                <a:latin typeface="Arial MT"/>
                <a:cs typeface="Arial MT"/>
              </a:rPr>
              <a:t>screen</a:t>
            </a:r>
            <a:r>
              <a:rPr dirty="0" sz="2550" spc="3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85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550" spc="3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0">
                <a:solidFill>
                  <a:srgbClr val="3C3C3C"/>
                </a:solidFill>
                <a:latin typeface="Arial MT"/>
                <a:cs typeface="Arial MT"/>
              </a:rPr>
              <a:t>an</a:t>
            </a:r>
            <a:r>
              <a:rPr dirty="0" sz="2550" spc="3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electronic</a:t>
            </a:r>
            <a:r>
              <a:rPr dirty="0" sz="2550" spc="3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display</a:t>
            </a:r>
            <a:r>
              <a:rPr dirty="0" sz="2550" spc="3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module</a:t>
            </a:r>
            <a:r>
              <a:rPr dirty="0" sz="2550" spc="3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550" spc="3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85">
                <a:solidFill>
                  <a:srgbClr val="3C3C3C"/>
                </a:solidFill>
                <a:latin typeface="Arial MT"/>
                <a:cs typeface="Arial MT"/>
              </a:rPr>
              <a:t>find</a:t>
            </a:r>
            <a:r>
              <a:rPr dirty="0" sz="2550" spc="3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7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550" spc="3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0">
                <a:solidFill>
                  <a:srgbClr val="3C3C3C"/>
                </a:solidFill>
                <a:latin typeface="Arial MT"/>
                <a:cs typeface="Arial MT"/>
              </a:rPr>
              <a:t>wide</a:t>
            </a:r>
            <a:r>
              <a:rPr dirty="0" sz="2550" spc="2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range</a:t>
            </a:r>
            <a:r>
              <a:rPr dirty="0" sz="2550" spc="2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0">
                <a:solidFill>
                  <a:srgbClr val="3C3C3C"/>
                </a:solidFill>
                <a:latin typeface="Arial MT"/>
                <a:cs typeface="Arial MT"/>
              </a:rPr>
              <a:t>of</a:t>
            </a:r>
            <a:r>
              <a:rPr dirty="0" sz="2550" spc="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applications.</a:t>
            </a:r>
            <a:r>
              <a:rPr dirty="0" sz="2550" spc="2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04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550" spc="2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16x2</a:t>
            </a:r>
            <a:r>
              <a:rPr dirty="0" sz="2550" spc="4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45">
                <a:solidFill>
                  <a:srgbClr val="3C3C3C"/>
                </a:solidFill>
                <a:latin typeface="Arial MT"/>
                <a:cs typeface="Arial MT"/>
              </a:rPr>
              <a:t>LCD</a:t>
            </a:r>
            <a:r>
              <a:rPr dirty="0" sz="2550" spc="2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display</a:t>
            </a:r>
            <a:r>
              <a:rPr dirty="0" sz="2550" spc="2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5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550" spc="3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10">
                <a:solidFill>
                  <a:srgbClr val="3C3C3C"/>
                </a:solidFill>
                <a:latin typeface="Arial MT"/>
                <a:cs typeface="Arial MT"/>
              </a:rPr>
              <a:t>very</a:t>
            </a:r>
            <a:r>
              <a:rPr dirty="0" sz="2550" spc="3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4">
                <a:solidFill>
                  <a:srgbClr val="3C3C3C"/>
                </a:solidFill>
                <a:latin typeface="Arial MT"/>
                <a:cs typeface="Arial MT"/>
              </a:rPr>
              <a:t>basic</a:t>
            </a:r>
            <a:r>
              <a:rPr dirty="0" sz="2550" spc="2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0">
                <a:solidFill>
                  <a:srgbClr val="3C3C3C"/>
                </a:solidFill>
                <a:latin typeface="Arial MT"/>
                <a:cs typeface="Arial MT"/>
              </a:rPr>
              <a:t>module</a:t>
            </a:r>
            <a:r>
              <a:rPr dirty="0" sz="2550" spc="2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550" spc="2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5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550" spc="3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85">
                <a:solidFill>
                  <a:srgbClr val="3C3C3C"/>
                </a:solidFill>
                <a:latin typeface="Arial MT"/>
                <a:cs typeface="Arial MT"/>
              </a:rPr>
              <a:t>very</a:t>
            </a:r>
            <a:r>
              <a:rPr dirty="0" sz="2550" spc="2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0">
                <a:solidFill>
                  <a:srgbClr val="3C3C3C"/>
                </a:solidFill>
                <a:latin typeface="Arial MT"/>
                <a:cs typeface="Arial MT"/>
              </a:rPr>
              <a:t>commonly</a:t>
            </a:r>
            <a:r>
              <a:rPr dirty="0" sz="2550" spc="3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0">
                <a:solidFill>
                  <a:srgbClr val="3C3C3C"/>
                </a:solidFill>
                <a:latin typeface="Arial MT"/>
                <a:cs typeface="Arial MT"/>
              </a:rPr>
              <a:t>used</a:t>
            </a:r>
            <a:r>
              <a:rPr dirty="0" sz="2550" spc="2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65">
                <a:solidFill>
                  <a:srgbClr val="3C3C3C"/>
                </a:solidFill>
                <a:latin typeface="Arial MT"/>
                <a:cs typeface="Arial MT"/>
              </a:rPr>
              <a:t>in</a:t>
            </a:r>
            <a:r>
              <a:rPr dirty="0" sz="2550" spc="3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5">
                <a:solidFill>
                  <a:srgbClr val="3C3C3C"/>
                </a:solidFill>
                <a:latin typeface="Arial MT"/>
                <a:cs typeface="Arial MT"/>
              </a:rPr>
              <a:t>various</a:t>
            </a:r>
            <a:r>
              <a:rPr dirty="0" sz="2550" spc="-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0">
                <a:solidFill>
                  <a:srgbClr val="3C3C3C"/>
                </a:solidFill>
                <a:latin typeface="Arial MT"/>
                <a:cs typeface="Arial MT"/>
              </a:rPr>
              <a:t>devices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90">
                <a:solidFill>
                  <a:srgbClr val="3C3C3C"/>
                </a:solidFill>
                <a:latin typeface="Arial MT"/>
                <a:cs typeface="Arial MT"/>
              </a:rPr>
              <a:t>circuits.</a:t>
            </a:r>
            <a:r>
              <a:rPr dirty="0" sz="2550" spc="-2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04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550" spc="-2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16x2</a:t>
            </a:r>
            <a:r>
              <a:rPr dirty="0" sz="2550" spc="-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45">
                <a:solidFill>
                  <a:srgbClr val="3C3C3C"/>
                </a:solidFill>
                <a:latin typeface="Arial MT"/>
                <a:cs typeface="Arial MT"/>
              </a:rPr>
              <a:t>LCD</a:t>
            </a:r>
            <a:r>
              <a:rPr dirty="0" sz="2550" spc="-2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80">
                <a:solidFill>
                  <a:srgbClr val="3C3C3C"/>
                </a:solidFill>
                <a:latin typeface="Arial MT"/>
                <a:cs typeface="Arial MT"/>
              </a:rPr>
              <a:t>means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35">
                <a:solidFill>
                  <a:srgbClr val="3C3C3C"/>
                </a:solidFill>
                <a:latin typeface="Arial MT"/>
                <a:cs typeface="Arial MT"/>
              </a:rPr>
              <a:t>it</a:t>
            </a:r>
            <a:r>
              <a:rPr dirty="0" sz="2550" spc="-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5">
                <a:solidFill>
                  <a:srgbClr val="3C3C3C"/>
                </a:solidFill>
                <a:latin typeface="Arial MT"/>
                <a:cs typeface="Arial MT"/>
              </a:rPr>
              <a:t>can</a:t>
            </a:r>
            <a:r>
              <a:rPr dirty="0" sz="2550" spc="-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display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75">
                <a:solidFill>
                  <a:srgbClr val="3C3C3C"/>
                </a:solidFill>
                <a:latin typeface="Arial MT"/>
                <a:cs typeface="Arial MT"/>
              </a:rPr>
              <a:t>16</a:t>
            </a:r>
            <a:r>
              <a:rPr dirty="0" sz="2550" spc="-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0">
                <a:solidFill>
                  <a:srgbClr val="3C3C3C"/>
                </a:solidFill>
                <a:latin typeface="Arial MT"/>
                <a:cs typeface="Arial MT"/>
              </a:rPr>
              <a:t>characters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0">
                <a:solidFill>
                  <a:srgbClr val="3C3C3C"/>
                </a:solidFill>
                <a:latin typeface="Arial MT"/>
                <a:cs typeface="Arial MT"/>
              </a:rPr>
              <a:t>per</a:t>
            </a:r>
            <a:r>
              <a:rPr dirty="0" sz="2550" spc="-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line</a:t>
            </a:r>
            <a:r>
              <a:rPr dirty="0" sz="255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550" spc="-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there</a:t>
            </a:r>
            <a:r>
              <a:rPr dirty="0" sz="255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0">
                <a:solidFill>
                  <a:srgbClr val="3C3C3C"/>
                </a:solidFill>
                <a:latin typeface="Arial MT"/>
                <a:cs typeface="Arial MT"/>
              </a:rPr>
              <a:t>are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 2</a:t>
            </a:r>
            <a:r>
              <a:rPr dirty="0" sz="2550" spc="-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such</a:t>
            </a:r>
            <a:r>
              <a:rPr dirty="0" sz="2550" spc="-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lines.</a:t>
            </a:r>
            <a:r>
              <a:rPr dirty="0" sz="2550" spc="2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0">
                <a:solidFill>
                  <a:srgbClr val="3C3C3C"/>
                </a:solidFill>
                <a:latin typeface="Arial MT"/>
                <a:cs typeface="Arial MT"/>
              </a:rPr>
              <a:t>In</a:t>
            </a:r>
            <a:r>
              <a:rPr dirty="0" sz="2550" spc="2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75">
                <a:solidFill>
                  <a:srgbClr val="3C3C3C"/>
                </a:solidFill>
                <a:latin typeface="Arial MT"/>
                <a:cs typeface="Arial MT"/>
              </a:rPr>
              <a:t>this</a:t>
            </a:r>
            <a:r>
              <a:rPr dirty="0" sz="2550" spc="3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45">
                <a:solidFill>
                  <a:srgbClr val="3C3C3C"/>
                </a:solidFill>
                <a:latin typeface="Arial MT"/>
                <a:cs typeface="Arial MT"/>
              </a:rPr>
              <a:t>LCD</a:t>
            </a:r>
            <a:r>
              <a:rPr dirty="0" sz="2550" spc="2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70">
                <a:solidFill>
                  <a:srgbClr val="3C3C3C"/>
                </a:solidFill>
                <a:latin typeface="Arial MT"/>
                <a:cs typeface="Arial MT"/>
              </a:rPr>
              <a:t>each</a:t>
            </a:r>
            <a:r>
              <a:rPr dirty="0" sz="2550" spc="2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5">
                <a:solidFill>
                  <a:srgbClr val="3C3C3C"/>
                </a:solidFill>
                <a:latin typeface="Arial MT"/>
                <a:cs typeface="Arial MT"/>
              </a:rPr>
              <a:t>character</a:t>
            </a:r>
            <a:r>
              <a:rPr dirty="0" sz="2550" spc="2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5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550" spc="2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0">
                <a:solidFill>
                  <a:srgbClr val="3C3C3C"/>
                </a:solidFill>
                <a:latin typeface="Arial MT"/>
                <a:cs typeface="Arial MT"/>
              </a:rPr>
              <a:t>displayed</a:t>
            </a:r>
            <a:r>
              <a:rPr dirty="0" sz="2550" spc="2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65">
                <a:solidFill>
                  <a:srgbClr val="3C3C3C"/>
                </a:solidFill>
                <a:latin typeface="Arial MT"/>
                <a:cs typeface="Arial MT"/>
              </a:rPr>
              <a:t>in</a:t>
            </a:r>
            <a:r>
              <a:rPr dirty="0" sz="2550" spc="2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5">
                <a:solidFill>
                  <a:srgbClr val="3C3C3C"/>
                </a:solidFill>
                <a:latin typeface="Arial MT"/>
                <a:cs typeface="Arial MT"/>
              </a:rPr>
              <a:t>5x7</a:t>
            </a:r>
            <a:r>
              <a:rPr dirty="0" sz="2550" spc="2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pixel</a:t>
            </a:r>
            <a:r>
              <a:rPr dirty="0" sz="2550" spc="229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4">
                <a:solidFill>
                  <a:srgbClr val="3C3C3C"/>
                </a:solidFill>
                <a:latin typeface="Arial MT"/>
                <a:cs typeface="Arial MT"/>
              </a:rPr>
              <a:t>matrix.</a:t>
            </a:r>
            <a:r>
              <a:rPr dirty="0" sz="2550" spc="2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0">
                <a:solidFill>
                  <a:srgbClr val="3C3C3C"/>
                </a:solidFill>
                <a:latin typeface="Arial MT"/>
                <a:cs typeface="Arial MT"/>
              </a:rPr>
              <a:t>This</a:t>
            </a:r>
            <a:r>
              <a:rPr dirty="0" sz="2550" spc="2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10">
                <a:solidFill>
                  <a:srgbClr val="3C3C3C"/>
                </a:solidFill>
                <a:latin typeface="Arial MT"/>
                <a:cs typeface="Arial MT"/>
              </a:rPr>
              <a:t>LCD</a:t>
            </a:r>
            <a:r>
              <a:rPr dirty="0" sz="2550" spc="1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0">
                <a:solidFill>
                  <a:srgbClr val="3C3C3C"/>
                </a:solidFill>
                <a:latin typeface="Arial MT"/>
                <a:cs typeface="Arial MT"/>
              </a:rPr>
              <a:t>has</a:t>
            </a:r>
            <a:r>
              <a:rPr dirty="0" sz="2550" spc="2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95">
                <a:solidFill>
                  <a:srgbClr val="3C3C3C"/>
                </a:solidFill>
                <a:latin typeface="Arial MT"/>
                <a:cs typeface="Arial MT"/>
              </a:rPr>
              <a:t>two</a:t>
            </a:r>
            <a:r>
              <a:rPr dirty="0" sz="2550" spc="2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0">
                <a:solidFill>
                  <a:srgbClr val="3C3C3C"/>
                </a:solidFill>
                <a:latin typeface="Arial MT"/>
                <a:cs typeface="Arial MT"/>
              </a:rPr>
              <a:t>registers,</a:t>
            </a:r>
            <a:r>
              <a:rPr dirty="0" sz="2550" spc="-2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04">
                <a:solidFill>
                  <a:srgbClr val="3C3C3C"/>
                </a:solidFill>
                <a:latin typeface="Arial MT"/>
                <a:cs typeface="Arial MT"/>
              </a:rPr>
              <a:t>namely,</a:t>
            </a:r>
            <a:r>
              <a:rPr dirty="0" sz="2550" spc="-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20">
                <a:solidFill>
                  <a:srgbClr val="3C3C3C"/>
                </a:solidFill>
                <a:latin typeface="Arial MT"/>
                <a:cs typeface="Arial MT"/>
              </a:rPr>
              <a:t>Command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0">
                <a:solidFill>
                  <a:srgbClr val="3C3C3C"/>
                </a:solidFill>
                <a:latin typeface="Arial MT"/>
                <a:cs typeface="Arial MT"/>
              </a:rPr>
              <a:t>Data.</a:t>
            </a:r>
            <a:r>
              <a:rPr dirty="0" sz="255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29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command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0">
                <a:solidFill>
                  <a:srgbClr val="3C3C3C"/>
                </a:solidFill>
                <a:latin typeface="Arial MT"/>
                <a:cs typeface="Arial MT"/>
              </a:rPr>
              <a:t>register</a:t>
            </a:r>
            <a:r>
              <a:rPr dirty="0" sz="2550" spc="-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stores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0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command</a:t>
            </a:r>
            <a:r>
              <a:rPr dirty="0" sz="2550" spc="-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instructions</a:t>
            </a:r>
            <a:r>
              <a:rPr dirty="0" sz="2550" spc="-2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0">
                <a:solidFill>
                  <a:srgbClr val="3C3C3C"/>
                </a:solidFill>
                <a:latin typeface="Arial MT"/>
                <a:cs typeface="Arial MT"/>
              </a:rPr>
              <a:t>given</a:t>
            </a:r>
            <a:r>
              <a:rPr dirty="0" sz="2550" spc="-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65">
                <a:solidFill>
                  <a:srgbClr val="3C3C3C"/>
                </a:solidFill>
                <a:latin typeface="Arial MT"/>
                <a:cs typeface="Arial MT"/>
              </a:rPr>
              <a:t>to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4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10">
                <a:solidFill>
                  <a:srgbClr val="3C3C3C"/>
                </a:solidFill>
                <a:latin typeface="Arial MT"/>
                <a:cs typeface="Arial MT"/>
              </a:rPr>
              <a:t>LCD.</a:t>
            </a:r>
            <a:r>
              <a:rPr dirty="0" sz="255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204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550" spc="-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command</a:t>
            </a:r>
            <a:r>
              <a:rPr dirty="0" sz="2550" spc="-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85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0">
                <a:solidFill>
                  <a:srgbClr val="3C3C3C"/>
                </a:solidFill>
                <a:latin typeface="Arial MT"/>
                <a:cs typeface="Arial MT"/>
              </a:rPr>
              <a:t>an</a:t>
            </a:r>
            <a:r>
              <a:rPr dirty="0" sz="2550" spc="-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05">
                <a:solidFill>
                  <a:srgbClr val="3C3C3C"/>
                </a:solidFill>
                <a:latin typeface="Arial MT"/>
                <a:cs typeface="Arial MT"/>
              </a:rPr>
              <a:t>instruction</a:t>
            </a:r>
            <a:r>
              <a:rPr dirty="0" sz="2550" spc="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70">
                <a:solidFill>
                  <a:srgbClr val="3C3C3C"/>
                </a:solidFill>
                <a:latin typeface="Arial MT"/>
                <a:cs typeface="Arial MT"/>
              </a:rPr>
              <a:t>given</a:t>
            </a:r>
            <a:r>
              <a:rPr dirty="0" sz="2550" spc="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65">
                <a:solidFill>
                  <a:srgbClr val="3C3C3C"/>
                </a:solidFill>
                <a:latin typeface="Arial MT"/>
                <a:cs typeface="Arial MT"/>
              </a:rPr>
              <a:t>to</a:t>
            </a:r>
            <a:r>
              <a:rPr dirty="0" sz="255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345">
                <a:solidFill>
                  <a:srgbClr val="3C3C3C"/>
                </a:solidFill>
                <a:latin typeface="Arial MT"/>
                <a:cs typeface="Arial MT"/>
              </a:rPr>
              <a:t>LCD</a:t>
            </a:r>
            <a:r>
              <a:rPr dirty="0" sz="2550" spc="-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65">
                <a:solidFill>
                  <a:srgbClr val="3C3C3C"/>
                </a:solidFill>
                <a:latin typeface="Arial MT"/>
                <a:cs typeface="Arial MT"/>
              </a:rPr>
              <a:t>to</a:t>
            </a:r>
            <a:r>
              <a:rPr dirty="0" sz="255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do </a:t>
            </a:r>
            <a:r>
              <a:rPr dirty="0" sz="2550" spc="-17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550" spc="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50">
                <a:solidFill>
                  <a:srgbClr val="3C3C3C"/>
                </a:solidFill>
                <a:latin typeface="Arial MT"/>
                <a:cs typeface="Arial MT"/>
              </a:rPr>
              <a:t>predefined</a:t>
            </a:r>
            <a:r>
              <a:rPr dirty="0" sz="2550" spc="-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task</a:t>
            </a:r>
            <a:r>
              <a:rPr dirty="0" sz="2550" spc="-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85">
                <a:solidFill>
                  <a:srgbClr val="3C3C3C"/>
                </a:solidFill>
                <a:latin typeface="Arial MT"/>
                <a:cs typeface="Arial MT"/>
              </a:rPr>
              <a:t>like</a:t>
            </a:r>
            <a:r>
              <a:rPr dirty="0" sz="255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95">
                <a:solidFill>
                  <a:srgbClr val="3C3C3C"/>
                </a:solidFill>
                <a:latin typeface="Arial MT"/>
                <a:cs typeface="Arial MT"/>
              </a:rPr>
              <a:t>initializing</a:t>
            </a:r>
            <a:r>
              <a:rPr dirty="0" sz="25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80">
                <a:solidFill>
                  <a:srgbClr val="3C3C3C"/>
                </a:solidFill>
                <a:latin typeface="Arial MT"/>
                <a:cs typeface="Arial MT"/>
              </a:rPr>
              <a:t>it,</a:t>
            </a:r>
            <a:r>
              <a:rPr dirty="0" sz="2550" spc="-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5">
                <a:solidFill>
                  <a:srgbClr val="3C3C3C"/>
                </a:solidFill>
                <a:latin typeface="Arial MT"/>
                <a:cs typeface="Arial MT"/>
              </a:rPr>
              <a:t>clearing</a:t>
            </a:r>
            <a:r>
              <a:rPr dirty="0" sz="2550" spc="-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60">
                <a:solidFill>
                  <a:srgbClr val="3C3C3C"/>
                </a:solidFill>
                <a:latin typeface="Arial MT"/>
                <a:cs typeface="Arial MT"/>
              </a:rPr>
              <a:t>its</a:t>
            </a:r>
            <a:r>
              <a:rPr dirty="0" sz="2550" spc="-2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95">
                <a:solidFill>
                  <a:srgbClr val="3C3C3C"/>
                </a:solidFill>
                <a:latin typeface="Arial MT"/>
                <a:cs typeface="Arial MT"/>
              </a:rPr>
              <a:t>screen,</a:t>
            </a:r>
            <a:r>
              <a:rPr dirty="0" sz="2550" spc="-1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0">
                <a:solidFill>
                  <a:srgbClr val="3C3C3C"/>
                </a:solidFill>
                <a:latin typeface="Arial MT"/>
                <a:cs typeface="Arial MT"/>
              </a:rPr>
              <a:t>setting</a:t>
            </a:r>
            <a:r>
              <a:rPr dirty="0" sz="2550" spc="-2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14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550" spc="-229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40">
                <a:solidFill>
                  <a:srgbClr val="3C3C3C"/>
                </a:solidFill>
                <a:latin typeface="Arial MT"/>
                <a:cs typeface="Arial MT"/>
              </a:rPr>
              <a:t>cursor</a:t>
            </a:r>
            <a:r>
              <a:rPr dirty="0" sz="2550" spc="-1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25">
                <a:solidFill>
                  <a:srgbClr val="3C3C3C"/>
                </a:solidFill>
                <a:latin typeface="Arial MT"/>
                <a:cs typeface="Arial MT"/>
              </a:rPr>
              <a:t>position,</a:t>
            </a:r>
            <a:r>
              <a:rPr dirty="0" sz="2550" spc="-2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00">
                <a:solidFill>
                  <a:srgbClr val="3C3C3C"/>
                </a:solidFill>
                <a:latin typeface="Arial MT"/>
                <a:cs typeface="Arial MT"/>
              </a:rPr>
              <a:t>controlling</a:t>
            </a:r>
            <a:r>
              <a:rPr dirty="0" sz="2550" spc="-2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30">
                <a:solidFill>
                  <a:srgbClr val="3C3C3C"/>
                </a:solidFill>
                <a:latin typeface="Arial MT"/>
                <a:cs typeface="Arial MT"/>
              </a:rPr>
              <a:t>display</a:t>
            </a:r>
            <a:r>
              <a:rPr dirty="0" sz="2550" spc="-3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550" spc="-105">
                <a:solidFill>
                  <a:srgbClr val="3C3C3C"/>
                </a:solidFill>
                <a:latin typeface="Arial MT"/>
                <a:cs typeface="Arial MT"/>
              </a:rPr>
              <a:t>etc.</a:t>
            </a:r>
            <a:endParaRPr sz="255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0" y="2387600"/>
            <a:ext cx="6565900" cy="2222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056" y="819221"/>
            <a:ext cx="15079344" cy="1586230"/>
          </a:xfrm>
          <a:prstGeom prst="rect"/>
          <a:solidFill>
            <a:srgbClr val="4D1333"/>
          </a:solidFill>
        </p:spPr>
        <p:txBody>
          <a:bodyPr wrap="square" lIns="0" tIns="298450" rIns="0" bIns="0" rtlCol="0" vert="horz">
            <a:spAutoFit/>
          </a:bodyPr>
          <a:lstStyle/>
          <a:p>
            <a:pPr algn="ctr" marL="304165">
              <a:lnSpc>
                <a:spcPct val="100000"/>
              </a:lnSpc>
              <a:spcBef>
                <a:spcPts val="2350"/>
              </a:spcBef>
            </a:pPr>
            <a:r>
              <a:rPr dirty="0" sz="5300" spc="-685" b="1">
                <a:solidFill>
                  <a:srgbClr val="FFFFFF"/>
                </a:solidFill>
                <a:latin typeface="Arial"/>
                <a:cs typeface="Arial"/>
              </a:rPr>
              <a:t>BUZZER</a:t>
            </a:r>
            <a:endParaRPr sz="53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98700" y="5008117"/>
            <a:ext cx="12932410" cy="23241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>
              <a:lnSpc>
                <a:spcPct val="113999"/>
              </a:lnSpc>
              <a:spcBef>
                <a:spcPts val="70"/>
              </a:spcBef>
            </a:pPr>
            <a:r>
              <a:rPr dirty="0" sz="2650" spc="-215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650" spc="-204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70">
                <a:solidFill>
                  <a:srgbClr val="3C3C3C"/>
                </a:solidFill>
                <a:latin typeface="Arial MT"/>
                <a:cs typeface="Arial MT"/>
              </a:rPr>
              <a:t>buzzer</a:t>
            </a:r>
            <a:r>
              <a:rPr dirty="0" sz="2650" spc="-2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45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650" spc="-1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225">
                <a:solidFill>
                  <a:srgbClr val="3C3C3C"/>
                </a:solidFill>
                <a:latin typeface="Arial MT"/>
                <a:cs typeface="Arial MT"/>
              </a:rPr>
              <a:t>an</a:t>
            </a:r>
            <a:r>
              <a:rPr dirty="0" sz="2650" spc="-1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0">
                <a:solidFill>
                  <a:srgbClr val="3C3C3C"/>
                </a:solidFill>
                <a:latin typeface="Arial MT"/>
                <a:cs typeface="Arial MT"/>
              </a:rPr>
              <a:t>electronic</a:t>
            </a:r>
            <a:r>
              <a:rPr dirty="0" sz="2650" spc="-1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45">
                <a:solidFill>
                  <a:srgbClr val="3C3C3C"/>
                </a:solidFill>
                <a:latin typeface="Arial MT"/>
                <a:cs typeface="Arial MT"/>
              </a:rPr>
              <a:t>device</a:t>
            </a:r>
            <a:r>
              <a:rPr dirty="0" sz="2650" spc="-2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50">
                <a:solidFill>
                  <a:srgbClr val="3C3C3C"/>
                </a:solidFill>
                <a:latin typeface="Arial MT"/>
                <a:cs typeface="Arial MT"/>
              </a:rPr>
              <a:t>designed</a:t>
            </a:r>
            <a:r>
              <a:rPr dirty="0" sz="2650" spc="-1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30">
                <a:solidFill>
                  <a:srgbClr val="3C3C3C"/>
                </a:solidFill>
                <a:latin typeface="Arial MT"/>
                <a:cs typeface="Arial MT"/>
              </a:rPr>
              <a:t>to</a:t>
            </a:r>
            <a:r>
              <a:rPr dirty="0" sz="2650" spc="-204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55">
                <a:solidFill>
                  <a:srgbClr val="3C3C3C"/>
                </a:solidFill>
                <a:latin typeface="Arial MT"/>
                <a:cs typeface="Arial MT"/>
              </a:rPr>
              <a:t>produce</a:t>
            </a:r>
            <a:r>
              <a:rPr dirty="0" sz="2650" spc="-2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8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650" spc="-1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55">
                <a:solidFill>
                  <a:srgbClr val="3C3C3C"/>
                </a:solidFill>
                <a:latin typeface="Arial MT"/>
                <a:cs typeface="Arial MT"/>
              </a:rPr>
              <a:t>buzzing</a:t>
            </a:r>
            <a:r>
              <a:rPr dirty="0" sz="2650" spc="-1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80">
                <a:solidFill>
                  <a:srgbClr val="3C3C3C"/>
                </a:solidFill>
                <a:latin typeface="Arial MT"/>
                <a:cs typeface="Arial MT"/>
              </a:rPr>
              <a:t>or</a:t>
            </a:r>
            <a:r>
              <a:rPr dirty="0" sz="2650" spc="-2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50">
                <a:solidFill>
                  <a:srgbClr val="3C3C3C"/>
                </a:solidFill>
                <a:latin typeface="Arial MT"/>
                <a:cs typeface="Arial MT"/>
              </a:rPr>
              <a:t>beeping</a:t>
            </a:r>
            <a:r>
              <a:rPr dirty="0" sz="2650" spc="-1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70">
                <a:solidFill>
                  <a:srgbClr val="3C3C3C"/>
                </a:solidFill>
                <a:latin typeface="Arial MT"/>
                <a:cs typeface="Arial MT"/>
              </a:rPr>
              <a:t>sound</a:t>
            </a:r>
            <a:r>
              <a:rPr dirty="0" sz="2650" spc="-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90">
                <a:solidFill>
                  <a:srgbClr val="3C3C3C"/>
                </a:solidFill>
                <a:latin typeface="Arial MT"/>
                <a:cs typeface="Arial MT"/>
              </a:rPr>
              <a:t>when</a:t>
            </a:r>
            <a:r>
              <a:rPr dirty="0" sz="2650" spc="-1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0">
                <a:solidFill>
                  <a:srgbClr val="3C3C3C"/>
                </a:solidFill>
                <a:latin typeface="Arial MT"/>
                <a:cs typeface="Arial MT"/>
              </a:rPr>
              <a:t>activated.</a:t>
            </a:r>
            <a:r>
              <a:rPr dirty="0" sz="2650" spc="-1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45">
                <a:solidFill>
                  <a:srgbClr val="3C3C3C"/>
                </a:solidFill>
                <a:latin typeface="Arial MT"/>
                <a:cs typeface="Arial MT"/>
              </a:rPr>
              <a:t>It</a:t>
            </a:r>
            <a:r>
              <a:rPr dirty="0" sz="2650" spc="3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00">
                <a:solidFill>
                  <a:srgbClr val="3C3C3C"/>
                </a:solidFill>
                <a:latin typeface="Arial MT"/>
                <a:cs typeface="Arial MT"/>
              </a:rPr>
              <a:t>typically</a:t>
            </a:r>
            <a:r>
              <a:rPr dirty="0" sz="2650" spc="3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05">
                <a:solidFill>
                  <a:srgbClr val="3C3C3C"/>
                </a:solidFill>
                <a:latin typeface="Arial MT"/>
                <a:cs typeface="Arial MT"/>
              </a:rPr>
              <a:t>consists</a:t>
            </a:r>
            <a:r>
              <a:rPr dirty="0" sz="2650" spc="4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45">
                <a:solidFill>
                  <a:srgbClr val="3C3C3C"/>
                </a:solidFill>
                <a:latin typeface="Arial MT"/>
                <a:cs typeface="Arial MT"/>
              </a:rPr>
              <a:t>of</a:t>
            </a:r>
            <a:r>
              <a:rPr dirty="0" sz="2650" spc="4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8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650" spc="3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55">
                <a:solidFill>
                  <a:srgbClr val="3C3C3C"/>
                </a:solidFill>
                <a:latin typeface="Arial MT"/>
                <a:cs typeface="Arial MT"/>
              </a:rPr>
              <a:t>housing,</a:t>
            </a:r>
            <a:r>
              <a:rPr dirty="0" sz="2650" spc="2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8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650" spc="4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20">
                <a:solidFill>
                  <a:srgbClr val="3C3C3C"/>
                </a:solidFill>
                <a:latin typeface="Arial MT"/>
                <a:cs typeface="Arial MT"/>
              </a:rPr>
              <a:t>vibrating</a:t>
            </a:r>
            <a:r>
              <a:rPr dirty="0" sz="2650" spc="409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45">
                <a:solidFill>
                  <a:srgbClr val="3C3C3C"/>
                </a:solidFill>
                <a:latin typeface="Arial MT"/>
                <a:cs typeface="Arial MT"/>
              </a:rPr>
              <a:t>element</a:t>
            </a:r>
            <a:r>
              <a:rPr dirty="0" sz="2650" spc="3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25">
                <a:solidFill>
                  <a:srgbClr val="3C3C3C"/>
                </a:solidFill>
                <a:latin typeface="Arial MT"/>
                <a:cs typeface="Arial MT"/>
              </a:rPr>
              <a:t>(such</a:t>
            </a:r>
            <a:r>
              <a:rPr dirty="0" sz="2650" spc="3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40">
                <a:solidFill>
                  <a:srgbClr val="3C3C3C"/>
                </a:solidFill>
                <a:latin typeface="Arial MT"/>
                <a:cs typeface="Arial MT"/>
              </a:rPr>
              <a:t>as</a:t>
            </a:r>
            <a:r>
              <a:rPr dirty="0" sz="2650" spc="3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8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650" spc="4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4">
                <a:solidFill>
                  <a:srgbClr val="3C3C3C"/>
                </a:solidFill>
                <a:latin typeface="Arial MT"/>
                <a:cs typeface="Arial MT"/>
              </a:rPr>
              <a:t>piezoelectric</a:t>
            </a:r>
            <a:r>
              <a:rPr dirty="0" sz="2650" spc="3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05">
                <a:solidFill>
                  <a:srgbClr val="3C3C3C"/>
                </a:solidFill>
                <a:latin typeface="Arial MT"/>
                <a:cs typeface="Arial MT"/>
              </a:rPr>
              <a:t>crystal</a:t>
            </a:r>
            <a:r>
              <a:rPr dirty="0" sz="2650" spc="3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80">
                <a:solidFill>
                  <a:srgbClr val="3C3C3C"/>
                </a:solidFill>
                <a:latin typeface="Arial MT"/>
                <a:cs typeface="Arial MT"/>
              </a:rPr>
              <a:t>or</a:t>
            </a:r>
            <a:r>
              <a:rPr dirty="0" sz="2650" spc="3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75">
                <a:solidFill>
                  <a:srgbClr val="3C3C3C"/>
                </a:solidFill>
                <a:latin typeface="Arial MT"/>
                <a:cs typeface="Arial MT"/>
              </a:rPr>
              <a:t>an</a:t>
            </a:r>
            <a:r>
              <a:rPr dirty="0" sz="2650" spc="-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30">
                <a:solidFill>
                  <a:srgbClr val="3C3C3C"/>
                </a:solidFill>
                <a:latin typeface="Arial MT"/>
                <a:cs typeface="Arial MT"/>
              </a:rPr>
              <a:t>electromagnetic</a:t>
            </a:r>
            <a:r>
              <a:rPr dirty="0" sz="2650" spc="3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00">
                <a:solidFill>
                  <a:srgbClr val="3C3C3C"/>
                </a:solidFill>
                <a:latin typeface="Arial MT"/>
                <a:cs typeface="Arial MT"/>
              </a:rPr>
              <a:t>coil),</a:t>
            </a:r>
            <a:r>
              <a:rPr dirty="0" sz="2650" spc="1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75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650" spc="3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8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650" spc="254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40">
                <a:solidFill>
                  <a:srgbClr val="3C3C3C"/>
                </a:solidFill>
                <a:latin typeface="Arial MT"/>
                <a:cs typeface="Arial MT"/>
              </a:rPr>
              <a:t>mechanism</a:t>
            </a:r>
            <a:r>
              <a:rPr dirty="0" sz="2650" spc="1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35">
                <a:solidFill>
                  <a:srgbClr val="3C3C3C"/>
                </a:solidFill>
                <a:latin typeface="Arial MT"/>
                <a:cs typeface="Arial MT"/>
              </a:rPr>
              <a:t>for</a:t>
            </a:r>
            <a:r>
              <a:rPr dirty="0" sz="2650" spc="2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35">
                <a:solidFill>
                  <a:srgbClr val="3C3C3C"/>
                </a:solidFill>
                <a:latin typeface="Arial MT"/>
                <a:cs typeface="Arial MT"/>
              </a:rPr>
              <a:t>producing</a:t>
            </a:r>
            <a:r>
              <a:rPr dirty="0" sz="2650" spc="3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4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650" spc="1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45">
                <a:solidFill>
                  <a:srgbClr val="3C3C3C"/>
                </a:solidFill>
                <a:latin typeface="Arial MT"/>
                <a:cs typeface="Arial MT"/>
              </a:rPr>
              <a:t>desired</a:t>
            </a:r>
            <a:r>
              <a:rPr dirty="0" sz="2650" spc="3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50">
                <a:solidFill>
                  <a:srgbClr val="3C3C3C"/>
                </a:solidFill>
                <a:latin typeface="Arial MT"/>
                <a:cs typeface="Arial MT"/>
              </a:rPr>
              <a:t>sound.</a:t>
            </a:r>
            <a:r>
              <a:rPr dirty="0" sz="2650" spc="229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235">
                <a:solidFill>
                  <a:srgbClr val="3C3C3C"/>
                </a:solidFill>
                <a:latin typeface="Arial MT"/>
                <a:cs typeface="Arial MT"/>
              </a:rPr>
              <a:t>When</a:t>
            </a:r>
            <a:r>
              <a:rPr dirty="0" sz="2650" spc="2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75">
                <a:solidFill>
                  <a:srgbClr val="3C3C3C"/>
                </a:solidFill>
                <a:latin typeface="Arial MT"/>
                <a:cs typeface="Arial MT"/>
              </a:rPr>
              <a:t>an</a:t>
            </a:r>
            <a:r>
              <a:rPr dirty="0" sz="2650" spc="2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00">
                <a:solidFill>
                  <a:srgbClr val="3C3C3C"/>
                </a:solidFill>
                <a:latin typeface="Arial MT"/>
                <a:cs typeface="Arial MT"/>
              </a:rPr>
              <a:t>electrical</a:t>
            </a:r>
            <a:r>
              <a:rPr dirty="0" sz="265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35">
                <a:solidFill>
                  <a:srgbClr val="3C3C3C"/>
                </a:solidFill>
                <a:latin typeface="Arial MT"/>
                <a:cs typeface="Arial MT"/>
              </a:rPr>
              <a:t>current</a:t>
            </a:r>
            <a:r>
              <a:rPr dirty="0" sz="2650" spc="6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95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650" spc="7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25">
                <a:solidFill>
                  <a:srgbClr val="3C3C3C"/>
                </a:solidFill>
                <a:latin typeface="Arial MT"/>
                <a:cs typeface="Arial MT"/>
              </a:rPr>
              <a:t>applied</a:t>
            </a:r>
            <a:r>
              <a:rPr dirty="0" sz="2650" spc="6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30">
                <a:solidFill>
                  <a:srgbClr val="3C3C3C"/>
                </a:solidFill>
                <a:latin typeface="Arial MT"/>
                <a:cs typeface="Arial MT"/>
              </a:rPr>
              <a:t>to</a:t>
            </a:r>
            <a:r>
              <a:rPr dirty="0" sz="2650" spc="6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45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650" spc="6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85">
                <a:solidFill>
                  <a:srgbClr val="3C3C3C"/>
                </a:solidFill>
                <a:latin typeface="Arial MT"/>
                <a:cs typeface="Arial MT"/>
              </a:rPr>
              <a:t>buzzer,</a:t>
            </a:r>
            <a:r>
              <a:rPr dirty="0" sz="2650" spc="5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4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650" spc="6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0">
                <a:solidFill>
                  <a:srgbClr val="3C3C3C"/>
                </a:solidFill>
                <a:latin typeface="Arial MT"/>
                <a:cs typeface="Arial MT"/>
              </a:rPr>
              <a:t>vibrating</a:t>
            </a:r>
            <a:r>
              <a:rPr dirty="0" sz="2650" spc="6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45">
                <a:solidFill>
                  <a:srgbClr val="3C3C3C"/>
                </a:solidFill>
                <a:latin typeface="Arial MT"/>
                <a:cs typeface="Arial MT"/>
              </a:rPr>
              <a:t>element</a:t>
            </a:r>
            <a:r>
              <a:rPr dirty="0" sz="2650" spc="6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95">
                <a:solidFill>
                  <a:srgbClr val="3C3C3C"/>
                </a:solidFill>
                <a:latin typeface="Arial MT"/>
                <a:cs typeface="Arial MT"/>
              </a:rPr>
              <a:t>oscillates</a:t>
            </a:r>
            <a:r>
              <a:rPr dirty="0" sz="2650" spc="7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70">
                <a:solidFill>
                  <a:srgbClr val="3C3C3C"/>
                </a:solidFill>
                <a:latin typeface="Arial MT"/>
                <a:cs typeface="Arial MT"/>
              </a:rPr>
              <a:t>at</a:t>
            </a:r>
            <a:r>
              <a:rPr dirty="0" sz="2650" spc="6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8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650" spc="6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85">
                <a:solidFill>
                  <a:srgbClr val="3C3C3C"/>
                </a:solidFill>
                <a:latin typeface="Arial MT"/>
                <a:cs typeface="Arial MT"/>
              </a:rPr>
              <a:t>specific</a:t>
            </a:r>
            <a:r>
              <a:rPr dirty="0" sz="2650" spc="7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70">
                <a:solidFill>
                  <a:srgbClr val="3C3C3C"/>
                </a:solidFill>
                <a:latin typeface="Arial MT"/>
                <a:cs typeface="Arial MT"/>
              </a:rPr>
              <a:t>frequency,</a:t>
            </a:r>
            <a:r>
              <a:rPr dirty="0" sz="2650" spc="-2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50">
                <a:solidFill>
                  <a:srgbClr val="3C3C3C"/>
                </a:solidFill>
                <a:latin typeface="Arial MT"/>
                <a:cs typeface="Arial MT"/>
              </a:rPr>
              <a:t>generating</a:t>
            </a:r>
            <a:r>
              <a:rPr dirty="0" sz="2650" spc="-1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70">
                <a:solidFill>
                  <a:srgbClr val="3C3C3C"/>
                </a:solidFill>
                <a:latin typeface="Arial MT"/>
                <a:cs typeface="Arial MT"/>
              </a:rPr>
              <a:t>sound</a:t>
            </a:r>
            <a:r>
              <a:rPr dirty="0" sz="2650" spc="-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85">
                <a:solidFill>
                  <a:srgbClr val="3C3C3C"/>
                </a:solidFill>
                <a:latin typeface="Arial MT"/>
                <a:cs typeface="Arial MT"/>
              </a:rPr>
              <a:t>waves</a:t>
            </a:r>
            <a:r>
              <a:rPr dirty="0" sz="2650" spc="-1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70">
                <a:solidFill>
                  <a:srgbClr val="3C3C3C"/>
                </a:solidFill>
                <a:latin typeface="Arial MT"/>
                <a:cs typeface="Arial MT"/>
              </a:rPr>
              <a:t>that</a:t>
            </a:r>
            <a:r>
              <a:rPr dirty="0" sz="2650" spc="-2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0">
                <a:solidFill>
                  <a:srgbClr val="3C3C3C"/>
                </a:solidFill>
                <a:latin typeface="Arial MT"/>
                <a:cs typeface="Arial MT"/>
              </a:rPr>
              <a:t>result</a:t>
            </a:r>
            <a:r>
              <a:rPr dirty="0" sz="2650" spc="-1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30">
                <a:solidFill>
                  <a:srgbClr val="3C3C3C"/>
                </a:solidFill>
                <a:latin typeface="Arial MT"/>
                <a:cs typeface="Arial MT"/>
              </a:rPr>
              <a:t>in</a:t>
            </a:r>
            <a:r>
              <a:rPr dirty="0" sz="2650" spc="-1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4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650" spc="-2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0">
                <a:solidFill>
                  <a:srgbClr val="3C3C3C"/>
                </a:solidFill>
                <a:latin typeface="Arial MT"/>
                <a:cs typeface="Arial MT"/>
              </a:rPr>
              <a:t>characteristic</a:t>
            </a:r>
            <a:r>
              <a:rPr dirty="0" sz="2650" spc="-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55">
                <a:solidFill>
                  <a:srgbClr val="3C3C3C"/>
                </a:solidFill>
                <a:latin typeface="Arial MT"/>
                <a:cs typeface="Arial MT"/>
              </a:rPr>
              <a:t>buzzing</a:t>
            </a:r>
            <a:r>
              <a:rPr dirty="0" sz="2650" spc="-1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30">
                <a:solidFill>
                  <a:srgbClr val="3C3C3C"/>
                </a:solidFill>
                <a:latin typeface="Arial MT"/>
                <a:cs typeface="Arial MT"/>
              </a:rPr>
              <a:t>or</a:t>
            </a:r>
            <a:r>
              <a:rPr dirty="0" sz="2650" spc="-1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65">
                <a:solidFill>
                  <a:srgbClr val="3C3C3C"/>
                </a:solidFill>
                <a:latin typeface="Arial MT"/>
                <a:cs typeface="Arial MT"/>
              </a:rPr>
              <a:t>beeping</a:t>
            </a:r>
            <a:r>
              <a:rPr dirty="0" sz="2650" spc="-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50">
                <a:solidFill>
                  <a:srgbClr val="3C3C3C"/>
                </a:solidFill>
                <a:latin typeface="Arial MT"/>
                <a:cs typeface="Arial MT"/>
              </a:rPr>
              <a:t>noise.</a:t>
            </a:r>
            <a:endParaRPr sz="265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8800" y="2641600"/>
            <a:ext cx="33909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056" y="819221"/>
            <a:ext cx="15079344" cy="1586230"/>
          </a:xfrm>
          <a:prstGeom prst="rect"/>
          <a:solidFill>
            <a:srgbClr val="4D1333"/>
          </a:solidFill>
        </p:spPr>
        <p:txBody>
          <a:bodyPr wrap="square" lIns="0" tIns="3365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0"/>
              </a:spcBef>
            </a:pPr>
            <a:r>
              <a:rPr dirty="0" sz="5900" spc="-819" b="1">
                <a:solidFill>
                  <a:srgbClr val="FFFFFF"/>
                </a:solidFill>
                <a:latin typeface="Arial"/>
                <a:cs typeface="Arial"/>
              </a:rPr>
              <a:t>LCD</a:t>
            </a:r>
            <a:r>
              <a:rPr dirty="0" sz="5900" spc="-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-690" b="1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3657600"/>
            <a:ext cx="5092700" cy="37211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0700" y="3657600"/>
            <a:ext cx="5092700" cy="37211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98200" y="3657600"/>
            <a:ext cx="509270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586" y="808751"/>
            <a:ext cx="15067280" cy="1678939"/>
          </a:xfrm>
          <a:prstGeom prst="rect"/>
          <a:solidFill>
            <a:srgbClr val="4D1333"/>
          </a:solidFill>
        </p:spPr>
        <p:txBody>
          <a:bodyPr wrap="square" lIns="0" tIns="435609" rIns="0" bIns="0" rtlCol="0" vert="horz">
            <a:spAutoFit/>
          </a:bodyPr>
          <a:lstStyle/>
          <a:p>
            <a:pPr marL="1355090">
              <a:lnSpc>
                <a:spcPct val="100000"/>
              </a:lnSpc>
              <a:spcBef>
                <a:spcPts val="3429"/>
              </a:spcBef>
            </a:pPr>
            <a:r>
              <a:rPr dirty="0" sz="5300" spc="-530" b="1">
                <a:solidFill>
                  <a:srgbClr val="FFFFFF"/>
                </a:solidFill>
                <a:latin typeface="Arial"/>
                <a:cs typeface="Arial"/>
              </a:rPr>
              <a:t>SMS</a:t>
            </a:r>
            <a:r>
              <a:rPr dirty="0" sz="5300" spc="-4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300" spc="-635" b="1">
                <a:solidFill>
                  <a:srgbClr val="FFFFFF"/>
                </a:solidFill>
                <a:latin typeface="Arial"/>
                <a:cs typeface="Arial"/>
              </a:rPr>
              <a:t>ALERT</a:t>
            </a:r>
            <a:r>
              <a:rPr dirty="0" sz="5300" spc="-4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300" spc="-64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5300" spc="-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300" spc="-600" b="1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dirty="0" sz="5300" spc="-3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300" spc="-590" b="1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endParaRPr sz="53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2946400"/>
            <a:ext cx="4191000" cy="55880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7600" y="2946400"/>
            <a:ext cx="4191000" cy="55581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586" y="808751"/>
            <a:ext cx="15067280" cy="1678939"/>
          </a:xfrm>
          <a:prstGeom prst="rect"/>
          <a:solidFill>
            <a:srgbClr val="4D1333"/>
          </a:solidFill>
        </p:spPr>
        <p:txBody>
          <a:bodyPr wrap="square" lIns="0" tIns="334010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2630"/>
              </a:spcBef>
            </a:pPr>
            <a:r>
              <a:rPr dirty="0" sz="5300" spc="-665" b="1">
                <a:solidFill>
                  <a:srgbClr val="FFFFFF"/>
                </a:solidFill>
                <a:latin typeface="Arial"/>
                <a:cs typeface="Arial"/>
              </a:rPr>
              <a:t>ADVANTAGES</a:t>
            </a:r>
            <a:endParaRPr sz="53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28800" y="3557523"/>
            <a:ext cx="10250805" cy="3644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200">
              <a:lnSpc>
                <a:spcPct val="133800"/>
              </a:lnSpc>
              <a:spcBef>
                <a:spcPts val="95"/>
              </a:spcBef>
              <a:tabLst>
                <a:tab pos="2272665" algn="l"/>
                <a:tab pos="4495165" algn="l"/>
                <a:tab pos="6146165" algn="l"/>
                <a:tab pos="7276465" algn="l"/>
                <a:tab pos="9867265" algn="l"/>
              </a:tabLst>
            </a:pPr>
            <a:r>
              <a:rPr dirty="0" sz="3200" spc="505">
                <a:latin typeface="Lucida Sans Unicode"/>
                <a:cs typeface="Lucida Sans Unicode"/>
              </a:rPr>
              <a:t>6</a:t>
            </a:r>
            <a:r>
              <a:rPr dirty="0" sz="3200" spc="45">
                <a:latin typeface="Lucida Sans Unicode"/>
                <a:cs typeface="Lucida Sans Unicode"/>
              </a:rPr>
              <a:t> </a:t>
            </a:r>
            <a:r>
              <a:rPr dirty="0" sz="3550" spc="-10">
                <a:latin typeface="Arial MT"/>
                <a:cs typeface="Arial MT"/>
              </a:rPr>
              <a:t>Tracking</a:t>
            </a:r>
            <a:r>
              <a:rPr dirty="0" sz="3550">
                <a:latin typeface="Arial MT"/>
                <a:cs typeface="Arial MT"/>
              </a:rPr>
              <a:t>	</a:t>
            </a:r>
            <a:r>
              <a:rPr dirty="0" sz="3550" spc="-10">
                <a:latin typeface="Arial MT"/>
                <a:cs typeface="Arial MT"/>
              </a:rPr>
              <a:t>technology</a:t>
            </a:r>
            <a:r>
              <a:rPr dirty="0" sz="3550">
                <a:latin typeface="Arial MT"/>
                <a:cs typeface="Arial MT"/>
              </a:rPr>
              <a:t>	</a:t>
            </a:r>
            <a:r>
              <a:rPr dirty="0" sz="3550" spc="-10">
                <a:latin typeface="Arial MT"/>
                <a:cs typeface="Arial MT"/>
              </a:rPr>
              <a:t>enables</a:t>
            </a:r>
            <a:r>
              <a:rPr dirty="0" sz="3550">
                <a:latin typeface="Arial MT"/>
                <a:cs typeface="Arial MT"/>
              </a:rPr>
              <a:t>	</a:t>
            </a:r>
            <a:r>
              <a:rPr dirty="0" sz="3550" spc="-10">
                <a:latin typeface="Arial MT"/>
                <a:cs typeface="Arial MT"/>
              </a:rPr>
              <a:t>swift</a:t>
            </a:r>
            <a:r>
              <a:rPr dirty="0" sz="3550">
                <a:latin typeface="Arial MT"/>
                <a:cs typeface="Arial MT"/>
              </a:rPr>
              <a:t>	</a:t>
            </a:r>
            <a:r>
              <a:rPr dirty="0" sz="3550" spc="-10">
                <a:latin typeface="Arial MT"/>
                <a:cs typeface="Arial MT"/>
              </a:rPr>
              <a:t>identification</a:t>
            </a:r>
            <a:r>
              <a:rPr dirty="0" sz="3550">
                <a:latin typeface="Arial MT"/>
                <a:cs typeface="Arial MT"/>
              </a:rPr>
              <a:t>	</a:t>
            </a:r>
            <a:r>
              <a:rPr dirty="0" sz="3550" spc="-50">
                <a:latin typeface="Arial MT"/>
                <a:cs typeface="Arial MT"/>
              </a:rPr>
              <a:t>of </a:t>
            </a:r>
            <a:r>
              <a:rPr dirty="0" sz="3550" spc="-185">
                <a:latin typeface="Arial MT"/>
                <a:cs typeface="Arial MT"/>
              </a:rPr>
              <a:t>vehicles</a:t>
            </a:r>
            <a:r>
              <a:rPr dirty="0" sz="3550" spc="-190">
                <a:latin typeface="Arial MT"/>
                <a:cs typeface="Arial MT"/>
              </a:rPr>
              <a:t> involved</a:t>
            </a:r>
            <a:r>
              <a:rPr dirty="0" sz="3550" spc="-245">
                <a:latin typeface="Arial MT"/>
                <a:cs typeface="Arial MT"/>
              </a:rPr>
              <a:t> </a:t>
            </a:r>
            <a:r>
              <a:rPr dirty="0" sz="3550" spc="-114">
                <a:latin typeface="Arial MT"/>
                <a:cs typeface="Arial MT"/>
              </a:rPr>
              <a:t>in</a:t>
            </a:r>
            <a:r>
              <a:rPr dirty="0" sz="3550" spc="-204">
                <a:latin typeface="Arial MT"/>
                <a:cs typeface="Arial MT"/>
              </a:rPr>
              <a:t> </a:t>
            </a:r>
            <a:r>
              <a:rPr dirty="0" sz="3550" spc="-165">
                <a:latin typeface="Arial MT"/>
                <a:cs typeface="Arial MT"/>
              </a:rPr>
              <a:t>accidents</a:t>
            </a:r>
            <a:r>
              <a:rPr dirty="0" sz="3550" spc="-185">
                <a:latin typeface="Arial MT"/>
                <a:cs typeface="Arial MT"/>
              </a:rPr>
              <a:t> </a:t>
            </a:r>
            <a:r>
              <a:rPr dirty="0" sz="3550" spc="-130">
                <a:latin typeface="Arial MT"/>
                <a:cs typeface="Arial MT"/>
              </a:rPr>
              <a:t>without</a:t>
            </a:r>
            <a:r>
              <a:rPr dirty="0" sz="3550" spc="-185">
                <a:latin typeface="Arial MT"/>
                <a:cs typeface="Arial MT"/>
              </a:rPr>
              <a:t> </a:t>
            </a:r>
            <a:r>
              <a:rPr dirty="0" sz="3550" spc="-10">
                <a:latin typeface="Arial MT"/>
                <a:cs typeface="Arial MT"/>
              </a:rPr>
              <a:t>delay.</a:t>
            </a:r>
            <a:endParaRPr sz="3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20"/>
              </a:spcBef>
            </a:pPr>
            <a:endParaRPr sz="3200">
              <a:latin typeface="Arial MT"/>
              <a:cs typeface="Arial MT"/>
            </a:endParaRPr>
          </a:p>
          <a:p>
            <a:pPr marL="469900" marR="6985" indent="-457200">
              <a:lnSpc>
                <a:spcPct val="133800"/>
              </a:lnSpc>
              <a:tabLst>
                <a:tab pos="2234565" algn="l"/>
                <a:tab pos="3720465" algn="l"/>
                <a:tab pos="5688965" algn="l"/>
                <a:tab pos="8343265" algn="l"/>
              </a:tabLst>
            </a:pPr>
            <a:r>
              <a:rPr dirty="0" sz="3200" spc="505">
                <a:latin typeface="Lucida Sans Unicode"/>
                <a:cs typeface="Lucida Sans Unicode"/>
              </a:rPr>
              <a:t>6</a:t>
            </a:r>
            <a:r>
              <a:rPr dirty="0" sz="3200" spc="45">
                <a:latin typeface="Lucida Sans Unicode"/>
                <a:cs typeface="Lucida Sans Unicode"/>
              </a:rPr>
              <a:t> </a:t>
            </a:r>
            <a:r>
              <a:rPr dirty="0" sz="3550" spc="-10">
                <a:latin typeface="Arial MT"/>
                <a:cs typeface="Arial MT"/>
              </a:rPr>
              <a:t>Accident</a:t>
            </a:r>
            <a:r>
              <a:rPr dirty="0" sz="3550">
                <a:latin typeface="Arial MT"/>
                <a:cs typeface="Arial MT"/>
              </a:rPr>
              <a:t>	</a:t>
            </a:r>
            <a:r>
              <a:rPr dirty="0" sz="3550" spc="-10">
                <a:latin typeface="Arial MT"/>
                <a:cs typeface="Arial MT"/>
              </a:rPr>
              <a:t>victims</a:t>
            </a:r>
            <a:r>
              <a:rPr dirty="0" sz="3550">
                <a:latin typeface="Arial MT"/>
                <a:cs typeface="Arial MT"/>
              </a:rPr>
              <a:t>	in</a:t>
            </a:r>
            <a:r>
              <a:rPr dirty="0" sz="3550" spc="229">
                <a:latin typeface="Arial MT"/>
                <a:cs typeface="Arial MT"/>
              </a:rPr>
              <a:t> </a:t>
            </a:r>
            <a:r>
              <a:rPr dirty="0" sz="3550" spc="-10">
                <a:latin typeface="Arial MT"/>
                <a:cs typeface="Arial MT"/>
              </a:rPr>
              <a:t>remote</a:t>
            </a:r>
            <a:r>
              <a:rPr dirty="0" sz="3550">
                <a:latin typeface="Arial MT"/>
                <a:cs typeface="Arial MT"/>
              </a:rPr>
              <a:t>	</a:t>
            </a:r>
            <a:r>
              <a:rPr dirty="0" sz="3550" spc="-110">
                <a:latin typeface="Arial MT"/>
                <a:cs typeface="Arial MT"/>
              </a:rPr>
              <a:t>areas</a:t>
            </a:r>
            <a:r>
              <a:rPr dirty="0" sz="3550" spc="-50">
                <a:latin typeface="Arial MT"/>
                <a:cs typeface="Arial MT"/>
              </a:rPr>
              <a:t> </a:t>
            </a:r>
            <a:r>
              <a:rPr dirty="0" sz="3550" spc="-10">
                <a:latin typeface="Arial MT"/>
                <a:cs typeface="Arial MT"/>
              </a:rPr>
              <a:t>receive</a:t>
            </a:r>
            <a:r>
              <a:rPr dirty="0" sz="3550">
                <a:latin typeface="Arial MT"/>
                <a:cs typeface="Arial MT"/>
              </a:rPr>
              <a:t>	</a:t>
            </a:r>
            <a:r>
              <a:rPr dirty="0" sz="3550" spc="-175">
                <a:latin typeface="Arial MT"/>
                <a:cs typeface="Arial MT"/>
              </a:rPr>
              <a:t>immediate </a:t>
            </a:r>
            <a:r>
              <a:rPr dirty="0" sz="3550" spc="-165">
                <a:latin typeface="Arial MT"/>
                <a:cs typeface="Arial MT"/>
              </a:rPr>
              <a:t>medical</a:t>
            </a:r>
            <a:r>
              <a:rPr dirty="0" sz="3550" spc="-204">
                <a:latin typeface="Arial MT"/>
                <a:cs typeface="Arial MT"/>
              </a:rPr>
              <a:t> </a:t>
            </a:r>
            <a:r>
              <a:rPr dirty="0" sz="3550" spc="-35">
                <a:latin typeface="Arial MT"/>
                <a:cs typeface="Arial MT"/>
              </a:rPr>
              <a:t>attention.</a:t>
            </a:r>
            <a:endParaRPr sz="3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586" y="808751"/>
            <a:ext cx="15067280" cy="1678939"/>
          </a:xfrm>
          <a:prstGeom prst="rect">
            <a:avLst/>
          </a:prstGeom>
          <a:solidFill>
            <a:srgbClr val="4D1333"/>
          </a:solidFill>
        </p:spPr>
        <p:txBody>
          <a:bodyPr wrap="square" lIns="0" tIns="435609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3429"/>
              </a:spcBef>
            </a:pPr>
            <a:r>
              <a:rPr dirty="0" sz="5300" spc="-630" b="1">
                <a:solidFill>
                  <a:srgbClr val="FFFFFF"/>
                </a:solidFill>
                <a:latin typeface="Arial"/>
                <a:cs typeface="Arial"/>
              </a:rPr>
              <a:t>DISADVANTAGES</a:t>
            </a:r>
            <a:endParaRPr sz="53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540000" y="4103623"/>
            <a:ext cx="11570335" cy="1473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200">
              <a:lnSpc>
                <a:spcPct val="133800"/>
              </a:lnSpc>
              <a:spcBef>
                <a:spcPts val="95"/>
              </a:spcBef>
              <a:tabLst>
                <a:tab pos="3504565" algn="l"/>
                <a:tab pos="5574665" algn="l"/>
                <a:tab pos="6641465" algn="l"/>
                <a:tab pos="7162165" algn="l"/>
                <a:tab pos="8343265" algn="l"/>
                <a:tab pos="9829165" algn="l"/>
                <a:tab pos="10883265" algn="l"/>
              </a:tabLst>
            </a:pPr>
            <a:r>
              <a:rPr dirty="0" sz="3200" spc="505">
                <a:solidFill>
                  <a:srgbClr val="212121"/>
                </a:solidFill>
                <a:latin typeface="Lucida Sans Unicode"/>
                <a:cs typeface="Lucida Sans Unicode"/>
              </a:rPr>
              <a:t>6</a:t>
            </a:r>
            <a:r>
              <a:rPr dirty="0" sz="3200" spc="4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550" spc="-70">
                <a:solidFill>
                  <a:srgbClr val="212121"/>
                </a:solidFill>
                <a:latin typeface="Arial MT"/>
                <a:cs typeface="Arial MT"/>
              </a:rPr>
              <a:t>Communication</a:t>
            </a:r>
            <a:r>
              <a:rPr dirty="0" sz="3550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3550" spc="-10">
                <a:solidFill>
                  <a:srgbClr val="212121"/>
                </a:solidFill>
                <a:latin typeface="Arial MT"/>
                <a:cs typeface="Arial MT"/>
              </a:rPr>
              <a:t>difficulties</a:t>
            </a:r>
            <a:r>
              <a:rPr dirty="0" sz="3550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3550" spc="-10">
                <a:solidFill>
                  <a:srgbClr val="212121"/>
                </a:solidFill>
                <a:latin typeface="Arial MT"/>
                <a:cs typeface="Arial MT"/>
              </a:rPr>
              <a:t>arise</a:t>
            </a:r>
            <a:r>
              <a:rPr dirty="0" sz="3550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3550" spc="-25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dirty="0" sz="3550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3550" spc="-10">
                <a:solidFill>
                  <a:srgbClr val="212121"/>
                </a:solidFill>
                <a:latin typeface="Arial MT"/>
                <a:cs typeface="Arial MT"/>
              </a:rPr>
              <a:t>areas</a:t>
            </a:r>
            <a:r>
              <a:rPr dirty="0" sz="3550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3550" spc="-10">
                <a:solidFill>
                  <a:srgbClr val="212121"/>
                </a:solidFill>
                <a:latin typeface="Arial MT"/>
                <a:cs typeface="Arial MT"/>
              </a:rPr>
              <a:t>lacking</a:t>
            </a:r>
            <a:r>
              <a:rPr dirty="0" sz="3550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3550" spc="-475">
                <a:solidFill>
                  <a:srgbClr val="212121"/>
                </a:solidFill>
                <a:latin typeface="Arial MT"/>
                <a:cs typeface="Arial MT"/>
              </a:rPr>
              <a:t>GSM</a:t>
            </a:r>
            <a:r>
              <a:rPr dirty="0" sz="3550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3550" spc="-225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dirty="0" sz="3550" spc="-480">
                <a:solidFill>
                  <a:srgbClr val="212121"/>
                </a:solidFill>
                <a:latin typeface="Arial MT"/>
                <a:cs typeface="Arial MT"/>
              </a:rPr>
              <a:t>GPS</a:t>
            </a:r>
            <a:r>
              <a:rPr dirty="0" sz="3550" spc="-254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85">
                <a:solidFill>
                  <a:srgbClr val="212121"/>
                </a:solidFill>
                <a:latin typeface="Arial MT"/>
                <a:cs typeface="Arial MT"/>
              </a:rPr>
              <a:t>network</a:t>
            </a:r>
            <a:r>
              <a:rPr dirty="0" sz="3550" spc="-1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250">
                <a:solidFill>
                  <a:srgbClr val="212121"/>
                </a:solidFill>
                <a:latin typeface="Arial MT"/>
                <a:cs typeface="Arial MT"/>
              </a:rPr>
              <a:t>coverage,</a:t>
            </a:r>
            <a:r>
              <a:rPr dirty="0" sz="3550" spc="-18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95">
                <a:solidFill>
                  <a:srgbClr val="212121"/>
                </a:solidFill>
                <a:latin typeface="Arial MT"/>
                <a:cs typeface="Arial MT"/>
              </a:rPr>
              <a:t>hindering</a:t>
            </a:r>
            <a:r>
              <a:rPr dirty="0" sz="3550" spc="-2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25">
                <a:solidFill>
                  <a:srgbClr val="212121"/>
                </a:solidFill>
                <a:latin typeface="Arial MT"/>
                <a:cs typeface="Arial MT"/>
              </a:rPr>
              <a:t>effective</a:t>
            </a:r>
            <a:r>
              <a:rPr dirty="0" sz="3550" spc="-2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75">
                <a:solidFill>
                  <a:srgbClr val="212121"/>
                </a:solidFill>
                <a:latin typeface="Arial MT"/>
                <a:cs typeface="Arial MT"/>
              </a:rPr>
              <a:t>response.</a:t>
            </a:r>
            <a:endParaRPr sz="3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586" y="808751"/>
            <a:ext cx="15067280" cy="1678939"/>
          </a:xfrm>
          <a:prstGeom prst="rect"/>
          <a:solidFill>
            <a:srgbClr val="4D1333"/>
          </a:solidFill>
        </p:spPr>
        <p:txBody>
          <a:bodyPr wrap="square" lIns="0" tIns="34671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2730"/>
              </a:spcBef>
            </a:pPr>
            <a:r>
              <a:rPr dirty="0" sz="5900" spc="-750" b="1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59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3800"/>
              </a:lnSpc>
              <a:spcBef>
                <a:spcPts val="95"/>
              </a:spcBef>
            </a:pPr>
            <a:r>
              <a:rPr dirty="0" spc="-210"/>
              <a:t>In</a:t>
            </a:r>
            <a:r>
              <a:rPr dirty="0" spc="1045"/>
              <a:t> </a:t>
            </a:r>
            <a:r>
              <a:rPr dirty="0" spc="-175"/>
              <a:t>conclusion,</a:t>
            </a:r>
            <a:r>
              <a:rPr dirty="0" spc="1080"/>
              <a:t> </a:t>
            </a:r>
            <a:r>
              <a:rPr dirty="0" spc="-185"/>
              <a:t>the</a:t>
            </a:r>
            <a:r>
              <a:rPr dirty="0" spc="1115"/>
              <a:t> </a:t>
            </a:r>
            <a:r>
              <a:rPr dirty="0" spc="-140"/>
              <a:t>integration</a:t>
            </a:r>
            <a:r>
              <a:rPr dirty="0" spc="1045"/>
              <a:t> </a:t>
            </a:r>
            <a:r>
              <a:rPr dirty="0" spc="-35"/>
              <a:t>of</a:t>
            </a:r>
            <a:r>
              <a:rPr dirty="0" spc="1095"/>
              <a:t> </a:t>
            </a:r>
            <a:r>
              <a:rPr dirty="0" spc="-480"/>
              <a:t>GPS</a:t>
            </a:r>
            <a:r>
              <a:rPr dirty="0" spc="1110"/>
              <a:t> </a:t>
            </a:r>
            <a:r>
              <a:rPr dirty="0" spc="-250"/>
              <a:t>and</a:t>
            </a:r>
            <a:r>
              <a:rPr dirty="0" spc="1205"/>
              <a:t> </a:t>
            </a:r>
            <a:r>
              <a:rPr dirty="0" spc="-450"/>
              <a:t>GSM</a:t>
            </a:r>
            <a:r>
              <a:rPr dirty="0" spc="1115"/>
              <a:t> </a:t>
            </a:r>
            <a:r>
              <a:rPr dirty="0" spc="-165"/>
              <a:t>technologies</a:t>
            </a:r>
            <a:r>
              <a:rPr dirty="0" spc="1060"/>
              <a:t> </a:t>
            </a:r>
            <a:r>
              <a:rPr dirty="0" spc="-110"/>
              <a:t>into</a:t>
            </a:r>
            <a:r>
              <a:rPr dirty="0" spc="-80"/>
              <a:t> </a:t>
            </a:r>
            <a:r>
              <a:rPr dirty="0" spc="-245"/>
              <a:t>emergency</a:t>
            </a:r>
            <a:r>
              <a:rPr dirty="0" spc="-204"/>
              <a:t> </a:t>
            </a:r>
            <a:r>
              <a:rPr dirty="0" spc="-220"/>
              <a:t>response</a:t>
            </a:r>
            <a:r>
              <a:rPr dirty="0" spc="-185"/>
              <a:t> systems</a:t>
            </a:r>
            <a:r>
              <a:rPr dirty="0" spc="-240"/>
              <a:t> </a:t>
            </a:r>
            <a:r>
              <a:rPr dirty="0" spc="-114"/>
              <a:t>offers</a:t>
            </a:r>
            <a:r>
              <a:rPr dirty="0" spc="-140"/>
              <a:t> </a:t>
            </a:r>
            <a:r>
              <a:rPr dirty="0" spc="-240"/>
              <a:t>a</a:t>
            </a:r>
            <a:r>
              <a:rPr dirty="0" spc="-229"/>
              <a:t> </a:t>
            </a:r>
            <a:r>
              <a:rPr dirty="0" spc="-165"/>
              <a:t>promising</a:t>
            </a:r>
            <a:r>
              <a:rPr dirty="0" spc="-185"/>
              <a:t> </a:t>
            </a:r>
            <a:r>
              <a:rPr dirty="0" spc="-130"/>
              <a:t>solution</a:t>
            </a:r>
            <a:r>
              <a:rPr dirty="0" spc="-155"/>
              <a:t> </a:t>
            </a:r>
            <a:r>
              <a:rPr dirty="0" spc="-75"/>
              <a:t>to</a:t>
            </a:r>
            <a:r>
              <a:rPr dirty="0" spc="-215"/>
              <a:t> </a:t>
            </a:r>
            <a:r>
              <a:rPr dirty="0" spc="-125"/>
              <a:t>mitigate</a:t>
            </a:r>
            <a:r>
              <a:rPr dirty="0" spc="-185"/>
              <a:t> </a:t>
            </a:r>
            <a:r>
              <a:rPr dirty="0" spc="-190"/>
              <a:t>the</a:t>
            </a:r>
            <a:r>
              <a:rPr dirty="0" spc="-140"/>
              <a:t> </a:t>
            </a:r>
            <a:r>
              <a:rPr dirty="0" spc="-195"/>
              <a:t>severity</a:t>
            </a:r>
            <a:r>
              <a:rPr dirty="0" spc="295"/>
              <a:t> </a:t>
            </a:r>
            <a:r>
              <a:rPr dirty="0" spc="-35"/>
              <a:t>of</a:t>
            </a:r>
            <a:r>
              <a:rPr dirty="0" spc="300"/>
              <a:t> </a:t>
            </a:r>
            <a:r>
              <a:rPr dirty="0" spc="-160"/>
              <a:t>accidents</a:t>
            </a:r>
            <a:r>
              <a:rPr dirty="0" spc="260"/>
              <a:t> </a:t>
            </a:r>
            <a:r>
              <a:rPr dirty="0" spc="-220"/>
              <a:t>and</a:t>
            </a:r>
            <a:r>
              <a:rPr dirty="0" spc="305"/>
              <a:t> </a:t>
            </a:r>
            <a:r>
              <a:rPr dirty="0" spc="-235"/>
              <a:t>reduce</a:t>
            </a:r>
            <a:r>
              <a:rPr dirty="0" spc="315"/>
              <a:t> </a:t>
            </a:r>
            <a:r>
              <a:rPr dirty="0" spc="-95"/>
              <a:t>fatalities.</a:t>
            </a:r>
            <a:r>
              <a:rPr dirty="0" spc="265"/>
              <a:t> </a:t>
            </a:r>
            <a:r>
              <a:rPr dirty="0" spc="-280"/>
              <a:t>These</a:t>
            </a:r>
            <a:r>
              <a:rPr dirty="0" spc="315"/>
              <a:t> </a:t>
            </a:r>
            <a:r>
              <a:rPr dirty="0" spc="-165"/>
              <a:t>technologies</a:t>
            </a:r>
            <a:r>
              <a:rPr dirty="0" spc="260"/>
              <a:t> </a:t>
            </a:r>
            <a:r>
              <a:rPr dirty="0" spc="-235"/>
              <a:t>enable</a:t>
            </a:r>
            <a:r>
              <a:rPr dirty="0" spc="-140"/>
              <a:t> </a:t>
            </a:r>
            <a:r>
              <a:rPr dirty="0" spc="-60"/>
              <a:t>swift</a:t>
            </a:r>
            <a:r>
              <a:rPr dirty="0" spc="1365"/>
              <a:t> </a:t>
            </a:r>
            <a:r>
              <a:rPr dirty="0" spc="-250"/>
              <a:t>and</a:t>
            </a:r>
            <a:r>
              <a:rPr dirty="0" spc="1405"/>
              <a:t> </a:t>
            </a:r>
            <a:r>
              <a:rPr dirty="0" spc="-185"/>
              <a:t>precise</a:t>
            </a:r>
            <a:r>
              <a:rPr dirty="0" spc="1315"/>
              <a:t> </a:t>
            </a:r>
            <a:r>
              <a:rPr dirty="0" spc="-130"/>
              <a:t>location</a:t>
            </a:r>
            <a:r>
              <a:rPr dirty="0" spc="1345"/>
              <a:t> </a:t>
            </a:r>
            <a:r>
              <a:rPr dirty="0" spc="-175"/>
              <a:t>tracking,</a:t>
            </a:r>
            <a:r>
              <a:rPr dirty="0" spc="1380"/>
              <a:t> </a:t>
            </a:r>
            <a:r>
              <a:rPr dirty="0" spc="-90"/>
              <a:t>facilitating</a:t>
            </a:r>
            <a:r>
              <a:rPr dirty="0" spc="1415"/>
              <a:t> </a:t>
            </a:r>
            <a:r>
              <a:rPr dirty="0" spc="-155"/>
              <a:t>prompt</a:t>
            </a:r>
            <a:r>
              <a:rPr dirty="0" spc="1365"/>
              <a:t> </a:t>
            </a:r>
            <a:r>
              <a:rPr dirty="0" spc="-125"/>
              <a:t>action</a:t>
            </a:r>
            <a:r>
              <a:rPr dirty="0" spc="1345"/>
              <a:t> </a:t>
            </a:r>
            <a:r>
              <a:rPr dirty="0" spc="-280"/>
              <a:t>by</a:t>
            </a:r>
            <a:r>
              <a:rPr dirty="0" spc="-150"/>
              <a:t> </a:t>
            </a:r>
            <a:r>
              <a:rPr dirty="0" spc="-215"/>
              <a:t>ambulance</a:t>
            </a:r>
            <a:r>
              <a:rPr dirty="0" spc="-85"/>
              <a:t> </a:t>
            </a:r>
            <a:r>
              <a:rPr dirty="0" spc="-220"/>
              <a:t>and</a:t>
            </a:r>
            <a:r>
              <a:rPr dirty="0" spc="-195"/>
              <a:t> </a:t>
            </a:r>
            <a:r>
              <a:rPr dirty="0" spc="-135"/>
              <a:t>police</a:t>
            </a:r>
            <a:r>
              <a:rPr dirty="0" spc="-85"/>
              <a:t> </a:t>
            </a:r>
            <a:r>
              <a:rPr dirty="0" spc="-190"/>
              <a:t>services.</a:t>
            </a:r>
            <a:r>
              <a:rPr dirty="0" spc="-135"/>
              <a:t> </a:t>
            </a:r>
            <a:r>
              <a:rPr dirty="0" spc="-320"/>
              <a:t>By</a:t>
            </a:r>
            <a:r>
              <a:rPr dirty="0" spc="-105"/>
              <a:t> </a:t>
            </a:r>
            <a:r>
              <a:rPr dirty="0" spc="-195"/>
              <a:t>leveraging</a:t>
            </a:r>
            <a:r>
              <a:rPr dirty="0" spc="-85"/>
              <a:t> </a:t>
            </a:r>
            <a:r>
              <a:rPr dirty="0" spc="-204"/>
              <a:t>these</a:t>
            </a:r>
            <a:r>
              <a:rPr dirty="0" spc="-185"/>
              <a:t> </a:t>
            </a:r>
            <a:r>
              <a:rPr dirty="0" spc="-100"/>
              <a:t>tools</a:t>
            </a:r>
            <a:r>
              <a:rPr dirty="0" spc="-140"/>
              <a:t> </a:t>
            </a:r>
            <a:r>
              <a:rPr dirty="0" spc="-155"/>
              <a:t>effectively,</a:t>
            </a:r>
            <a:r>
              <a:rPr dirty="0" spc="-120"/>
              <a:t> </a:t>
            </a:r>
            <a:r>
              <a:rPr dirty="0" spc="-265"/>
              <a:t>we</a:t>
            </a:r>
            <a:r>
              <a:rPr dirty="0" spc="-140"/>
              <a:t> </a:t>
            </a:r>
            <a:r>
              <a:rPr dirty="0" spc="-229"/>
              <a:t>can</a:t>
            </a:r>
            <a:r>
              <a:rPr dirty="0" spc="145"/>
              <a:t> </a:t>
            </a:r>
            <a:r>
              <a:rPr dirty="0" spc="-240"/>
              <a:t>enhance</a:t>
            </a:r>
            <a:r>
              <a:rPr dirty="0" spc="114"/>
              <a:t> </a:t>
            </a:r>
            <a:r>
              <a:rPr dirty="0" spc="-180"/>
              <a:t>overall</a:t>
            </a:r>
            <a:r>
              <a:rPr dirty="0" spc="135"/>
              <a:t> </a:t>
            </a:r>
            <a:r>
              <a:rPr dirty="0" spc="-210"/>
              <a:t>road</a:t>
            </a:r>
            <a:r>
              <a:rPr dirty="0" spc="204"/>
              <a:t> </a:t>
            </a:r>
            <a:r>
              <a:rPr dirty="0" spc="-150"/>
              <a:t>safety</a:t>
            </a:r>
            <a:r>
              <a:rPr dirty="0" spc="95"/>
              <a:t> </a:t>
            </a:r>
            <a:r>
              <a:rPr dirty="0" spc="-250"/>
              <a:t>and</a:t>
            </a:r>
            <a:r>
              <a:rPr dirty="0" spc="204"/>
              <a:t> </a:t>
            </a:r>
            <a:r>
              <a:rPr dirty="0" spc="-170"/>
              <a:t>minimize</a:t>
            </a:r>
            <a:r>
              <a:rPr dirty="0" spc="114"/>
              <a:t> </a:t>
            </a:r>
            <a:r>
              <a:rPr dirty="0" spc="-150"/>
              <a:t>the</a:t>
            </a:r>
            <a:r>
              <a:rPr dirty="0" spc="114"/>
              <a:t> </a:t>
            </a:r>
            <a:r>
              <a:rPr dirty="0" spc="-125"/>
              <a:t>impact</a:t>
            </a:r>
            <a:r>
              <a:rPr dirty="0" spc="165"/>
              <a:t> </a:t>
            </a:r>
            <a:r>
              <a:rPr dirty="0" spc="-35"/>
              <a:t>of</a:t>
            </a:r>
            <a:r>
              <a:rPr dirty="0" spc="100"/>
              <a:t> </a:t>
            </a:r>
            <a:r>
              <a:rPr dirty="0" spc="-170"/>
              <a:t>accidents</a:t>
            </a:r>
            <a:r>
              <a:rPr dirty="0" spc="-70"/>
              <a:t> </a:t>
            </a:r>
            <a:r>
              <a:rPr dirty="0" spc="-254"/>
              <a:t>on </a:t>
            </a:r>
            <a:r>
              <a:rPr dirty="0" spc="-150"/>
              <a:t>individuals</a:t>
            </a:r>
            <a:r>
              <a:rPr dirty="0" spc="-240"/>
              <a:t> </a:t>
            </a:r>
            <a:r>
              <a:rPr dirty="0" spc="-250"/>
              <a:t>and</a:t>
            </a:r>
            <a:r>
              <a:rPr dirty="0" spc="-195"/>
              <a:t> </a:t>
            </a:r>
            <a:r>
              <a:rPr dirty="0" spc="-165"/>
              <a:t>communities.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056" y="819221"/>
            <a:ext cx="15079344" cy="1586230"/>
          </a:xfrm>
          <a:prstGeom prst="rect"/>
          <a:solidFill>
            <a:srgbClr val="4D1333"/>
          </a:solidFill>
        </p:spPr>
        <p:txBody>
          <a:bodyPr wrap="square" lIns="0" tIns="323850" rIns="0" bIns="0" rtlCol="0" vert="horz">
            <a:spAutoFit/>
          </a:bodyPr>
          <a:lstStyle/>
          <a:p>
            <a:pPr algn="ctr" marL="392430">
              <a:lnSpc>
                <a:spcPct val="100000"/>
              </a:lnSpc>
              <a:spcBef>
                <a:spcPts val="2550"/>
              </a:spcBef>
            </a:pPr>
            <a:r>
              <a:rPr dirty="0" sz="5300" spc="-660" b="1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endParaRPr sz="53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20800" y="2768695"/>
            <a:ext cx="13599160" cy="415290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just" marL="12700" marR="5080">
              <a:lnSpc>
                <a:spcPct val="129200"/>
              </a:lnSpc>
              <a:spcBef>
                <a:spcPts val="45"/>
              </a:spcBef>
            </a:pPr>
            <a:r>
              <a:rPr dirty="0" sz="3000" spc="-215">
                <a:solidFill>
                  <a:srgbClr val="212121"/>
                </a:solidFill>
                <a:latin typeface="Arial MT"/>
                <a:cs typeface="Arial MT"/>
              </a:rPr>
              <a:t>"Arduino-</a:t>
            </a:r>
            <a:r>
              <a:rPr dirty="0" sz="3000" spc="-170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dirty="0" sz="3000" spc="-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65">
                <a:solidFill>
                  <a:srgbClr val="212121"/>
                </a:solidFill>
                <a:latin typeface="Arial MT"/>
                <a:cs typeface="Arial MT"/>
              </a:rPr>
              <a:t>Advanced</a:t>
            </a:r>
            <a:r>
              <a:rPr dirty="0" sz="300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30">
                <a:solidFill>
                  <a:srgbClr val="212121"/>
                </a:solidFill>
                <a:latin typeface="Arial MT"/>
                <a:cs typeface="Arial MT"/>
              </a:rPr>
              <a:t>Vehicle</a:t>
            </a:r>
            <a:r>
              <a:rPr dirty="0" sz="3000" spc="-8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90">
                <a:solidFill>
                  <a:srgbClr val="212121"/>
                </a:solidFill>
                <a:latin typeface="Arial MT"/>
                <a:cs typeface="Arial MT"/>
              </a:rPr>
              <a:t>Accident</a:t>
            </a:r>
            <a:r>
              <a:rPr dirty="0" sz="3000" spc="-8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30">
                <a:solidFill>
                  <a:srgbClr val="212121"/>
                </a:solidFill>
                <a:latin typeface="Arial MT"/>
                <a:cs typeface="Arial MT"/>
              </a:rPr>
              <a:t>Detection</a:t>
            </a:r>
            <a:r>
              <a:rPr dirty="0" sz="3000" spc="-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65">
                <a:solidFill>
                  <a:srgbClr val="212121"/>
                </a:solidFill>
                <a:latin typeface="Arial MT"/>
                <a:cs typeface="Arial MT"/>
              </a:rPr>
              <a:t>System"</a:t>
            </a:r>
            <a:r>
              <a:rPr dirty="0" sz="30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80">
                <a:solidFill>
                  <a:srgbClr val="212121"/>
                </a:solidFill>
                <a:latin typeface="Arial MT"/>
                <a:cs typeface="Arial MT"/>
              </a:rPr>
              <a:t>enhances</a:t>
            </a:r>
            <a:r>
              <a:rPr dirty="0" sz="30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55">
                <a:solidFill>
                  <a:srgbClr val="212121"/>
                </a:solidFill>
                <a:latin typeface="Arial MT"/>
                <a:cs typeface="Arial MT"/>
              </a:rPr>
              <a:t>road</a:t>
            </a:r>
            <a:r>
              <a:rPr dirty="0" sz="3000" spc="-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40">
                <a:solidFill>
                  <a:srgbClr val="212121"/>
                </a:solidFill>
                <a:latin typeface="Arial MT"/>
                <a:cs typeface="Arial MT"/>
              </a:rPr>
              <a:t>safety</a:t>
            </a:r>
            <a:r>
              <a:rPr dirty="0" sz="300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5">
                <a:solidFill>
                  <a:srgbClr val="212121"/>
                </a:solidFill>
                <a:latin typeface="Arial MT"/>
                <a:cs typeface="Arial MT"/>
              </a:rPr>
              <a:t>by </a:t>
            </a:r>
            <a:r>
              <a:rPr dirty="0" sz="3000" spc="-160">
                <a:solidFill>
                  <a:srgbClr val="212121"/>
                </a:solidFill>
                <a:latin typeface="Arial MT"/>
                <a:cs typeface="Arial MT"/>
              </a:rPr>
              <a:t>quickly</a:t>
            </a:r>
            <a:r>
              <a:rPr dirty="0" sz="30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40">
                <a:solidFill>
                  <a:srgbClr val="212121"/>
                </a:solidFill>
                <a:latin typeface="Arial MT"/>
                <a:cs typeface="Arial MT"/>
              </a:rPr>
              <a:t>detecting</a:t>
            </a:r>
            <a:r>
              <a:rPr dirty="0" sz="3000" spc="-7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50">
                <a:solidFill>
                  <a:srgbClr val="212121"/>
                </a:solidFill>
                <a:latin typeface="Arial MT"/>
                <a:cs typeface="Arial MT"/>
              </a:rPr>
              <a:t>accidents.</a:t>
            </a:r>
            <a:r>
              <a:rPr dirty="0" sz="3000" spc="-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12121"/>
                </a:solidFill>
                <a:latin typeface="Arial MT"/>
                <a:cs typeface="Arial MT"/>
              </a:rPr>
              <a:t>It</a:t>
            </a:r>
            <a:r>
              <a:rPr dirty="0" sz="3000" spc="-2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60">
                <a:solidFill>
                  <a:srgbClr val="212121"/>
                </a:solidFill>
                <a:latin typeface="Arial MT"/>
                <a:cs typeface="Arial MT"/>
              </a:rPr>
              <a:t>includes</a:t>
            </a:r>
            <a:r>
              <a:rPr dirty="0" sz="30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3000" spc="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15">
                <a:solidFill>
                  <a:srgbClr val="212121"/>
                </a:solidFill>
                <a:latin typeface="Arial MT"/>
                <a:cs typeface="Arial MT"/>
              </a:rPr>
              <a:t>power</a:t>
            </a:r>
            <a:r>
              <a:rPr dirty="0" sz="300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04">
                <a:solidFill>
                  <a:srgbClr val="212121"/>
                </a:solidFill>
                <a:latin typeface="Arial MT"/>
                <a:cs typeface="Arial MT"/>
              </a:rPr>
              <a:t>supply,</a:t>
            </a:r>
            <a:r>
              <a:rPr dirty="0" sz="3000" spc="7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90">
                <a:solidFill>
                  <a:srgbClr val="212121"/>
                </a:solidFill>
                <a:latin typeface="Arial MT"/>
                <a:cs typeface="Arial MT"/>
              </a:rPr>
              <a:t>Arduino</a:t>
            </a:r>
            <a:r>
              <a:rPr dirty="0" sz="3000" spc="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60">
                <a:solidFill>
                  <a:srgbClr val="212121"/>
                </a:solidFill>
                <a:latin typeface="Arial MT"/>
                <a:cs typeface="Arial MT"/>
              </a:rPr>
              <a:t>microcontroller,</a:t>
            </a:r>
            <a:r>
              <a:rPr dirty="0" sz="30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509">
                <a:solidFill>
                  <a:srgbClr val="212121"/>
                </a:solidFill>
                <a:latin typeface="Arial MT"/>
                <a:cs typeface="Arial MT"/>
              </a:rPr>
              <a:t>GPS,</a:t>
            </a:r>
            <a:r>
              <a:rPr dirty="0" sz="3000" spc="3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395">
                <a:solidFill>
                  <a:srgbClr val="212121"/>
                </a:solidFill>
                <a:latin typeface="Arial MT"/>
                <a:cs typeface="Arial MT"/>
              </a:rPr>
              <a:t>GSM </a:t>
            </a:r>
            <a:r>
              <a:rPr dirty="0" sz="3000" spc="-229">
                <a:solidFill>
                  <a:srgbClr val="212121"/>
                </a:solidFill>
                <a:latin typeface="Arial MT"/>
                <a:cs typeface="Arial MT"/>
              </a:rPr>
              <a:t>module,</a:t>
            </a:r>
            <a:r>
              <a:rPr dirty="0" sz="300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305">
                <a:solidFill>
                  <a:srgbClr val="212121"/>
                </a:solidFill>
                <a:latin typeface="Arial MT"/>
                <a:cs typeface="Arial MT"/>
              </a:rPr>
              <a:t>ADXL335</a:t>
            </a:r>
            <a:r>
              <a:rPr dirty="0" sz="3000" spc="9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40">
                <a:solidFill>
                  <a:srgbClr val="212121"/>
                </a:solidFill>
                <a:latin typeface="Arial MT"/>
                <a:cs typeface="Arial MT"/>
              </a:rPr>
              <a:t>sensor,</a:t>
            </a:r>
            <a:r>
              <a:rPr dirty="0" sz="3000" spc="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75">
                <a:solidFill>
                  <a:srgbClr val="212121"/>
                </a:solidFill>
                <a:latin typeface="Arial MT"/>
                <a:cs typeface="Arial MT"/>
              </a:rPr>
              <a:t>driver</a:t>
            </a:r>
            <a:r>
              <a:rPr dirty="0" sz="300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29">
                <a:solidFill>
                  <a:srgbClr val="212121"/>
                </a:solidFill>
                <a:latin typeface="Arial MT"/>
                <a:cs typeface="Arial MT"/>
              </a:rPr>
              <a:t>module,</a:t>
            </a:r>
            <a:r>
              <a:rPr dirty="0" sz="300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29">
                <a:solidFill>
                  <a:srgbClr val="212121"/>
                </a:solidFill>
                <a:latin typeface="Arial MT"/>
                <a:cs typeface="Arial MT"/>
              </a:rPr>
              <a:t>alarm,</a:t>
            </a:r>
            <a:r>
              <a:rPr dirty="0" sz="300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29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300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400">
                <a:solidFill>
                  <a:srgbClr val="212121"/>
                </a:solidFill>
                <a:latin typeface="Arial MT"/>
                <a:cs typeface="Arial MT"/>
              </a:rPr>
              <a:t>LCD.</a:t>
            </a:r>
            <a:r>
              <a:rPr dirty="0" sz="3000" spc="19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04">
                <a:solidFill>
                  <a:srgbClr val="212121"/>
                </a:solidFill>
                <a:latin typeface="Arial MT"/>
                <a:cs typeface="Arial MT"/>
              </a:rPr>
              <a:t>Arduino</a:t>
            </a:r>
            <a:r>
              <a:rPr dirty="0" sz="300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35">
                <a:solidFill>
                  <a:srgbClr val="212121"/>
                </a:solidFill>
                <a:latin typeface="Arial MT"/>
                <a:cs typeface="Arial MT"/>
              </a:rPr>
              <a:t>controls</a:t>
            </a:r>
            <a:r>
              <a:rPr dirty="0" sz="30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6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3000" spc="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25">
                <a:solidFill>
                  <a:srgbClr val="212121"/>
                </a:solidFill>
                <a:latin typeface="Arial MT"/>
                <a:cs typeface="Arial MT"/>
              </a:rPr>
              <a:t>system,</a:t>
            </a:r>
            <a:r>
              <a:rPr dirty="0" sz="3000" spc="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480">
                <a:solidFill>
                  <a:srgbClr val="212121"/>
                </a:solidFill>
                <a:latin typeface="Arial MT"/>
                <a:cs typeface="Arial MT"/>
              </a:rPr>
              <a:t>GPS </a:t>
            </a:r>
            <a:r>
              <a:rPr dirty="0" sz="3000" spc="-135">
                <a:solidFill>
                  <a:srgbClr val="212121"/>
                </a:solidFill>
                <a:latin typeface="Arial MT"/>
                <a:cs typeface="Arial MT"/>
              </a:rPr>
              <a:t>tracks</a:t>
            </a:r>
            <a:r>
              <a:rPr dirty="0" sz="3000" spc="-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6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300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00">
                <a:solidFill>
                  <a:srgbClr val="212121"/>
                </a:solidFill>
                <a:latin typeface="Arial MT"/>
                <a:cs typeface="Arial MT"/>
              </a:rPr>
              <a:t>vehicle,</a:t>
            </a:r>
            <a:r>
              <a:rPr dirty="0" sz="30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505">
                <a:solidFill>
                  <a:srgbClr val="212121"/>
                </a:solidFill>
                <a:latin typeface="Arial MT"/>
                <a:cs typeface="Arial MT"/>
              </a:rPr>
              <a:t>GSM</a:t>
            </a:r>
            <a:r>
              <a:rPr dirty="0" sz="3000" spc="29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45">
                <a:solidFill>
                  <a:srgbClr val="212121"/>
                </a:solidFill>
                <a:latin typeface="Arial MT"/>
                <a:cs typeface="Arial MT"/>
              </a:rPr>
              <a:t>alerts</a:t>
            </a:r>
            <a:r>
              <a:rPr dirty="0" sz="3000" spc="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40">
                <a:solidFill>
                  <a:srgbClr val="212121"/>
                </a:solidFill>
                <a:latin typeface="Arial MT"/>
                <a:cs typeface="Arial MT"/>
              </a:rPr>
              <a:t>emergency</a:t>
            </a:r>
            <a:r>
              <a:rPr dirty="0" sz="3000" spc="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10">
                <a:solidFill>
                  <a:srgbClr val="212121"/>
                </a:solidFill>
                <a:latin typeface="Arial MT"/>
                <a:cs typeface="Arial MT"/>
              </a:rPr>
              <a:t>services,</a:t>
            </a:r>
            <a:r>
              <a:rPr dirty="0" sz="300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95">
                <a:solidFill>
                  <a:srgbClr val="212121"/>
                </a:solidFill>
                <a:latin typeface="Arial MT"/>
                <a:cs typeface="Arial MT"/>
              </a:rPr>
              <a:t>ADXL335</a:t>
            </a:r>
            <a:r>
              <a:rPr dirty="0" sz="3000" spc="1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45">
                <a:solidFill>
                  <a:srgbClr val="212121"/>
                </a:solidFill>
                <a:latin typeface="Arial MT"/>
                <a:cs typeface="Arial MT"/>
              </a:rPr>
              <a:t>senses</a:t>
            </a:r>
            <a:r>
              <a:rPr dirty="0" sz="3000" spc="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60">
                <a:solidFill>
                  <a:srgbClr val="212121"/>
                </a:solidFill>
                <a:latin typeface="Arial MT"/>
                <a:cs typeface="Arial MT"/>
              </a:rPr>
              <a:t>acceleration</a:t>
            </a:r>
            <a:r>
              <a:rPr dirty="0" sz="3000" spc="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25">
                <a:solidFill>
                  <a:srgbClr val="212121"/>
                </a:solidFill>
                <a:latin typeface="Arial MT"/>
                <a:cs typeface="Arial MT"/>
              </a:rPr>
              <a:t>changes, </a:t>
            </a:r>
            <a:r>
              <a:rPr dirty="0" sz="3000" spc="-16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300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55">
                <a:solidFill>
                  <a:srgbClr val="212121"/>
                </a:solidFill>
                <a:latin typeface="Arial MT"/>
                <a:cs typeface="Arial MT"/>
              </a:rPr>
              <a:t>driver</a:t>
            </a:r>
            <a:r>
              <a:rPr dirty="0" sz="3000" spc="-5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85">
                <a:solidFill>
                  <a:srgbClr val="212121"/>
                </a:solidFill>
                <a:latin typeface="Arial MT"/>
                <a:cs typeface="Arial MT"/>
              </a:rPr>
              <a:t>module</a:t>
            </a:r>
            <a:r>
              <a:rPr dirty="0" sz="30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04">
                <a:solidFill>
                  <a:srgbClr val="212121"/>
                </a:solidFill>
                <a:latin typeface="Arial MT"/>
                <a:cs typeface="Arial MT"/>
              </a:rPr>
              <a:t>enables</a:t>
            </a:r>
            <a:r>
              <a:rPr dirty="0" sz="30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35">
                <a:solidFill>
                  <a:srgbClr val="212121"/>
                </a:solidFill>
                <a:latin typeface="Arial MT"/>
                <a:cs typeface="Arial MT"/>
              </a:rPr>
              <a:t>rapid</a:t>
            </a:r>
            <a:r>
              <a:rPr dirty="0" sz="3000" spc="-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29">
                <a:solidFill>
                  <a:srgbClr val="212121"/>
                </a:solidFill>
                <a:latin typeface="Arial MT"/>
                <a:cs typeface="Arial MT"/>
              </a:rPr>
              <a:t>response,</a:t>
            </a:r>
            <a:r>
              <a:rPr dirty="0" sz="300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75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dirty="0" sz="3000" spc="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50">
                <a:solidFill>
                  <a:srgbClr val="212121"/>
                </a:solidFill>
                <a:latin typeface="Arial MT"/>
                <a:cs typeface="Arial MT"/>
              </a:rPr>
              <a:t>alarm</a:t>
            </a:r>
            <a:r>
              <a:rPr dirty="0" sz="30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00">
                <a:solidFill>
                  <a:srgbClr val="212121"/>
                </a:solidFill>
                <a:latin typeface="Arial MT"/>
                <a:cs typeface="Arial MT"/>
              </a:rPr>
              <a:t>warns</a:t>
            </a:r>
            <a:r>
              <a:rPr dirty="0" sz="30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40">
                <a:solidFill>
                  <a:srgbClr val="212121"/>
                </a:solidFill>
                <a:latin typeface="Arial MT"/>
                <a:cs typeface="Arial MT"/>
              </a:rPr>
              <a:t>nearby</a:t>
            </a:r>
            <a:r>
              <a:rPr dirty="0" sz="3000" spc="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55">
                <a:solidFill>
                  <a:srgbClr val="212121"/>
                </a:solidFill>
                <a:latin typeface="Arial MT"/>
                <a:cs typeface="Arial MT"/>
              </a:rPr>
              <a:t>individuals,</a:t>
            </a:r>
            <a:r>
              <a:rPr dirty="0" sz="3000" spc="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29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3000" spc="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2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3000" spc="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409">
                <a:solidFill>
                  <a:srgbClr val="212121"/>
                </a:solidFill>
                <a:latin typeface="Arial MT"/>
                <a:cs typeface="Arial MT"/>
              </a:rPr>
              <a:t>LCD </a:t>
            </a:r>
            <a:r>
              <a:rPr dirty="0" sz="3000" spc="-165">
                <a:solidFill>
                  <a:srgbClr val="212121"/>
                </a:solidFill>
                <a:latin typeface="Arial MT"/>
                <a:cs typeface="Arial MT"/>
              </a:rPr>
              <a:t>displays</a:t>
            </a:r>
            <a:r>
              <a:rPr dirty="0" sz="300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15">
                <a:solidFill>
                  <a:srgbClr val="212121"/>
                </a:solidFill>
                <a:latin typeface="Arial MT"/>
                <a:cs typeface="Arial MT"/>
              </a:rPr>
              <a:t>real-</a:t>
            </a:r>
            <a:r>
              <a:rPr dirty="0" sz="3000" spc="-125">
                <a:solidFill>
                  <a:srgbClr val="212121"/>
                </a:solidFill>
                <a:latin typeface="Arial MT"/>
                <a:cs typeface="Arial MT"/>
              </a:rPr>
              <a:t>time</a:t>
            </a:r>
            <a:r>
              <a:rPr dirty="0" sz="3000" spc="-8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4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r>
              <a:rPr dirty="0" sz="3000" spc="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85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dirty="0" sz="300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04">
                <a:solidFill>
                  <a:srgbClr val="212121"/>
                </a:solidFill>
                <a:latin typeface="Arial MT"/>
                <a:cs typeface="Arial MT"/>
              </a:rPr>
              <a:t>system</a:t>
            </a:r>
            <a:r>
              <a:rPr dirty="0" sz="30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90">
                <a:solidFill>
                  <a:srgbClr val="212121"/>
                </a:solidFill>
                <a:latin typeface="Arial MT"/>
                <a:cs typeface="Arial MT"/>
              </a:rPr>
              <a:t>improves</a:t>
            </a:r>
            <a:r>
              <a:rPr dirty="0" sz="30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90">
                <a:solidFill>
                  <a:srgbClr val="212121"/>
                </a:solidFill>
                <a:latin typeface="Arial MT"/>
                <a:cs typeface="Arial MT"/>
              </a:rPr>
              <a:t>road</a:t>
            </a:r>
            <a:r>
              <a:rPr dirty="0" sz="30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40">
                <a:solidFill>
                  <a:srgbClr val="212121"/>
                </a:solidFill>
                <a:latin typeface="Arial MT"/>
                <a:cs typeface="Arial MT"/>
              </a:rPr>
              <a:t>safety</a:t>
            </a:r>
            <a:r>
              <a:rPr dirty="0" sz="3000" spc="-7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22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dirty="0" sz="3000" spc="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50">
                <a:solidFill>
                  <a:srgbClr val="212121"/>
                </a:solidFill>
                <a:latin typeface="Arial MT"/>
                <a:cs typeface="Arial MT"/>
              </a:rPr>
              <a:t>promptly</a:t>
            </a:r>
            <a:r>
              <a:rPr dirty="0" sz="3000" spc="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55">
                <a:solidFill>
                  <a:srgbClr val="212121"/>
                </a:solidFill>
                <a:latin typeface="Arial MT"/>
                <a:cs typeface="Arial MT"/>
              </a:rPr>
              <a:t>detecting</a:t>
            </a:r>
            <a:r>
              <a:rPr dirty="0" sz="30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50">
                <a:solidFill>
                  <a:srgbClr val="212121"/>
                </a:solidFill>
                <a:latin typeface="Arial MT"/>
                <a:cs typeface="Arial MT"/>
              </a:rPr>
              <a:t>accidents </a:t>
            </a:r>
            <a:r>
              <a:rPr dirty="0" sz="3000" spc="-24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300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135">
                <a:solidFill>
                  <a:srgbClr val="212121"/>
                </a:solidFill>
                <a:latin typeface="Arial MT"/>
                <a:cs typeface="Arial MT"/>
              </a:rPr>
              <a:t>notifying</a:t>
            </a:r>
            <a:r>
              <a:rPr dirty="0" sz="3000" spc="-2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000" spc="-55">
                <a:solidFill>
                  <a:srgbClr val="212121"/>
                </a:solidFill>
                <a:latin typeface="Arial MT"/>
                <a:cs typeface="Arial MT"/>
              </a:rPr>
              <a:t>authorities.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8445882"/>
            <a:ext cx="16256635" cy="698500"/>
            <a:chOff x="0" y="8445882"/>
            <a:chExt cx="16256635" cy="698500"/>
          </a:xfrm>
        </p:grpSpPr>
        <p:sp>
          <p:nvSpPr>
            <p:cNvPr id="3" name="object 3" descr=""/>
            <p:cNvSpPr/>
            <p:nvPr/>
          </p:nvSpPr>
          <p:spPr>
            <a:xfrm>
              <a:off x="1" y="8534530"/>
              <a:ext cx="16256635" cy="609600"/>
            </a:xfrm>
            <a:custGeom>
              <a:avLst/>
              <a:gdLst/>
              <a:ahLst/>
              <a:cxnLst/>
              <a:rect l="l" t="t" r="r" b="b"/>
              <a:pathLst>
                <a:path w="16256635" h="609600">
                  <a:moveTo>
                    <a:pt x="16256254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16256254" y="0"/>
                  </a:lnTo>
                  <a:lnTo>
                    <a:pt x="16256254" y="609600"/>
                  </a:lnTo>
                  <a:close/>
                </a:path>
              </a:pathLst>
            </a:custGeom>
            <a:solidFill>
              <a:srgbClr val="BD58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8445882"/>
              <a:ext cx="16256635" cy="88265"/>
            </a:xfrm>
            <a:custGeom>
              <a:avLst/>
              <a:gdLst/>
              <a:ahLst/>
              <a:cxnLst/>
              <a:rect l="l" t="t" r="r" b="b"/>
              <a:pathLst>
                <a:path w="16256635" h="88265">
                  <a:moveTo>
                    <a:pt x="16256254" y="88010"/>
                  </a:moveTo>
                  <a:lnTo>
                    <a:pt x="0" y="88010"/>
                  </a:lnTo>
                  <a:lnTo>
                    <a:pt x="0" y="0"/>
                  </a:lnTo>
                  <a:lnTo>
                    <a:pt x="16256254" y="0"/>
                  </a:lnTo>
                  <a:lnTo>
                    <a:pt x="16256254" y="88010"/>
                  </a:lnTo>
                  <a:close/>
                </a:path>
              </a:pathLst>
            </a:custGeom>
            <a:solidFill>
              <a:srgbClr val="E382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0" y="0"/>
            <a:ext cx="16256000" cy="9144000"/>
            <a:chOff x="0" y="0"/>
            <a:chExt cx="16256000" cy="9144000"/>
          </a:xfrm>
        </p:grpSpPr>
        <p:sp>
          <p:nvSpPr>
            <p:cNvPr id="6" name="object 6" descr=""/>
            <p:cNvSpPr/>
            <p:nvPr/>
          </p:nvSpPr>
          <p:spPr>
            <a:xfrm>
              <a:off x="1591400" y="2317162"/>
              <a:ext cx="13289915" cy="0"/>
            </a:xfrm>
            <a:custGeom>
              <a:avLst/>
              <a:gdLst/>
              <a:ahLst/>
              <a:cxnLst/>
              <a:rect l="l" t="t" r="r" b="b"/>
              <a:pathLst>
                <a:path w="13289915" h="0">
                  <a:moveTo>
                    <a:pt x="0" y="0"/>
                  </a:moveTo>
                  <a:lnTo>
                    <a:pt x="13289482" y="0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256000" cy="9144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056" y="819221"/>
            <a:ext cx="15079344" cy="1586230"/>
          </a:xfrm>
          <a:prstGeom prst="rect"/>
          <a:solidFill>
            <a:srgbClr val="4D1333"/>
          </a:solidFill>
        </p:spPr>
        <p:txBody>
          <a:bodyPr wrap="square" lIns="0" tIns="361950" rIns="0" bIns="0" rtlCol="0" vert="horz">
            <a:spAutoFit/>
          </a:bodyPr>
          <a:lstStyle/>
          <a:p>
            <a:pPr algn="ctr" marR="739775">
              <a:lnSpc>
                <a:spcPct val="100000"/>
              </a:lnSpc>
              <a:spcBef>
                <a:spcPts val="2850"/>
              </a:spcBef>
            </a:pPr>
            <a:r>
              <a:rPr dirty="0" sz="5300" spc="-645" b="1">
                <a:solidFill>
                  <a:srgbClr val="FFFFFF"/>
                </a:solidFill>
                <a:latin typeface="Arial"/>
                <a:cs typeface="Arial"/>
              </a:rPr>
              <a:t>OBJECTIVE</a:t>
            </a:r>
            <a:endParaRPr sz="53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28800" y="3735323"/>
            <a:ext cx="12686665" cy="2921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3800"/>
              </a:lnSpc>
              <a:spcBef>
                <a:spcPts val="95"/>
              </a:spcBef>
            </a:pPr>
            <a:r>
              <a:rPr dirty="0" sz="3550" spc="-31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3550" spc="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>
                <a:solidFill>
                  <a:srgbClr val="212121"/>
                </a:solidFill>
                <a:latin typeface="Arial MT"/>
                <a:cs typeface="Arial MT"/>
              </a:rPr>
              <a:t>main</a:t>
            </a:r>
            <a:r>
              <a:rPr dirty="0" sz="3550" spc="1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95">
                <a:solidFill>
                  <a:srgbClr val="212121"/>
                </a:solidFill>
                <a:latin typeface="Arial MT"/>
                <a:cs typeface="Arial MT"/>
              </a:rPr>
              <a:t>objective</a:t>
            </a:r>
            <a:r>
              <a:rPr dirty="0" sz="3550" spc="1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dirty="0" sz="3550" spc="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dirty="0" sz="3550" spc="9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65">
                <a:solidFill>
                  <a:srgbClr val="212121"/>
                </a:solidFill>
                <a:latin typeface="Arial MT"/>
                <a:cs typeface="Arial MT"/>
              </a:rPr>
              <a:t>project</a:t>
            </a:r>
            <a:r>
              <a:rPr dirty="0" sz="3550" spc="9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dirty="0" sz="3550" spc="8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dirty="0" sz="3550" spc="1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60">
                <a:solidFill>
                  <a:srgbClr val="212121"/>
                </a:solidFill>
                <a:latin typeface="Arial MT"/>
                <a:cs typeface="Arial MT"/>
              </a:rPr>
              <a:t>decrease</a:t>
            </a:r>
            <a:r>
              <a:rPr dirty="0" sz="3550" spc="1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30">
                <a:solidFill>
                  <a:srgbClr val="212121"/>
                </a:solidFill>
                <a:latin typeface="Arial MT"/>
                <a:cs typeface="Arial MT"/>
              </a:rPr>
              <a:t>fatalities</a:t>
            </a:r>
            <a:r>
              <a:rPr dirty="0" sz="3550" spc="9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20">
                <a:solidFill>
                  <a:srgbClr val="212121"/>
                </a:solidFill>
                <a:latin typeface="Arial MT"/>
                <a:cs typeface="Arial MT"/>
              </a:rPr>
              <a:t>resulting </a:t>
            </a:r>
            <a:r>
              <a:rPr dirty="0" sz="3550" spc="-25">
                <a:solidFill>
                  <a:srgbClr val="212121"/>
                </a:solidFill>
                <a:latin typeface="Arial MT"/>
                <a:cs typeface="Arial MT"/>
              </a:rPr>
              <a:t>from</a:t>
            </a:r>
            <a:r>
              <a:rPr dirty="0" sz="3550" spc="-15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60">
                <a:solidFill>
                  <a:srgbClr val="212121"/>
                </a:solidFill>
                <a:latin typeface="Arial MT"/>
                <a:cs typeface="Arial MT"/>
              </a:rPr>
              <a:t>vehicle</a:t>
            </a:r>
            <a:r>
              <a:rPr dirty="0" sz="3550" spc="-8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30">
                <a:solidFill>
                  <a:srgbClr val="212121"/>
                </a:solidFill>
                <a:latin typeface="Arial MT"/>
                <a:cs typeface="Arial MT"/>
              </a:rPr>
              <a:t>accidents</a:t>
            </a:r>
            <a:r>
              <a:rPr dirty="0" sz="3550" spc="-8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05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dirty="0" sz="3550" spc="-1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20">
                <a:solidFill>
                  <a:srgbClr val="212121"/>
                </a:solidFill>
                <a:latin typeface="Arial MT"/>
                <a:cs typeface="Arial MT"/>
              </a:rPr>
              <a:t>promptly</a:t>
            </a:r>
            <a:r>
              <a:rPr dirty="0" sz="355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20">
                <a:solidFill>
                  <a:srgbClr val="212121"/>
                </a:solidFill>
                <a:latin typeface="Arial MT"/>
                <a:cs typeface="Arial MT"/>
              </a:rPr>
              <a:t>identifying</a:t>
            </a:r>
            <a:r>
              <a:rPr dirty="0" sz="3550" spc="-114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20">
                <a:solidFill>
                  <a:srgbClr val="212121"/>
                </a:solidFill>
                <a:latin typeface="Arial MT"/>
                <a:cs typeface="Arial MT"/>
              </a:rPr>
              <a:t>accident</a:t>
            </a:r>
            <a:r>
              <a:rPr dirty="0" sz="3550" spc="-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10">
                <a:solidFill>
                  <a:srgbClr val="212121"/>
                </a:solidFill>
                <a:latin typeface="Arial MT"/>
                <a:cs typeface="Arial MT"/>
              </a:rPr>
              <a:t>locations</a:t>
            </a:r>
            <a:r>
              <a:rPr dirty="0" sz="3550" spc="-8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14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dirty="0" sz="3550" spc="-95">
                <a:solidFill>
                  <a:srgbClr val="212121"/>
                </a:solidFill>
                <a:latin typeface="Arial MT"/>
                <a:cs typeface="Arial MT"/>
              </a:rPr>
              <a:t>alerting</a:t>
            </a:r>
            <a:r>
              <a:rPr dirty="0" sz="3550" spc="-1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200">
                <a:solidFill>
                  <a:srgbClr val="212121"/>
                </a:solidFill>
                <a:latin typeface="Arial MT"/>
                <a:cs typeface="Arial MT"/>
              </a:rPr>
              <a:t>emergency</a:t>
            </a:r>
            <a:r>
              <a:rPr dirty="0" sz="355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35">
                <a:solidFill>
                  <a:srgbClr val="212121"/>
                </a:solidFill>
                <a:latin typeface="Arial MT"/>
                <a:cs typeface="Arial MT"/>
              </a:rPr>
              <a:t>services</a:t>
            </a:r>
            <a:r>
              <a:rPr dirty="0" sz="3550" spc="-114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10">
                <a:solidFill>
                  <a:srgbClr val="212121"/>
                </a:solidFill>
                <a:latin typeface="Arial MT"/>
                <a:cs typeface="Arial MT"/>
              </a:rPr>
              <a:t>through</a:t>
            </a:r>
            <a:r>
              <a:rPr dirty="0" sz="3550" spc="-1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355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55">
                <a:solidFill>
                  <a:srgbClr val="212121"/>
                </a:solidFill>
                <a:latin typeface="Arial MT"/>
                <a:cs typeface="Arial MT"/>
              </a:rPr>
              <a:t>utilization</a:t>
            </a:r>
            <a:r>
              <a:rPr dirty="0" sz="3550" spc="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dirty="0" sz="355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480">
                <a:solidFill>
                  <a:srgbClr val="212121"/>
                </a:solidFill>
                <a:latin typeface="Arial MT"/>
                <a:cs typeface="Arial MT"/>
              </a:rPr>
              <a:t>GPS</a:t>
            </a:r>
            <a:r>
              <a:rPr dirty="0" sz="3550" spc="2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5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355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475">
                <a:solidFill>
                  <a:srgbClr val="212121"/>
                </a:solidFill>
                <a:latin typeface="Arial MT"/>
                <a:cs typeface="Arial MT"/>
              </a:rPr>
              <a:t>GSM </a:t>
            </a:r>
            <a:r>
              <a:rPr dirty="0" sz="3550" spc="-75">
                <a:solidFill>
                  <a:srgbClr val="212121"/>
                </a:solidFill>
                <a:latin typeface="Arial MT"/>
                <a:cs typeface="Arial MT"/>
              </a:rPr>
              <a:t>networks.</a:t>
            </a:r>
            <a:endParaRPr sz="3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056" y="819221"/>
            <a:ext cx="15079344" cy="1586230"/>
          </a:xfrm>
          <a:prstGeom prst="rect"/>
          <a:solidFill>
            <a:srgbClr val="4D1333"/>
          </a:solidFill>
        </p:spPr>
        <p:txBody>
          <a:bodyPr wrap="square" lIns="0" tIns="336550" rIns="0" bIns="0" rtlCol="0" vert="horz">
            <a:spAutoFit/>
          </a:bodyPr>
          <a:lstStyle/>
          <a:p>
            <a:pPr algn="ctr" marL="26034">
              <a:lnSpc>
                <a:spcPct val="100000"/>
              </a:lnSpc>
              <a:spcBef>
                <a:spcPts val="2650"/>
              </a:spcBef>
            </a:pPr>
            <a:r>
              <a:rPr dirty="0" sz="5300" spc="-600" b="1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53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24000" y="3189223"/>
            <a:ext cx="13093700" cy="2921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3800"/>
              </a:lnSpc>
              <a:spcBef>
                <a:spcPts val="95"/>
              </a:spcBef>
            </a:pPr>
            <a:r>
              <a:rPr dirty="0" sz="3550" spc="-260">
                <a:solidFill>
                  <a:srgbClr val="212121"/>
                </a:solidFill>
                <a:latin typeface="Arial MT"/>
                <a:cs typeface="Arial MT"/>
              </a:rPr>
              <a:t>Nowadays,</a:t>
            </a:r>
            <a:r>
              <a:rPr dirty="0" sz="3550" spc="-3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85">
                <a:solidFill>
                  <a:srgbClr val="212121"/>
                </a:solidFill>
                <a:latin typeface="Arial MT"/>
                <a:cs typeface="Arial MT"/>
              </a:rPr>
              <a:t>road</a:t>
            </a:r>
            <a:r>
              <a:rPr dirty="0" sz="3550" spc="-19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60">
                <a:solidFill>
                  <a:srgbClr val="212121"/>
                </a:solidFill>
                <a:latin typeface="Arial MT"/>
                <a:cs typeface="Arial MT"/>
              </a:rPr>
              <a:t>accidents</a:t>
            </a:r>
            <a:r>
              <a:rPr dirty="0" sz="3550" spc="-2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204">
                <a:solidFill>
                  <a:srgbClr val="212121"/>
                </a:solidFill>
                <a:latin typeface="Arial MT"/>
                <a:cs typeface="Arial MT"/>
              </a:rPr>
              <a:t>pose</a:t>
            </a:r>
            <a:r>
              <a:rPr dirty="0" sz="3550" spc="-18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24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3550" spc="-229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14">
                <a:solidFill>
                  <a:srgbClr val="212121"/>
                </a:solidFill>
                <a:latin typeface="Arial MT"/>
                <a:cs typeface="Arial MT"/>
              </a:rPr>
              <a:t>significant</a:t>
            </a:r>
            <a:r>
              <a:rPr dirty="0" sz="3550" spc="-1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204">
                <a:solidFill>
                  <a:srgbClr val="212121"/>
                </a:solidFill>
                <a:latin typeface="Arial MT"/>
                <a:cs typeface="Arial MT"/>
              </a:rPr>
              <a:t>concern</a:t>
            </a:r>
            <a:r>
              <a:rPr dirty="0" sz="3550" spc="-254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50">
                <a:solidFill>
                  <a:srgbClr val="212121"/>
                </a:solidFill>
                <a:latin typeface="Arial MT"/>
                <a:cs typeface="Arial MT"/>
              </a:rPr>
              <a:t>globally</a:t>
            </a:r>
            <a:r>
              <a:rPr dirty="0" sz="3550" spc="-204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250">
                <a:solidFill>
                  <a:srgbClr val="212121"/>
                </a:solidFill>
                <a:latin typeface="Arial MT"/>
                <a:cs typeface="Arial MT"/>
              </a:rPr>
              <a:t>due</a:t>
            </a:r>
            <a:r>
              <a:rPr dirty="0" sz="3550" spc="-18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75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dirty="0" sz="3550" spc="-2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55">
                <a:solidFill>
                  <a:srgbClr val="212121"/>
                </a:solidFill>
                <a:latin typeface="Arial MT"/>
                <a:cs typeface="Arial MT"/>
              </a:rPr>
              <a:t>their</a:t>
            </a:r>
            <a:r>
              <a:rPr dirty="0" sz="3550" spc="-9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75">
                <a:solidFill>
                  <a:srgbClr val="212121"/>
                </a:solidFill>
                <a:latin typeface="Arial MT"/>
                <a:cs typeface="Arial MT"/>
              </a:rPr>
              <a:t>devastating</a:t>
            </a:r>
            <a:r>
              <a:rPr dirty="0" sz="3550" spc="2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10">
                <a:solidFill>
                  <a:srgbClr val="212121"/>
                </a:solidFill>
                <a:latin typeface="Arial MT"/>
                <a:cs typeface="Arial MT"/>
              </a:rPr>
              <a:t>impact</a:t>
            </a:r>
            <a:r>
              <a:rPr dirty="0" sz="3550" spc="1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204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dirty="0" sz="3550" spc="1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35">
                <a:solidFill>
                  <a:srgbClr val="212121"/>
                </a:solidFill>
                <a:latin typeface="Arial MT"/>
                <a:cs typeface="Arial MT"/>
              </a:rPr>
              <a:t>lives</a:t>
            </a:r>
            <a:r>
              <a:rPr dirty="0" sz="3550" spc="1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25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3550" spc="204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80">
                <a:solidFill>
                  <a:srgbClr val="212121"/>
                </a:solidFill>
                <a:latin typeface="Arial MT"/>
                <a:cs typeface="Arial MT"/>
              </a:rPr>
              <a:t>property.</a:t>
            </a:r>
            <a:r>
              <a:rPr dirty="0" sz="3550" spc="2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95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dirty="0" sz="3550" spc="1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40">
                <a:solidFill>
                  <a:srgbClr val="212121"/>
                </a:solidFill>
                <a:latin typeface="Arial MT"/>
                <a:cs typeface="Arial MT"/>
              </a:rPr>
              <a:t>project</a:t>
            </a:r>
            <a:r>
              <a:rPr dirty="0" sz="3550" spc="1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65">
                <a:solidFill>
                  <a:srgbClr val="212121"/>
                </a:solidFill>
                <a:latin typeface="Arial MT"/>
                <a:cs typeface="Arial MT"/>
              </a:rPr>
              <a:t>aims</a:t>
            </a:r>
            <a:r>
              <a:rPr dirty="0" sz="3550" spc="2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75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dirty="0" sz="3550" spc="18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235">
                <a:solidFill>
                  <a:srgbClr val="212121"/>
                </a:solidFill>
                <a:latin typeface="Arial MT"/>
                <a:cs typeface="Arial MT"/>
              </a:rPr>
              <a:t>leverage</a:t>
            </a:r>
            <a:r>
              <a:rPr dirty="0" sz="355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50">
                <a:solidFill>
                  <a:srgbClr val="212121"/>
                </a:solidFill>
                <a:latin typeface="Arial MT"/>
                <a:cs typeface="Arial MT"/>
              </a:rPr>
              <a:t>technological</a:t>
            </a:r>
            <a:r>
              <a:rPr dirty="0" sz="3550" spc="14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210">
                <a:solidFill>
                  <a:srgbClr val="212121"/>
                </a:solidFill>
                <a:latin typeface="Arial MT"/>
                <a:cs typeface="Arial MT"/>
              </a:rPr>
              <a:t>advancements</a:t>
            </a:r>
            <a:r>
              <a:rPr dirty="0" sz="3550" spc="15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75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dirty="0" sz="3550" spc="149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90">
                <a:solidFill>
                  <a:srgbClr val="212121"/>
                </a:solidFill>
                <a:latin typeface="Arial MT"/>
                <a:cs typeface="Arial MT"/>
              </a:rPr>
              <a:t>swiftly</a:t>
            </a:r>
            <a:r>
              <a:rPr dirty="0" sz="3550" spc="15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45">
                <a:solidFill>
                  <a:srgbClr val="212121"/>
                </a:solidFill>
                <a:latin typeface="Arial MT"/>
                <a:cs typeface="Arial MT"/>
              </a:rPr>
              <a:t>detect</a:t>
            </a:r>
            <a:r>
              <a:rPr dirty="0" sz="3550" spc="14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45">
                <a:solidFill>
                  <a:srgbClr val="212121"/>
                </a:solidFill>
                <a:latin typeface="Arial MT"/>
                <a:cs typeface="Arial MT"/>
              </a:rPr>
              <a:t>accidents</a:t>
            </a:r>
            <a:r>
              <a:rPr dirty="0" sz="3550" spc="14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25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3550" spc="15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50">
                <a:solidFill>
                  <a:srgbClr val="212121"/>
                </a:solidFill>
                <a:latin typeface="Arial MT"/>
                <a:cs typeface="Arial MT"/>
              </a:rPr>
              <a:t>alert</a:t>
            </a:r>
            <a:r>
              <a:rPr dirty="0" sz="3550" spc="5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70">
                <a:solidFill>
                  <a:srgbClr val="212121"/>
                </a:solidFill>
                <a:latin typeface="Arial MT"/>
                <a:cs typeface="Arial MT"/>
              </a:rPr>
              <a:t>authorities,</a:t>
            </a:r>
            <a:r>
              <a:rPr dirty="0" sz="3550" spc="-3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210">
                <a:solidFill>
                  <a:srgbClr val="212121"/>
                </a:solidFill>
                <a:latin typeface="Arial MT"/>
                <a:cs typeface="Arial MT"/>
              </a:rPr>
              <a:t>thereby</a:t>
            </a:r>
            <a:r>
              <a:rPr dirty="0" sz="3550" spc="-204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20">
                <a:solidFill>
                  <a:srgbClr val="212121"/>
                </a:solidFill>
                <a:latin typeface="Arial MT"/>
                <a:cs typeface="Arial MT"/>
              </a:rPr>
              <a:t>mitigating</a:t>
            </a:r>
            <a:r>
              <a:rPr dirty="0" sz="3550" spc="-18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35">
                <a:solidFill>
                  <a:srgbClr val="212121"/>
                </a:solidFill>
                <a:latin typeface="Arial MT"/>
                <a:cs typeface="Arial MT"/>
              </a:rPr>
              <a:t>their</a:t>
            </a:r>
            <a:r>
              <a:rPr dirty="0" sz="3550" spc="-2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550" spc="-135">
                <a:solidFill>
                  <a:srgbClr val="212121"/>
                </a:solidFill>
                <a:latin typeface="Arial MT"/>
                <a:cs typeface="Arial MT"/>
              </a:rPr>
              <a:t>impact.</a:t>
            </a:r>
            <a:endParaRPr sz="3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586" y="808751"/>
            <a:ext cx="15067280" cy="1678939"/>
          </a:xfrm>
          <a:prstGeom prst="rect"/>
          <a:solidFill>
            <a:srgbClr val="4D1333"/>
          </a:solidFill>
        </p:spPr>
        <p:txBody>
          <a:bodyPr wrap="square" lIns="0" tIns="334010" rIns="0" bIns="0" rtlCol="0" vert="horz">
            <a:spAutoFit/>
          </a:bodyPr>
          <a:lstStyle/>
          <a:p>
            <a:pPr algn="ctr" marR="176530">
              <a:lnSpc>
                <a:spcPct val="100000"/>
              </a:lnSpc>
              <a:spcBef>
                <a:spcPts val="2630"/>
              </a:spcBef>
            </a:pPr>
            <a:r>
              <a:rPr dirty="0" sz="5900" spc="-880" b="1">
                <a:solidFill>
                  <a:srgbClr val="FFFFFF"/>
                </a:solidFill>
                <a:latin typeface="Arial"/>
                <a:cs typeface="Arial"/>
              </a:rPr>
              <a:t>BLOCK</a:t>
            </a:r>
            <a:r>
              <a:rPr dirty="0" sz="5900" spc="-40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-705" b="1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9600" y="2755900"/>
            <a:ext cx="10274300" cy="60832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586" y="808751"/>
            <a:ext cx="15067280" cy="1678939"/>
          </a:xfrm>
          <a:prstGeom prst="rect"/>
          <a:solidFill>
            <a:srgbClr val="4D1333"/>
          </a:solidFill>
        </p:spPr>
        <p:txBody>
          <a:bodyPr wrap="square" lIns="0" tIns="232410" rIns="0" bIns="0" rtlCol="0" vert="horz">
            <a:spAutoFit/>
          </a:bodyPr>
          <a:lstStyle/>
          <a:p>
            <a:pPr algn="ctr" marL="217170">
              <a:lnSpc>
                <a:spcPct val="100000"/>
              </a:lnSpc>
              <a:spcBef>
                <a:spcPts val="1830"/>
              </a:spcBef>
            </a:pPr>
            <a:r>
              <a:rPr dirty="0" sz="5300" spc="-530" b="1">
                <a:solidFill>
                  <a:srgbClr val="FFFFFF"/>
                </a:solidFill>
                <a:latin typeface="Arial"/>
                <a:cs typeface="Arial"/>
              </a:rPr>
              <a:t>CIRCUIT</a:t>
            </a:r>
            <a:r>
              <a:rPr dirty="0" sz="5300" spc="-3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300" spc="-615" b="1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endParaRPr sz="53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9082" y="3034176"/>
            <a:ext cx="9711161" cy="5952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056" y="819221"/>
            <a:ext cx="15079344" cy="1586230"/>
          </a:xfrm>
          <a:prstGeom prst="rect"/>
          <a:solidFill>
            <a:srgbClr val="4D1333"/>
          </a:solidFill>
        </p:spPr>
        <p:txBody>
          <a:bodyPr wrap="square" lIns="0" tIns="273050" rIns="0" bIns="0" rtlCol="0" vert="horz">
            <a:spAutoFit/>
          </a:bodyPr>
          <a:lstStyle/>
          <a:p>
            <a:pPr algn="ctr" marR="9525">
              <a:lnSpc>
                <a:spcPct val="100000"/>
              </a:lnSpc>
              <a:spcBef>
                <a:spcPts val="2150"/>
              </a:spcBef>
            </a:pPr>
            <a:r>
              <a:rPr dirty="0" sz="5900" spc="-695" b="1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r>
              <a:rPr dirty="0" sz="5900" spc="-45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-885" b="1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59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438400" y="2709449"/>
            <a:ext cx="3349625" cy="5943600"/>
          </a:xfrm>
          <a:prstGeom prst="rect">
            <a:avLst/>
          </a:prstGeom>
        </p:spPr>
        <p:txBody>
          <a:bodyPr wrap="square" lIns="0" tIns="306705" rIns="0" bIns="0" rtlCol="0" vert="horz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2415"/>
              </a:spcBef>
              <a:buClr>
                <a:srgbClr val="8F3162"/>
              </a:buClr>
              <a:buSzPct val="82191"/>
              <a:buFont typeface="Lucida Sans Unicode"/>
              <a:buChar char="o"/>
              <a:tabLst>
                <a:tab pos="621665" algn="l"/>
              </a:tabLst>
            </a:pPr>
            <a:r>
              <a:rPr dirty="0" sz="3650" spc="-430">
                <a:solidFill>
                  <a:srgbClr val="3C3C3C"/>
                </a:solidFill>
                <a:latin typeface="Arial MT"/>
                <a:cs typeface="Arial MT"/>
              </a:rPr>
              <a:t>ARDUINO</a:t>
            </a:r>
            <a:r>
              <a:rPr dirty="0" sz="3650" spc="-1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3650" spc="-509">
                <a:solidFill>
                  <a:srgbClr val="3C3C3C"/>
                </a:solidFill>
                <a:latin typeface="Arial MT"/>
                <a:cs typeface="Arial MT"/>
              </a:rPr>
              <a:t>UNO</a:t>
            </a:r>
            <a:endParaRPr sz="3650">
              <a:latin typeface="Arial MT"/>
              <a:cs typeface="Arial MT"/>
            </a:endParaRPr>
          </a:p>
          <a:p>
            <a:pPr marL="621665" indent="-608965">
              <a:lnSpc>
                <a:spcPct val="100000"/>
              </a:lnSpc>
              <a:spcBef>
                <a:spcPts val="2320"/>
              </a:spcBef>
              <a:buClr>
                <a:srgbClr val="8F3162"/>
              </a:buClr>
              <a:buSzPct val="82191"/>
              <a:buFont typeface="Lucida Sans Unicode"/>
              <a:buChar char="o"/>
              <a:tabLst>
                <a:tab pos="621665" algn="l"/>
              </a:tabLst>
            </a:pPr>
            <a:r>
              <a:rPr dirty="0" sz="3650" spc="-430">
                <a:solidFill>
                  <a:srgbClr val="3C3C3C"/>
                </a:solidFill>
                <a:latin typeface="Arial MT"/>
                <a:cs typeface="Arial MT"/>
              </a:rPr>
              <a:t>GSM</a:t>
            </a:r>
            <a:r>
              <a:rPr dirty="0" sz="3650" spc="-1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3650" spc="-459">
                <a:solidFill>
                  <a:srgbClr val="3C3C3C"/>
                </a:solidFill>
                <a:latin typeface="Arial MT"/>
                <a:cs typeface="Arial MT"/>
              </a:rPr>
              <a:t>MODULE</a:t>
            </a:r>
            <a:endParaRPr sz="3650">
              <a:latin typeface="Arial MT"/>
              <a:cs typeface="Arial MT"/>
            </a:endParaRPr>
          </a:p>
          <a:p>
            <a:pPr marL="621665" indent="-608965">
              <a:lnSpc>
                <a:spcPct val="100000"/>
              </a:lnSpc>
              <a:spcBef>
                <a:spcPts val="2220"/>
              </a:spcBef>
              <a:buClr>
                <a:srgbClr val="8F3162"/>
              </a:buClr>
              <a:buSzPct val="82191"/>
              <a:buFont typeface="Lucida Sans Unicode"/>
              <a:buChar char="o"/>
              <a:tabLst>
                <a:tab pos="621665" algn="l"/>
              </a:tabLst>
            </a:pPr>
            <a:r>
              <a:rPr dirty="0" sz="3650" spc="-495">
                <a:solidFill>
                  <a:srgbClr val="3C3C3C"/>
                </a:solidFill>
                <a:latin typeface="Arial MT"/>
                <a:cs typeface="Arial MT"/>
              </a:rPr>
              <a:t>GPS</a:t>
            </a:r>
            <a:r>
              <a:rPr dirty="0" sz="3650" spc="-1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3650" spc="-459">
                <a:solidFill>
                  <a:srgbClr val="3C3C3C"/>
                </a:solidFill>
                <a:latin typeface="Arial MT"/>
                <a:cs typeface="Arial MT"/>
              </a:rPr>
              <a:t>MODULE</a:t>
            </a:r>
            <a:endParaRPr sz="3650">
              <a:latin typeface="Arial MT"/>
              <a:cs typeface="Arial MT"/>
            </a:endParaRPr>
          </a:p>
          <a:p>
            <a:pPr marL="621665" indent="-608965">
              <a:lnSpc>
                <a:spcPct val="100000"/>
              </a:lnSpc>
              <a:spcBef>
                <a:spcPts val="2320"/>
              </a:spcBef>
              <a:buClr>
                <a:srgbClr val="8F3162"/>
              </a:buClr>
              <a:buSzPct val="82191"/>
              <a:buFont typeface="Lucida Sans Unicode"/>
              <a:buChar char="o"/>
              <a:tabLst>
                <a:tab pos="621665" algn="l"/>
              </a:tabLst>
            </a:pPr>
            <a:r>
              <a:rPr dirty="0" sz="3650" spc="-300">
                <a:solidFill>
                  <a:srgbClr val="3C3C3C"/>
                </a:solidFill>
                <a:latin typeface="Arial MT"/>
                <a:cs typeface="Arial MT"/>
              </a:rPr>
              <a:t>ADXL335</a:t>
            </a:r>
            <a:endParaRPr sz="3650">
              <a:latin typeface="Arial MT"/>
              <a:cs typeface="Arial MT"/>
            </a:endParaRPr>
          </a:p>
          <a:p>
            <a:pPr marL="621665" indent="-608965">
              <a:lnSpc>
                <a:spcPct val="100000"/>
              </a:lnSpc>
              <a:spcBef>
                <a:spcPts val="2220"/>
              </a:spcBef>
              <a:buClr>
                <a:srgbClr val="8F3162"/>
              </a:buClr>
              <a:buSzPct val="82191"/>
              <a:buFont typeface="Lucida Sans Unicode"/>
              <a:buChar char="o"/>
              <a:tabLst>
                <a:tab pos="621665" algn="l"/>
              </a:tabLst>
            </a:pPr>
            <a:r>
              <a:rPr dirty="0" sz="3650" spc="-270">
                <a:solidFill>
                  <a:srgbClr val="3C3C3C"/>
                </a:solidFill>
                <a:latin typeface="Arial MT"/>
                <a:cs typeface="Arial MT"/>
              </a:rPr>
              <a:t>ULN2003A</a:t>
            </a:r>
            <a:endParaRPr sz="3650">
              <a:latin typeface="Arial MT"/>
              <a:cs typeface="Arial MT"/>
            </a:endParaRPr>
          </a:p>
          <a:p>
            <a:pPr marL="621665" indent="-608965">
              <a:lnSpc>
                <a:spcPct val="100000"/>
              </a:lnSpc>
              <a:spcBef>
                <a:spcPts val="2320"/>
              </a:spcBef>
              <a:buClr>
                <a:srgbClr val="8F3162"/>
              </a:buClr>
              <a:buSzPct val="82191"/>
              <a:buFont typeface="Lucida Sans Unicode"/>
              <a:buChar char="o"/>
              <a:tabLst>
                <a:tab pos="621665" algn="l"/>
              </a:tabLst>
            </a:pPr>
            <a:r>
              <a:rPr dirty="0" sz="3650" spc="-425">
                <a:solidFill>
                  <a:srgbClr val="3C3C3C"/>
                </a:solidFill>
                <a:latin typeface="Arial MT"/>
                <a:cs typeface="Arial MT"/>
              </a:rPr>
              <a:t>LCD</a:t>
            </a:r>
            <a:r>
              <a:rPr dirty="0" sz="3650" spc="-2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3650" spc="-385">
                <a:solidFill>
                  <a:srgbClr val="3C3C3C"/>
                </a:solidFill>
                <a:latin typeface="Arial MT"/>
                <a:cs typeface="Arial MT"/>
              </a:rPr>
              <a:t>DISPLAY</a:t>
            </a:r>
            <a:endParaRPr sz="3650">
              <a:latin typeface="Arial MT"/>
              <a:cs typeface="Arial MT"/>
            </a:endParaRPr>
          </a:p>
          <a:p>
            <a:pPr marL="621665" indent="-608965">
              <a:lnSpc>
                <a:spcPct val="100000"/>
              </a:lnSpc>
              <a:spcBef>
                <a:spcPts val="2220"/>
              </a:spcBef>
              <a:buClr>
                <a:srgbClr val="8F3162"/>
              </a:buClr>
              <a:buSzPct val="82191"/>
              <a:buFont typeface="Lucida Sans Unicode"/>
              <a:buChar char="o"/>
              <a:tabLst>
                <a:tab pos="621665" algn="l"/>
              </a:tabLst>
            </a:pPr>
            <a:r>
              <a:rPr dirty="0" sz="3650" spc="-470">
                <a:solidFill>
                  <a:srgbClr val="3C3C3C"/>
                </a:solidFill>
                <a:latin typeface="Arial MT"/>
                <a:cs typeface="Arial MT"/>
              </a:rPr>
              <a:t>BUZZER</a:t>
            </a:r>
            <a:endParaRPr sz="3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056" y="819221"/>
            <a:ext cx="15079344" cy="1586230"/>
          </a:xfrm>
          <a:prstGeom prst="rect"/>
          <a:solidFill>
            <a:srgbClr val="4D1333"/>
          </a:solidFill>
        </p:spPr>
        <p:txBody>
          <a:bodyPr wrap="square" lIns="0" tIns="387350" rIns="0" bIns="0" rtlCol="0" vert="horz">
            <a:spAutoFit/>
          </a:bodyPr>
          <a:lstStyle/>
          <a:p>
            <a:pPr algn="ctr" marL="282575">
              <a:lnSpc>
                <a:spcPct val="100000"/>
              </a:lnSpc>
              <a:spcBef>
                <a:spcPts val="3050"/>
              </a:spcBef>
            </a:pPr>
            <a:r>
              <a:rPr dirty="0" sz="5300" spc="-635" b="1">
                <a:solidFill>
                  <a:srgbClr val="FFFFFF"/>
                </a:solidFill>
                <a:latin typeface="Arial"/>
                <a:cs typeface="Arial"/>
              </a:rPr>
              <a:t>ARDUINO</a:t>
            </a:r>
            <a:r>
              <a:rPr dirty="0" sz="5300" spc="-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300" spc="-735" b="1">
                <a:solidFill>
                  <a:srgbClr val="FFFFFF"/>
                </a:solidFill>
                <a:latin typeface="Arial"/>
                <a:cs typeface="Arial"/>
              </a:rPr>
              <a:t>UNO</a:t>
            </a:r>
            <a:endParaRPr sz="53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98700" y="4982717"/>
            <a:ext cx="12933680" cy="3759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2100"/>
              </a:lnSpc>
              <a:spcBef>
                <a:spcPts val="95"/>
              </a:spcBef>
            </a:pPr>
            <a:r>
              <a:rPr dirty="0" sz="2650" spc="-150">
                <a:solidFill>
                  <a:srgbClr val="3C3C3C"/>
                </a:solidFill>
                <a:latin typeface="Arial MT"/>
                <a:cs typeface="Arial MT"/>
              </a:rPr>
              <a:t>Arduino</a:t>
            </a:r>
            <a:r>
              <a:rPr dirty="0" sz="2650" spc="2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245">
                <a:solidFill>
                  <a:srgbClr val="3C3C3C"/>
                </a:solidFill>
                <a:latin typeface="Arial MT"/>
                <a:cs typeface="Arial MT"/>
              </a:rPr>
              <a:t>Uno</a:t>
            </a:r>
            <a:r>
              <a:rPr dirty="0" sz="2650" spc="3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95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650" spc="3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8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650" spc="3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20">
                <a:solidFill>
                  <a:srgbClr val="3C3C3C"/>
                </a:solidFill>
                <a:latin typeface="Arial MT"/>
                <a:cs typeface="Arial MT"/>
              </a:rPr>
              <a:t>versatile</a:t>
            </a:r>
            <a:r>
              <a:rPr dirty="0" sz="2650" spc="2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05">
                <a:solidFill>
                  <a:srgbClr val="3C3C3C"/>
                </a:solidFill>
                <a:latin typeface="Arial MT"/>
                <a:cs typeface="Arial MT"/>
              </a:rPr>
              <a:t>microcontroller</a:t>
            </a:r>
            <a:r>
              <a:rPr dirty="0" sz="2650" spc="2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40">
                <a:solidFill>
                  <a:srgbClr val="3C3C3C"/>
                </a:solidFill>
                <a:latin typeface="Arial MT"/>
                <a:cs typeface="Arial MT"/>
              </a:rPr>
              <a:t>board</a:t>
            </a:r>
            <a:r>
              <a:rPr dirty="0" sz="2650" spc="3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70">
                <a:solidFill>
                  <a:srgbClr val="3C3C3C"/>
                </a:solidFill>
                <a:latin typeface="Arial MT"/>
                <a:cs typeface="Arial MT"/>
              </a:rPr>
              <a:t>that</a:t>
            </a:r>
            <a:r>
              <a:rPr dirty="0" sz="2650" spc="2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55">
                <a:solidFill>
                  <a:srgbClr val="3C3C3C"/>
                </a:solidFill>
                <a:latin typeface="Arial MT"/>
                <a:cs typeface="Arial MT"/>
              </a:rPr>
              <a:t>serves</a:t>
            </a:r>
            <a:r>
              <a:rPr dirty="0" sz="2650" spc="2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40">
                <a:solidFill>
                  <a:srgbClr val="3C3C3C"/>
                </a:solidFill>
                <a:latin typeface="Arial MT"/>
                <a:cs typeface="Arial MT"/>
              </a:rPr>
              <a:t>as</a:t>
            </a:r>
            <a:r>
              <a:rPr dirty="0" sz="2650" spc="3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4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650" spc="2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0">
                <a:solidFill>
                  <a:srgbClr val="3C3C3C"/>
                </a:solidFill>
                <a:latin typeface="Arial MT"/>
                <a:cs typeface="Arial MT"/>
              </a:rPr>
              <a:t>foundation</a:t>
            </a:r>
            <a:r>
              <a:rPr dirty="0" sz="2650" spc="3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65">
                <a:solidFill>
                  <a:srgbClr val="3C3C3C"/>
                </a:solidFill>
                <a:latin typeface="Arial MT"/>
                <a:cs typeface="Arial MT"/>
              </a:rPr>
              <a:t>for</a:t>
            </a:r>
            <a:r>
              <a:rPr dirty="0" sz="2650" spc="3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20">
                <a:solidFill>
                  <a:srgbClr val="3C3C3C"/>
                </a:solidFill>
                <a:latin typeface="Arial MT"/>
                <a:cs typeface="Arial MT"/>
              </a:rPr>
              <a:t>countless</a:t>
            </a:r>
            <a:r>
              <a:rPr dirty="0" sz="2650" spc="-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20">
                <a:solidFill>
                  <a:srgbClr val="3C3C3C"/>
                </a:solidFill>
                <a:latin typeface="Arial MT"/>
                <a:cs typeface="Arial MT"/>
              </a:rPr>
              <a:t>electronic</a:t>
            </a:r>
            <a:r>
              <a:rPr dirty="0" sz="2650" spc="3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05">
                <a:solidFill>
                  <a:srgbClr val="3C3C3C"/>
                </a:solidFill>
                <a:latin typeface="Arial MT"/>
                <a:cs typeface="Arial MT"/>
              </a:rPr>
              <a:t>projects</a:t>
            </a:r>
            <a:r>
              <a:rPr dirty="0" sz="2650" spc="2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65">
                <a:solidFill>
                  <a:srgbClr val="3C3C3C"/>
                </a:solidFill>
                <a:latin typeface="Arial MT"/>
                <a:cs typeface="Arial MT"/>
              </a:rPr>
              <a:t>due</a:t>
            </a:r>
            <a:r>
              <a:rPr dirty="0" sz="2650" spc="2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30">
                <a:solidFill>
                  <a:srgbClr val="3C3C3C"/>
                </a:solidFill>
                <a:latin typeface="Arial MT"/>
                <a:cs typeface="Arial MT"/>
              </a:rPr>
              <a:t>to</a:t>
            </a:r>
            <a:r>
              <a:rPr dirty="0" sz="2650" spc="2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45">
                <a:solidFill>
                  <a:srgbClr val="3C3C3C"/>
                </a:solidFill>
                <a:latin typeface="Arial MT"/>
                <a:cs typeface="Arial MT"/>
              </a:rPr>
              <a:t>its</a:t>
            </a:r>
            <a:r>
              <a:rPr dirty="0" sz="2650" spc="3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204">
                <a:solidFill>
                  <a:srgbClr val="3C3C3C"/>
                </a:solidFill>
                <a:latin typeface="Arial MT"/>
                <a:cs typeface="Arial MT"/>
              </a:rPr>
              <a:t>ease</a:t>
            </a:r>
            <a:r>
              <a:rPr dirty="0" sz="2650" spc="2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5">
                <a:solidFill>
                  <a:srgbClr val="3C3C3C"/>
                </a:solidFill>
                <a:latin typeface="Arial MT"/>
                <a:cs typeface="Arial MT"/>
              </a:rPr>
              <a:t>of</a:t>
            </a:r>
            <a:r>
              <a:rPr dirty="0" sz="2650" spc="3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80">
                <a:solidFill>
                  <a:srgbClr val="3C3C3C"/>
                </a:solidFill>
                <a:latin typeface="Arial MT"/>
                <a:cs typeface="Arial MT"/>
              </a:rPr>
              <a:t>use</a:t>
            </a:r>
            <a:r>
              <a:rPr dirty="0" sz="2650" spc="2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75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650" spc="3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60">
                <a:solidFill>
                  <a:srgbClr val="3C3C3C"/>
                </a:solidFill>
                <a:latin typeface="Arial MT"/>
                <a:cs typeface="Arial MT"/>
              </a:rPr>
              <a:t>extensive</a:t>
            </a:r>
            <a:r>
              <a:rPr dirty="0" sz="2650" spc="2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20">
                <a:solidFill>
                  <a:srgbClr val="3C3C3C"/>
                </a:solidFill>
                <a:latin typeface="Arial MT"/>
                <a:cs typeface="Arial MT"/>
              </a:rPr>
              <a:t>community</a:t>
            </a:r>
            <a:r>
              <a:rPr dirty="0" sz="2650" spc="2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4">
                <a:solidFill>
                  <a:srgbClr val="3C3C3C"/>
                </a:solidFill>
                <a:latin typeface="Arial MT"/>
                <a:cs typeface="Arial MT"/>
              </a:rPr>
              <a:t>support.</a:t>
            </a:r>
            <a:r>
              <a:rPr dirty="0" sz="2650" spc="3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4">
                <a:solidFill>
                  <a:srgbClr val="3C3C3C"/>
                </a:solidFill>
                <a:latin typeface="Arial MT"/>
                <a:cs typeface="Arial MT"/>
              </a:rPr>
              <a:t>At</a:t>
            </a:r>
            <a:r>
              <a:rPr dirty="0" sz="2650" spc="3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45">
                <a:solidFill>
                  <a:srgbClr val="3C3C3C"/>
                </a:solidFill>
                <a:latin typeface="Arial MT"/>
                <a:cs typeface="Arial MT"/>
              </a:rPr>
              <a:t>its</a:t>
            </a:r>
            <a:r>
              <a:rPr dirty="0" sz="2650" spc="3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75">
                <a:solidFill>
                  <a:srgbClr val="3C3C3C"/>
                </a:solidFill>
                <a:latin typeface="Arial MT"/>
                <a:cs typeface="Arial MT"/>
              </a:rPr>
              <a:t>core,</a:t>
            </a:r>
            <a:r>
              <a:rPr dirty="0" sz="2650" spc="2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45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650" spc="-1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50">
                <a:solidFill>
                  <a:srgbClr val="3C3C3C"/>
                </a:solidFill>
                <a:latin typeface="Arial MT"/>
                <a:cs typeface="Arial MT"/>
              </a:rPr>
              <a:t>Arduino</a:t>
            </a:r>
            <a:r>
              <a:rPr dirty="0" sz="2650" spc="2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245">
                <a:solidFill>
                  <a:srgbClr val="3C3C3C"/>
                </a:solidFill>
                <a:latin typeface="Arial MT"/>
                <a:cs typeface="Arial MT"/>
              </a:rPr>
              <a:t>Uno</a:t>
            </a:r>
            <a:r>
              <a:rPr dirty="0" sz="2650" spc="2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45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650" spc="3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65">
                <a:solidFill>
                  <a:srgbClr val="3C3C3C"/>
                </a:solidFill>
                <a:latin typeface="Arial MT"/>
                <a:cs typeface="Arial MT"/>
              </a:rPr>
              <a:t>built</a:t>
            </a:r>
            <a:r>
              <a:rPr dirty="0" sz="2650" spc="2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65">
                <a:solidFill>
                  <a:srgbClr val="3C3C3C"/>
                </a:solidFill>
                <a:latin typeface="Arial MT"/>
                <a:cs typeface="Arial MT"/>
              </a:rPr>
              <a:t>around</a:t>
            </a:r>
            <a:r>
              <a:rPr dirty="0" sz="2650" spc="3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4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650" spc="2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60">
                <a:solidFill>
                  <a:srgbClr val="3C3C3C"/>
                </a:solidFill>
                <a:latin typeface="Arial MT"/>
                <a:cs typeface="Arial MT"/>
              </a:rPr>
              <a:t>Atmega328P</a:t>
            </a:r>
            <a:r>
              <a:rPr dirty="0" sz="2650" spc="2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20">
                <a:solidFill>
                  <a:srgbClr val="3C3C3C"/>
                </a:solidFill>
                <a:latin typeface="Arial MT"/>
                <a:cs typeface="Arial MT"/>
              </a:rPr>
              <a:t>microcontroller,</a:t>
            </a:r>
            <a:r>
              <a:rPr dirty="0" sz="2650" spc="2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85">
                <a:solidFill>
                  <a:srgbClr val="3C3C3C"/>
                </a:solidFill>
                <a:latin typeface="Arial MT"/>
                <a:cs typeface="Arial MT"/>
              </a:rPr>
              <a:t>offering</a:t>
            </a:r>
            <a:r>
              <a:rPr dirty="0" sz="2650" spc="3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0">
                <a:solidFill>
                  <a:srgbClr val="3C3C3C"/>
                </a:solidFill>
                <a:latin typeface="Arial MT"/>
                <a:cs typeface="Arial MT"/>
              </a:rPr>
              <a:t>14</a:t>
            </a:r>
            <a:r>
              <a:rPr dirty="0" sz="2650" spc="3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75">
                <a:solidFill>
                  <a:srgbClr val="3C3C3C"/>
                </a:solidFill>
                <a:latin typeface="Arial MT"/>
                <a:cs typeface="Arial MT"/>
              </a:rPr>
              <a:t>digital</a:t>
            </a:r>
            <a:r>
              <a:rPr dirty="0" sz="2650" spc="2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75">
                <a:solidFill>
                  <a:srgbClr val="3C3C3C"/>
                </a:solidFill>
                <a:latin typeface="Arial MT"/>
                <a:cs typeface="Arial MT"/>
              </a:rPr>
              <a:t>input/output</a:t>
            </a:r>
            <a:r>
              <a:rPr dirty="0" sz="2650" spc="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55">
                <a:solidFill>
                  <a:srgbClr val="3C3C3C"/>
                </a:solidFill>
                <a:latin typeface="Arial MT"/>
                <a:cs typeface="Arial MT"/>
              </a:rPr>
              <a:t>pins,</a:t>
            </a:r>
            <a:r>
              <a:rPr dirty="0" sz="2650" spc="-1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35">
                <a:solidFill>
                  <a:srgbClr val="3C3C3C"/>
                </a:solidFill>
                <a:latin typeface="Arial MT"/>
                <a:cs typeface="Arial MT"/>
              </a:rPr>
              <a:t>6</a:t>
            </a:r>
            <a:r>
              <a:rPr dirty="0" sz="2650" spc="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50">
                <a:solidFill>
                  <a:srgbClr val="3C3C3C"/>
                </a:solidFill>
                <a:latin typeface="Arial MT"/>
                <a:cs typeface="Arial MT"/>
              </a:rPr>
              <a:t>analog</a:t>
            </a:r>
            <a:r>
              <a:rPr dirty="0" sz="2650" spc="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30">
                <a:solidFill>
                  <a:srgbClr val="3C3C3C"/>
                </a:solidFill>
                <a:latin typeface="Arial MT"/>
                <a:cs typeface="Arial MT"/>
              </a:rPr>
              <a:t>inputs,</a:t>
            </a:r>
            <a:r>
              <a:rPr dirty="0" sz="2650" spc="-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8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650" spc="-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365">
                <a:solidFill>
                  <a:srgbClr val="3C3C3C"/>
                </a:solidFill>
                <a:latin typeface="Arial MT"/>
                <a:cs typeface="Arial MT"/>
              </a:rPr>
              <a:t>USB</a:t>
            </a:r>
            <a:r>
              <a:rPr dirty="0" sz="2650" spc="-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25">
                <a:solidFill>
                  <a:srgbClr val="3C3C3C"/>
                </a:solidFill>
                <a:latin typeface="Arial MT"/>
                <a:cs typeface="Arial MT"/>
              </a:rPr>
              <a:t>connection</a:t>
            </a:r>
            <a:r>
              <a:rPr dirty="0" sz="2650" spc="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65">
                <a:solidFill>
                  <a:srgbClr val="3C3C3C"/>
                </a:solidFill>
                <a:latin typeface="Arial MT"/>
                <a:cs typeface="Arial MT"/>
              </a:rPr>
              <a:t>for</a:t>
            </a:r>
            <a:r>
              <a:rPr dirty="0" sz="2650" spc="-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35">
                <a:solidFill>
                  <a:srgbClr val="3C3C3C"/>
                </a:solidFill>
                <a:latin typeface="Arial MT"/>
                <a:cs typeface="Arial MT"/>
              </a:rPr>
              <a:t>programming</a:t>
            </a:r>
            <a:r>
              <a:rPr dirty="0" sz="2650" spc="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75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650" spc="-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75">
                <a:solidFill>
                  <a:srgbClr val="3C3C3C"/>
                </a:solidFill>
                <a:latin typeface="Arial MT"/>
                <a:cs typeface="Arial MT"/>
              </a:rPr>
              <a:t>power,</a:t>
            </a:r>
            <a:r>
              <a:rPr dirty="0" sz="2650" spc="-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8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650" spc="-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0">
                <a:solidFill>
                  <a:srgbClr val="3C3C3C"/>
                </a:solidFill>
                <a:latin typeface="Arial MT"/>
                <a:cs typeface="Arial MT"/>
              </a:rPr>
              <a:t>16</a:t>
            </a:r>
            <a:r>
              <a:rPr dirty="0" sz="2650" spc="-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70">
                <a:solidFill>
                  <a:srgbClr val="3C3C3C"/>
                </a:solidFill>
                <a:latin typeface="Arial MT"/>
                <a:cs typeface="Arial MT"/>
              </a:rPr>
              <a:t>MHz</a:t>
            </a:r>
            <a:r>
              <a:rPr dirty="0" sz="265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25">
                <a:solidFill>
                  <a:srgbClr val="3C3C3C"/>
                </a:solidFill>
                <a:latin typeface="Arial MT"/>
                <a:cs typeface="Arial MT"/>
              </a:rPr>
              <a:t>quartz</a:t>
            </a:r>
            <a:r>
              <a:rPr dirty="0" sz="2650" spc="-1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25">
                <a:solidFill>
                  <a:srgbClr val="3C3C3C"/>
                </a:solidFill>
                <a:latin typeface="Arial MT"/>
                <a:cs typeface="Arial MT"/>
              </a:rPr>
              <a:t>crystal,</a:t>
            </a:r>
            <a:r>
              <a:rPr dirty="0" sz="2650" spc="-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8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650" spc="-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50">
                <a:solidFill>
                  <a:srgbClr val="3C3C3C"/>
                </a:solidFill>
                <a:latin typeface="Arial MT"/>
                <a:cs typeface="Arial MT"/>
              </a:rPr>
              <a:t>power</a:t>
            </a:r>
            <a:r>
              <a:rPr dirty="0" sz="2650" spc="2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50">
                <a:solidFill>
                  <a:srgbClr val="3C3C3C"/>
                </a:solidFill>
                <a:latin typeface="Arial MT"/>
                <a:cs typeface="Arial MT"/>
              </a:rPr>
              <a:t>jack,</a:t>
            </a:r>
            <a:r>
              <a:rPr dirty="0" sz="2650" spc="3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75">
                <a:solidFill>
                  <a:srgbClr val="3C3C3C"/>
                </a:solidFill>
                <a:latin typeface="Arial MT"/>
                <a:cs typeface="Arial MT"/>
              </a:rPr>
              <a:t>an</a:t>
            </a:r>
            <a:r>
              <a:rPr dirty="0" sz="2650" spc="3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305">
                <a:solidFill>
                  <a:srgbClr val="3C3C3C"/>
                </a:solidFill>
                <a:latin typeface="Arial MT"/>
                <a:cs typeface="Arial MT"/>
              </a:rPr>
              <a:t>ICSP</a:t>
            </a:r>
            <a:r>
              <a:rPr dirty="0" sz="2650" spc="3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200">
                <a:solidFill>
                  <a:srgbClr val="3C3C3C"/>
                </a:solidFill>
                <a:latin typeface="Arial MT"/>
                <a:cs typeface="Arial MT"/>
              </a:rPr>
              <a:t>header,</a:t>
            </a:r>
            <a:r>
              <a:rPr dirty="0" sz="2650" spc="3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75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650" spc="3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8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650" spc="3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30">
                <a:solidFill>
                  <a:srgbClr val="3C3C3C"/>
                </a:solidFill>
                <a:latin typeface="Arial MT"/>
                <a:cs typeface="Arial MT"/>
              </a:rPr>
              <a:t>reset</a:t>
            </a:r>
            <a:r>
              <a:rPr dirty="0" sz="2650" spc="3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05">
                <a:solidFill>
                  <a:srgbClr val="3C3C3C"/>
                </a:solidFill>
                <a:latin typeface="Arial MT"/>
                <a:cs typeface="Arial MT"/>
              </a:rPr>
              <a:t>button.</a:t>
            </a:r>
            <a:r>
              <a:rPr dirty="0" sz="2650" spc="3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30">
                <a:solidFill>
                  <a:srgbClr val="3C3C3C"/>
                </a:solidFill>
                <a:latin typeface="Arial MT"/>
                <a:cs typeface="Arial MT"/>
              </a:rPr>
              <a:t>This</a:t>
            </a:r>
            <a:r>
              <a:rPr dirty="0" sz="2650" spc="3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05">
                <a:solidFill>
                  <a:srgbClr val="3C3C3C"/>
                </a:solidFill>
                <a:latin typeface="Arial MT"/>
                <a:cs typeface="Arial MT"/>
              </a:rPr>
              <a:t>compact</a:t>
            </a:r>
            <a:r>
              <a:rPr dirty="0" sz="2650" spc="2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25">
                <a:solidFill>
                  <a:srgbClr val="3C3C3C"/>
                </a:solidFill>
                <a:latin typeface="Arial MT"/>
                <a:cs typeface="Arial MT"/>
              </a:rPr>
              <a:t>yet</a:t>
            </a:r>
            <a:r>
              <a:rPr dirty="0" sz="2650" spc="3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4">
                <a:solidFill>
                  <a:srgbClr val="3C3C3C"/>
                </a:solidFill>
                <a:latin typeface="Arial MT"/>
                <a:cs typeface="Arial MT"/>
              </a:rPr>
              <a:t>powerful</a:t>
            </a:r>
            <a:r>
              <a:rPr dirty="0" sz="2650" spc="2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40">
                <a:solidFill>
                  <a:srgbClr val="3C3C3C"/>
                </a:solidFill>
                <a:latin typeface="Arial MT"/>
                <a:cs typeface="Arial MT"/>
              </a:rPr>
              <a:t>board</a:t>
            </a:r>
            <a:r>
              <a:rPr dirty="0" sz="2650" spc="4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95">
                <a:solidFill>
                  <a:srgbClr val="3C3C3C"/>
                </a:solidFill>
                <a:latin typeface="Arial MT"/>
                <a:cs typeface="Arial MT"/>
              </a:rPr>
              <a:t>is</a:t>
            </a:r>
            <a:r>
              <a:rPr dirty="0" sz="2650" spc="3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4">
                <a:solidFill>
                  <a:srgbClr val="3C3C3C"/>
                </a:solidFill>
                <a:latin typeface="Arial MT"/>
                <a:cs typeface="Arial MT"/>
              </a:rPr>
              <a:t>widely </a:t>
            </a:r>
            <a:r>
              <a:rPr dirty="0" sz="2650" spc="-110">
                <a:solidFill>
                  <a:srgbClr val="3C3C3C"/>
                </a:solidFill>
                <a:latin typeface="Arial MT"/>
                <a:cs typeface="Arial MT"/>
              </a:rPr>
              <a:t>utilized</a:t>
            </a:r>
            <a:r>
              <a:rPr dirty="0" sz="2650" spc="7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95">
                <a:solidFill>
                  <a:srgbClr val="3C3C3C"/>
                </a:solidFill>
                <a:latin typeface="Arial MT"/>
                <a:cs typeface="Arial MT"/>
              </a:rPr>
              <a:t>by</a:t>
            </a:r>
            <a:r>
              <a:rPr dirty="0" sz="2650" spc="6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35">
                <a:solidFill>
                  <a:srgbClr val="3C3C3C"/>
                </a:solidFill>
                <a:latin typeface="Arial MT"/>
                <a:cs typeface="Arial MT"/>
              </a:rPr>
              <a:t>hobbyists,</a:t>
            </a:r>
            <a:r>
              <a:rPr dirty="0" sz="2650" spc="5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40">
                <a:solidFill>
                  <a:srgbClr val="3C3C3C"/>
                </a:solidFill>
                <a:latin typeface="Arial MT"/>
                <a:cs typeface="Arial MT"/>
              </a:rPr>
              <a:t>students,</a:t>
            </a:r>
            <a:r>
              <a:rPr dirty="0" sz="2650" spc="5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75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650" spc="6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4">
                <a:solidFill>
                  <a:srgbClr val="3C3C3C"/>
                </a:solidFill>
                <a:latin typeface="Arial MT"/>
                <a:cs typeface="Arial MT"/>
              </a:rPr>
              <a:t>professionals</a:t>
            </a:r>
            <a:r>
              <a:rPr dirty="0" sz="2650" spc="6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0">
                <a:solidFill>
                  <a:srgbClr val="3C3C3C"/>
                </a:solidFill>
                <a:latin typeface="Arial MT"/>
                <a:cs typeface="Arial MT"/>
              </a:rPr>
              <a:t>alike</a:t>
            </a:r>
            <a:r>
              <a:rPr dirty="0" sz="2650" spc="5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65">
                <a:solidFill>
                  <a:srgbClr val="3C3C3C"/>
                </a:solidFill>
                <a:latin typeface="Arial MT"/>
                <a:cs typeface="Arial MT"/>
              </a:rPr>
              <a:t>for</a:t>
            </a:r>
            <a:r>
              <a:rPr dirty="0" sz="2650" spc="6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25">
                <a:solidFill>
                  <a:srgbClr val="3C3C3C"/>
                </a:solidFill>
                <a:latin typeface="Arial MT"/>
                <a:cs typeface="Arial MT"/>
              </a:rPr>
              <a:t>prototyping,</a:t>
            </a:r>
            <a:r>
              <a:rPr dirty="0" sz="2650" spc="5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55">
                <a:solidFill>
                  <a:srgbClr val="3C3C3C"/>
                </a:solidFill>
                <a:latin typeface="Arial MT"/>
                <a:cs typeface="Arial MT"/>
              </a:rPr>
              <a:t>experimenting,</a:t>
            </a:r>
            <a:r>
              <a:rPr dirty="0" sz="2650" spc="5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75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650" spc="-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20">
                <a:solidFill>
                  <a:srgbClr val="3C3C3C"/>
                </a:solidFill>
                <a:latin typeface="Arial MT"/>
                <a:cs typeface="Arial MT"/>
              </a:rPr>
              <a:t>creating</a:t>
            </a:r>
            <a:r>
              <a:rPr dirty="0" sz="2650" spc="-1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0">
                <a:solidFill>
                  <a:srgbClr val="3C3C3C"/>
                </a:solidFill>
                <a:latin typeface="Arial MT"/>
                <a:cs typeface="Arial MT"/>
              </a:rPr>
              <a:t>interactive</a:t>
            </a:r>
            <a:r>
              <a:rPr dirty="0" sz="2650" spc="-2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10">
                <a:solidFill>
                  <a:srgbClr val="3C3C3C"/>
                </a:solidFill>
                <a:latin typeface="Arial MT"/>
                <a:cs typeface="Arial MT"/>
              </a:rPr>
              <a:t>electronic</a:t>
            </a:r>
            <a:r>
              <a:rPr dirty="0" sz="2650" spc="-1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650" spc="-145">
                <a:solidFill>
                  <a:srgbClr val="3C3C3C"/>
                </a:solidFill>
                <a:latin typeface="Arial MT"/>
                <a:cs typeface="Arial MT"/>
              </a:rPr>
              <a:t>devices.</a:t>
            </a:r>
            <a:endParaRPr sz="265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3503" y="2662766"/>
            <a:ext cx="3816195" cy="24654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056" y="819221"/>
            <a:ext cx="15079344" cy="1586230"/>
          </a:xfrm>
          <a:prstGeom prst="rect"/>
          <a:solidFill>
            <a:srgbClr val="4D1333"/>
          </a:solidFill>
        </p:spPr>
        <p:txBody>
          <a:bodyPr wrap="square" lIns="0" tIns="323850" rIns="0" bIns="0" rtlCol="0" vert="horz">
            <a:spAutoFit/>
          </a:bodyPr>
          <a:lstStyle/>
          <a:p>
            <a:pPr algn="ctr" marL="929640">
              <a:lnSpc>
                <a:spcPct val="100000"/>
              </a:lnSpc>
              <a:spcBef>
                <a:spcPts val="2550"/>
              </a:spcBef>
            </a:pPr>
            <a:r>
              <a:rPr dirty="0" sz="5300" spc="-575" b="1">
                <a:solidFill>
                  <a:srgbClr val="FFFFFF"/>
                </a:solidFill>
                <a:latin typeface="Arial"/>
                <a:cs typeface="Arial"/>
              </a:rPr>
              <a:t>GSM</a:t>
            </a:r>
            <a:r>
              <a:rPr dirty="0" sz="5300" spc="-3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300" spc="-720" b="1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53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98700" y="4859940"/>
            <a:ext cx="12828905" cy="3581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26800"/>
              </a:lnSpc>
              <a:spcBef>
                <a:spcPts val="90"/>
              </a:spcBef>
            </a:pPr>
            <a:r>
              <a:rPr dirty="0" sz="2300" spc="-195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300" spc="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335">
                <a:solidFill>
                  <a:srgbClr val="3C3C3C"/>
                </a:solidFill>
                <a:latin typeface="Arial MT"/>
                <a:cs typeface="Arial MT"/>
              </a:rPr>
              <a:t>GSM</a:t>
            </a:r>
            <a:r>
              <a:rPr dirty="0" sz="2300" spc="1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10">
                <a:solidFill>
                  <a:srgbClr val="3C3C3C"/>
                </a:solidFill>
                <a:latin typeface="Arial MT"/>
                <a:cs typeface="Arial MT"/>
              </a:rPr>
              <a:t>(Global</a:t>
            </a:r>
            <a:r>
              <a:rPr dirty="0" sz="2300" spc="-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20">
                <a:solidFill>
                  <a:srgbClr val="3C3C3C"/>
                </a:solidFill>
                <a:latin typeface="Arial MT"/>
                <a:cs typeface="Arial MT"/>
              </a:rPr>
              <a:t>System</a:t>
            </a:r>
            <a:r>
              <a:rPr dirty="0" sz="230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for</a:t>
            </a:r>
            <a:r>
              <a:rPr dirty="0" sz="2300" spc="-1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80">
                <a:solidFill>
                  <a:srgbClr val="3C3C3C"/>
                </a:solidFill>
                <a:latin typeface="Arial MT"/>
                <a:cs typeface="Arial MT"/>
              </a:rPr>
              <a:t>Mobile </a:t>
            </a:r>
            <a:r>
              <a:rPr dirty="0" sz="2300" spc="-85">
                <a:solidFill>
                  <a:srgbClr val="3C3C3C"/>
                </a:solidFill>
                <a:latin typeface="Arial MT"/>
                <a:cs typeface="Arial MT"/>
              </a:rPr>
              <a:t>Communications)</a:t>
            </a:r>
            <a:r>
              <a:rPr dirty="0" sz="2300" spc="-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3C3C3C"/>
                </a:solidFill>
                <a:latin typeface="Arial MT"/>
                <a:cs typeface="Arial MT"/>
              </a:rPr>
              <a:t>module</a:t>
            </a:r>
            <a:r>
              <a:rPr dirty="0" sz="2300" spc="-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95">
                <a:solidFill>
                  <a:srgbClr val="3C3C3C"/>
                </a:solidFill>
                <a:latin typeface="Arial MT"/>
                <a:cs typeface="Arial MT"/>
              </a:rPr>
              <a:t>plays</a:t>
            </a:r>
            <a:r>
              <a:rPr dirty="0" sz="2300" spc="-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300" spc="-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60">
                <a:solidFill>
                  <a:srgbClr val="3C3C3C"/>
                </a:solidFill>
                <a:latin typeface="Arial MT"/>
                <a:cs typeface="Arial MT"/>
              </a:rPr>
              <a:t>pivotal</a:t>
            </a:r>
            <a:r>
              <a:rPr dirty="0" sz="2300" spc="-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80">
                <a:solidFill>
                  <a:srgbClr val="3C3C3C"/>
                </a:solidFill>
                <a:latin typeface="Arial MT"/>
                <a:cs typeface="Arial MT"/>
              </a:rPr>
              <a:t>role</a:t>
            </a:r>
            <a:r>
              <a:rPr dirty="0" sz="2300" spc="-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in</a:t>
            </a:r>
            <a:r>
              <a:rPr dirty="0" sz="2300" spc="-114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60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300" spc="-7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55">
                <a:solidFill>
                  <a:srgbClr val="3C3C3C"/>
                </a:solidFill>
                <a:latin typeface="Arial MT"/>
                <a:cs typeface="Arial MT"/>
              </a:rPr>
              <a:t>functionality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of</a:t>
            </a:r>
            <a:r>
              <a:rPr dirty="0" sz="2300" spc="-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3C3C3C"/>
                </a:solidFill>
                <a:latin typeface="Arial MT"/>
                <a:cs typeface="Arial MT"/>
              </a:rPr>
              <a:t>the </a:t>
            </a:r>
            <a:r>
              <a:rPr dirty="0" sz="2300" spc="-125">
                <a:solidFill>
                  <a:srgbClr val="3C3C3C"/>
                </a:solidFill>
                <a:latin typeface="Arial MT"/>
                <a:cs typeface="Arial MT"/>
              </a:rPr>
              <a:t>home</a:t>
            </a:r>
            <a:r>
              <a:rPr dirty="0" sz="2300" spc="-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70">
                <a:solidFill>
                  <a:srgbClr val="3C3C3C"/>
                </a:solidFill>
                <a:latin typeface="Arial MT"/>
                <a:cs typeface="Arial MT"/>
              </a:rPr>
              <a:t>automation</a:t>
            </a:r>
            <a:r>
              <a:rPr dirty="0" sz="2300" spc="-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10">
                <a:solidFill>
                  <a:srgbClr val="3C3C3C"/>
                </a:solidFill>
                <a:latin typeface="Arial MT"/>
                <a:cs typeface="Arial MT"/>
              </a:rPr>
              <a:t>system,</a:t>
            </a:r>
            <a:r>
              <a:rPr dirty="0" sz="23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10">
                <a:solidFill>
                  <a:srgbClr val="3C3C3C"/>
                </a:solidFill>
                <a:latin typeface="Arial MT"/>
                <a:cs typeface="Arial MT"/>
              </a:rPr>
              <a:t>serving</a:t>
            </a:r>
            <a:r>
              <a:rPr dirty="0" sz="2300" spc="-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3C3C3C"/>
                </a:solidFill>
                <a:latin typeface="Arial MT"/>
                <a:cs typeface="Arial MT"/>
              </a:rPr>
              <a:t>as</a:t>
            </a:r>
            <a:r>
              <a:rPr dirty="0" sz="2300" spc="-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2300" spc="-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70">
                <a:solidFill>
                  <a:srgbClr val="3C3C3C"/>
                </a:solidFill>
                <a:latin typeface="Arial MT"/>
                <a:cs typeface="Arial MT"/>
              </a:rPr>
              <a:t>crucial</a:t>
            </a:r>
            <a:r>
              <a:rPr dirty="0" sz="2300" spc="-8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70">
                <a:solidFill>
                  <a:srgbClr val="3C3C3C"/>
                </a:solidFill>
                <a:latin typeface="Arial MT"/>
                <a:cs typeface="Arial MT"/>
              </a:rPr>
              <a:t>communication</a:t>
            </a:r>
            <a:r>
              <a:rPr dirty="0" sz="2300" spc="-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3C3C3C"/>
                </a:solidFill>
                <a:latin typeface="Arial MT"/>
                <a:cs typeface="Arial MT"/>
              </a:rPr>
              <a:t>link</a:t>
            </a:r>
            <a:r>
              <a:rPr dirty="0" sz="230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05">
                <a:solidFill>
                  <a:srgbClr val="3C3C3C"/>
                </a:solidFill>
                <a:latin typeface="Arial MT"/>
                <a:cs typeface="Arial MT"/>
              </a:rPr>
              <a:t>between</a:t>
            </a:r>
            <a:r>
              <a:rPr dirty="0" sz="230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05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300" spc="-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00">
                <a:solidFill>
                  <a:srgbClr val="3C3C3C"/>
                </a:solidFill>
                <a:latin typeface="Arial MT"/>
                <a:cs typeface="Arial MT"/>
              </a:rPr>
              <a:t>user's</a:t>
            </a:r>
            <a:r>
              <a:rPr dirty="0" sz="2300" spc="-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05">
                <a:solidFill>
                  <a:srgbClr val="3C3C3C"/>
                </a:solidFill>
                <a:latin typeface="Arial MT"/>
                <a:cs typeface="Arial MT"/>
              </a:rPr>
              <a:t>smartphone</a:t>
            </a:r>
            <a:r>
              <a:rPr dirty="0" sz="2300" spc="-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35">
                <a:solidFill>
                  <a:srgbClr val="3C3C3C"/>
                </a:solidFill>
                <a:latin typeface="Arial MT"/>
                <a:cs typeface="Arial MT"/>
              </a:rPr>
              <a:t>or</a:t>
            </a:r>
            <a:r>
              <a:rPr dirty="0" sz="2300" spc="-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3C3C3C"/>
                </a:solidFill>
                <a:latin typeface="Arial MT"/>
                <a:cs typeface="Arial MT"/>
              </a:rPr>
              <a:t>tablet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300" spc="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300" spc="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various</a:t>
            </a:r>
            <a:r>
              <a:rPr dirty="0" sz="2300" spc="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home</a:t>
            </a:r>
            <a:r>
              <a:rPr dirty="0" sz="2300" spc="1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3C3C3C"/>
                </a:solidFill>
                <a:latin typeface="Arial MT"/>
                <a:cs typeface="Arial MT"/>
              </a:rPr>
              <a:t>appliances</a:t>
            </a:r>
            <a:r>
              <a:rPr dirty="0" sz="2300" spc="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300" spc="8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3C3C3C"/>
                </a:solidFill>
                <a:latin typeface="Arial MT"/>
                <a:cs typeface="Arial MT"/>
              </a:rPr>
              <a:t>devices.</a:t>
            </a:r>
            <a:r>
              <a:rPr dirty="0" sz="2300" spc="9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This</a:t>
            </a:r>
            <a:r>
              <a:rPr dirty="0" sz="2300" spc="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module</a:t>
            </a:r>
            <a:r>
              <a:rPr dirty="0" sz="2300" spc="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3C3C3C"/>
                </a:solidFill>
                <a:latin typeface="Arial MT"/>
                <a:cs typeface="Arial MT"/>
              </a:rPr>
              <a:t>enables</a:t>
            </a:r>
            <a:r>
              <a:rPr dirty="0" sz="2300" spc="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remote</a:t>
            </a:r>
            <a:r>
              <a:rPr dirty="0" sz="2300" spc="1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control</a:t>
            </a:r>
            <a:r>
              <a:rPr dirty="0" sz="2300" spc="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300" spc="1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3C3C3C"/>
                </a:solidFill>
                <a:latin typeface="Arial MT"/>
                <a:cs typeface="Arial MT"/>
              </a:rPr>
              <a:t>monitoring </a:t>
            </a:r>
            <a:r>
              <a:rPr dirty="0" sz="2300" spc="-60">
                <a:solidFill>
                  <a:srgbClr val="3C3C3C"/>
                </a:solidFill>
                <a:latin typeface="Arial MT"/>
                <a:cs typeface="Arial MT"/>
              </a:rPr>
              <a:t>capabilities</a:t>
            </a:r>
            <a:r>
              <a:rPr dirty="0" sz="2300" spc="-1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20">
                <a:solidFill>
                  <a:srgbClr val="3C3C3C"/>
                </a:solidFill>
                <a:latin typeface="Arial MT"/>
                <a:cs typeface="Arial MT"/>
              </a:rPr>
              <a:t>by</a:t>
            </a:r>
            <a:r>
              <a:rPr dirty="0" sz="230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10">
                <a:solidFill>
                  <a:srgbClr val="3C3C3C"/>
                </a:solidFill>
                <a:latin typeface="Arial MT"/>
                <a:cs typeface="Arial MT"/>
              </a:rPr>
              <a:t>leveraging</a:t>
            </a:r>
            <a:r>
              <a:rPr dirty="0" sz="2300" spc="-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60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300" spc="-10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70">
                <a:solidFill>
                  <a:srgbClr val="3C3C3C"/>
                </a:solidFill>
                <a:latin typeface="Arial MT"/>
                <a:cs typeface="Arial MT"/>
              </a:rPr>
              <a:t>ubiquitous</a:t>
            </a:r>
            <a:r>
              <a:rPr dirty="0" sz="2300" spc="-9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80">
                <a:solidFill>
                  <a:srgbClr val="3C3C3C"/>
                </a:solidFill>
                <a:latin typeface="Arial MT"/>
                <a:cs typeface="Arial MT"/>
              </a:rPr>
              <a:t>cellular </a:t>
            </a:r>
            <a:r>
              <a:rPr dirty="0" sz="2300" spc="-85">
                <a:solidFill>
                  <a:srgbClr val="3C3C3C"/>
                </a:solidFill>
                <a:latin typeface="Arial MT"/>
                <a:cs typeface="Arial MT"/>
              </a:rPr>
              <a:t>network</a:t>
            </a:r>
            <a:r>
              <a:rPr dirty="0" sz="2300" spc="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70">
                <a:solidFill>
                  <a:srgbClr val="3C3C3C"/>
                </a:solidFill>
                <a:latin typeface="Arial MT"/>
                <a:cs typeface="Arial MT"/>
              </a:rPr>
              <a:t>infrastructure.</a:t>
            </a:r>
            <a:r>
              <a:rPr dirty="0" sz="2300" spc="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285">
                <a:solidFill>
                  <a:srgbClr val="3C3C3C"/>
                </a:solidFill>
                <a:latin typeface="Arial MT"/>
                <a:cs typeface="Arial MT"/>
              </a:rPr>
              <a:t>By</a:t>
            </a:r>
            <a:r>
              <a:rPr dirty="0" sz="2300" spc="1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70">
                <a:solidFill>
                  <a:srgbClr val="3C3C3C"/>
                </a:solidFill>
                <a:latin typeface="Arial MT"/>
                <a:cs typeface="Arial MT"/>
              </a:rPr>
              <a:t>integrating</a:t>
            </a:r>
            <a:r>
              <a:rPr dirty="0" sz="230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60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300" spc="-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335">
                <a:solidFill>
                  <a:srgbClr val="3C3C3C"/>
                </a:solidFill>
                <a:latin typeface="Arial MT"/>
                <a:cs typeface="Arial MT"/>
              </a:rPr>
              <a:t>GSM</a:t>
            </a:r>
            <a:r>
              <a:rPr dirty="0" sz="2300" spc="1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3C3C3C"/>
                </a:solidFill>
                <a:latin typeface="Arial MT"/>
                <a:cs typeface="Arial MT"/>
              </a:rPr>
              <a:t>module</a:t>
            </a:r>
            <a:r>
              <a:rPr dirty="0" sz="2300" spc="-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3C3C3C"/>
                </a:solidFill>
                <a:latin typeface="Arial MT"/>
                <a:cs typeface="Arial MT"/>
              </a:rPr>
              <a:t>into </a:t>
            </a:r>
            <a:r>
              <a:rPr dirty="0" sz="2300" spc="-105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300" spc="-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10">
                <a:solidFill>
                  <a:srgbClr val="3C3C3C"/>
                </a:solidFill>
                <a:latin typeface="Arial MT"/>
                <a:cs typeface="Arial MT"/>
              </a:rPr>
              <a:t>system,</a:t>
            </a:r>
            <a:r>
              <a:rPr dirty="0" sz="2300" spc="-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14">
                <a:solidFill>
                  <a:srgbClr val="3C3C3C"/>
                </a:solidFill>
                <a:latin typeface="Arial MT"/>
                <a:cs typeface="Arial MT"/>
              </a:rPr>
              <a:t>homeowners</a:t>
            </a:r>
            <a:r>
              <a:rPr dirty="0" sz="2300" spc="-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05">
                <a:solidFill>
                  <a:srgbClr val="3C3C3C"/>
                </a:solidFill>
                <a:latin typeface="Arial MT"/>
                <a:cs typeface="Arial MT"/>
              </a:rPr>
              <a:t>can</a:t>
            </a:r>
            <a:r>
              <a:rPr dirty="0" sz="2300" spc="-55">
                <a:solidFill>
                  <a:srgbClr val="3C3C3C"/>
                </a:solidFill>
                <a:latin typeface="Arial MT"/>
                <a:cs typeface="Arial MT"/>
              </a:rPr>
              <a:t> interact</a:t>
            </a:r>
            <a:r>
              <a:rPr dirty="0" sz="2300" spc="-1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40">
                <a:solidFill>
                  <a:srgbClr val="3C3C3C"/>
                </a:solidFill>
                <a:latin typeface="Arial MT"/>
                <a:cs typeface="Arial MT"/>
              </a:rPr>
              <a:t>with</a:t>
            </a:r>
            <a:r>
              <a:rPr dirty="0" sz="2300" spc="-1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55">
                <a:solidFill>
                  <a:srgbClr val="3C3C3C"/>
                </a:solidFill>
                <a:latin typeface="Arial MT"/>
                <a:cs typeface="Arial MT"/>
              </a:rPr>
              <a:t>their</a:t>
            </a:r>
            <a:r>
              <a:rPr dirty="0" sz="2300" spc="-1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70">
                <a:solidFill>
                  <a:srgbClr val="3C3C3C"/>
                </a:solidFill>
                <a:latin typeface="Arial MT"/>
                <a:cs typeface="Arial MT"/>
              </a:rPr>
              <a:t>smart</a:t>
            </a:r>
            <a:r>
              <a:rPr dirty="0" sz="2300" spc="-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85">
                <a:solidFill>
                  <a:srgbClr val="3C3C3C"/>
                </a:solidFill>
                <a:latin typeface="Arial MT"/>
                <a:cs typeface="Arial MT"/>
              </a:rPr>
              <a:t>home</a:t>
            </a:r>
            <a:r>
              <a:rPr dirty="0" sz="2300" spc="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45">
                <a:solidFill>
                  <a:srgbClr val="3C3C3C"/>
                </a:solidFill>
                <a:latin typeface="Arial MT"/>
                <a:cs typeface="Arial MT"/>
              </a:rPr>
              <a:t>from</a:t>
            </a:r>
            <a:r>
              <a:rPr dirty="0" sz="2300" spc="-10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30">
                <a:solidFill>
                  <a:srgbClr val="3C3C3C"/>
                </a:solidFill>
                <a:latin typeface="Arial MT"/>
                <a:cs typeface="Arial MT"/>
              </a:rPr>
              <a:t>anywhere</a:t>
            </a:r>
            <a:r>
              <a:rPr dirty="0" sz="2300" spc="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40">
                <a:solidFill>
                  <a:srgbClr val="3C3C3C"/>
                </a:solidFill>
                <a:latin typeface="Arial MT"/>
                <a:cs typeface="Arial MT"/>
              </a:rPr>
              <a:t>with</a:t>
            </a:r>
            <a:r>
              <a:rPr dirty="0" sz="23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60">
                <a:solidFill>
                  <a:srgbClr val="3C3C3C"/>
                </a:solidFill>
                <a:latin typeface="Arial MT"/>
                <a:cs typeface="Arial MT"/>
              </a:rPr>
              <a:t>cellular</a:t>
            </a:r>
            <a:r>
              <a:rPr dirty="0" sz="2300" spc="-7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45">
                <a:solidFill>
                  <a:srgbClr val="3C3C3C"/>
                </a:solidFill>
                <a:latin typeface="Arial MT"/>
                <a:cs typeface="Arial MT"/>
              </a:rPr>
              <a:t>coverage,</a:t>
            </a:r>
            <a:r>
              <a:rPr dirty="0" sz="230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3C3C3C"/>
                </a:solidFill>
                <a:latin typeface="Arial MT"/>
                <a:cs typeface="Arial MT"/>
              </a:rPr>
              <a:t>granting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them</a:t>
            </a:r>
            <a:r>
              <a:rPr dirty="0" sz="2300" spc="-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65">
                <a:solidFill>
                  <a:srgbClr val="3C3C3C"/>
                </a:solidFill>
                <a:latin typeface="Arial MT"/>
                <a:cs typeface="Arial MT"/>
              </a:rPr>
              <a:t>unprecedented</a:t>
            </a:r>
            <a:r>
              <a:rPr dirty="0" sz="2300" spc="-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65">
                <a:solidFill>
                  <a:srgbClr val="3C3C3C"/>
                </a:solidFill>
                <a:latin typeface="Arial MT"/>
                <a:cs typeface="Arial MT"/>
              </a:rPr>
              <a:t>convenience</a:t>
            </a:r>
            <a:r>
              <a:rPr dirty="0" sz="2300" spc="-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300" spc="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flexibility.</a:t>
            </a:r>
            <a:r>
              <a:rPr dirty="0" sz="2300" spc="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The</a:t>
            </a:r>
            <a:r>
              <a:rPr dirty="0" sz="2300" spc="-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3C3C3C"/>
                </a:solidFill>
                <a:latin typeface="Arial MT"/>
                <a:cs typeface="Arial MT"/>
              </a:rPr>
              <a:t>GSM</a:t>
            </a:r>
            <a:r>
              <a:rPr dirty="0" sz="230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module</a:t>
            </a:r>
            <a:r>
              <a:rPr dirty="0" sz="2300" spc="-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facilitates</a:t>
            </a:r>
            <a:r>
              <a:rPr dirty="0" sz="2300" spc="-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00">
                <a:solidFill>
                  <a:srgbClr val="3C3C3C"/>
                </a:solidFill>
                <a:latin typeface="Arial MT"/>
                <a:cs typeface="Arial MT"/>
              </a:rPr>
              <a:t>two-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way</a:t>
            </a:r>
            <a:r>
              <a:rPr dirty="0" sz="2300" spc="-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45">
                <a:solidFill>
                  <a:srgbClr val="3C3C3C"/>
                </a:solidFill>
                <a:latin typeface="Arial MT"/>
                <a:cs typeface="Arial MT"/>
              </a:rPr>
              <a:t>communication,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allowing</a:t>
            </a:r>
            <a:r>
              <a:rPr dirty="0" sz="2300" spc="1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users</a:t>
            </a:r>
            <a:r>
              <a:rPr dirty="0" sz="2300" spc="1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to</a:t>
            </a:r>
            <a:r>
              <a:rPr dirty="0" sz="2300" spc="1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send</a:t>
            </a:r>
            <a:r>
              <a:rPr dirty="0" sz="2300" spc="1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commands</a:t>
            </a:r>
            <a:r>
              <a:rPr dirty="0" sz="2300" spc="1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to</a:t>
            </a:r>
            <a:r>
              <a:rPr dirty="0" sz="2300" spc="1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their</a:t>
            </a:r>
            <a:r>
              <a:rPr dirty="0" sz="2300" spc="1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home</a:t>
            </a:r>
            <a:r>
              <a:rPr dirty="0" sz="2300" spc="1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devices</a:t>
            </a:r>
            <a:r>
              <a:rPr dirty="0" sz="2300" spc="1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2300" spc="1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3C3C3C"/>
                </a:solidFill>
                <a:latin typeface="Arial MT"/>
                <a:cs typeface="Arial MT"/>
              </a:rPr>
              <a:t>receive</a:t>
            </a:r>
            <a:r>
              <a:rPr dirty="0" sz="2300" spc="1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135">
                <a:solidFill>
                  <a:srgbClr val="3C3C3C"/>
                </a:solidFill>
                <a:latin typeface="Arial MT"/>
                <a:cs typeface="Arial MT"/>
              </a:rPr>
              <a:t>real-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time</a:t>
            </a:r>
            <a:r>
              <a:rPr dirty="0" sz="2300" spc="1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status</a:t>
            </a:r>
            <a:r>
              <a:rPr dirty="0" sz="2300" spc="1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C3C3C"/>
                </a:solidFill>
                <a:latin typeface="Arial MT"/>
                <a:cs typeface="Arial MT"/>
              </a:rPr>
              <a:t>updates</a:t>
            </a:r>
            <a:r>
              <a:rPr dirty="0" sz="2300" spc="1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3C3C3C"/>
                </a:solidFill>
                <a:latin typeface="Arial MT"/>
                <a:cs typeface="Arial MT"/>
              </a:rPr>
              <a:t>and </a:t>
            </a:r>
            <a:r>
              <a:rPr dirty="0" sz="2300" spc="-10">
                <a:solidFill>
                  <a:srgbClr val="3C3C3C"/>
                </a:solidFill>
                <a:latin typeface="Arial MT"/>
                <a:cs typeface="Arial MT"/>
              </a:rPr>
              <a:t>notifications.</a:t>
            </a:r>
            <a:endParaRPr sz="23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8324" y="2540000"/>
            <a:ext cx="2733511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2025-01-19T14:10:19Z</dcterms:created>
  <dcterms:modified xsi:type="dcterms:W3CDTF">2025-01-19T14:10:19Z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2025-01-19T00:00:00Z</vt:filetime>
  </property>
  <property fmtid="{D5CDD505-2E9C-101B-9397-08002B2CF9AE}" pid="3" name="Producer">
    <vt:lpwstr>Skia/PDF m128</vt:lpwstr>
  </property>
  <property fmtid="{D5CDD505-2E9C-101B-9397-08002B2CF9AE}" pid="4" name="LastSaved">
    <vt:filetime>2025-01-19T00:00:00Z</vt:filetime>
  </property>
</Properties>
</file>