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9" r:id="rId4"/>
    <p:sldId id="260" r:id="rId5"/>
    <p:sldId id="287" r:id="rId6"/>
    <p:sldId id="272" r:id="rId7"/>
    <p:sldId id="273" r:id="rId8"/>
    <p:sldId id="261" r:id="rId9"/>
    <p:sldId id="266" r:id="rId10"/>
    <p:sldId id="268" r:id="rId11"/>
    <p:sldId id="280" r:id="rId12"/>
    <p:sldId id="276" r:id="rId13"/>
    <p:sldId id="288" r:id="rId14"/>
    <p:sldId id="284" r:id="rId15"/>
    <p:sldId id="281" r:id="rId16"/>
    <p:sldId id="282" r:id="rId17"/>
    <p:sldId id="283" r:id="rId18"/>
    <p:sldId id="277" r:id="rId19"/>
    <p:sldId id="289" r:id="rId20"/>
    <p:sldId id="290" r:id="rId21"/>
    <p:sldId id="285" r:id="rId22"/>
    <p:sldId id="286" r:id="rId23"/>
    <p:sldId id="278" r:id="rId24"/>
    <p:sldId id="29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A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Détermination d'un plan d'évacuation incendie.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99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935" y="1690989"/>
            <a:ext cx="1200318" cy="9526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86" y="2415766"/>
            <a:ext cx="1200318" cy="9526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9"/>
          <a:stretch/>
        </p:blipFill>
        <p:spPr>
          <a:xfrm>
            <a:off x="4821111" y="2382847"/>
            <a:ext cx="785265" cy="9526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424944" y="2419301"/>
            <a:ext cx="718268" cy="95263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15" y="3197531"/>
            <a:ext cx="1200318" cy="95263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847" y="3166996"/>
            <a:ext cx="1200318" cy="9526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86767" y="3193448"/>
            <a:ext cx="718268" cy="9526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115" y="2450742"/>
            <a:ext cx="1200318" cy="9526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715" y="2467432"/>
            <a:ext cx="1200318" cy="9526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86767" y="2438134"/>
            <a:ext cx="718268" cy="952633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616" y="1702162"/>
            <a:ext cx="1200318" cy="9526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65"/>
          <a:stretch/>
        </p:blipFill>
        <p:spPr>
          <a:xfrm>
            <a:off x="3713519" y="1672188"/>
            <a:ext cx="989483" cy="9526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458378" y="1666283"/>
            <a:ext cx="718268" cy="9526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35"/>
          <a:stretch/>
        </p:blipFill>
        <p:spPr>
          <a:xfrm>
            <a:off x="8031196" y="1738570"/>
            <a:ext cx="974237" cy="9526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928" y="1708035"/>
            <a:ext cx="1200318" cy="9526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7012848" y="1734487"/>
            <a:ext cx="718268" cy="952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093" y="3181131"/>
            <a:ext cx="1200318" cy="95263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825" y="3150596"/>
            <a:ext cx="1200318" cy="95263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294" y="3201614"/>
            <a:ext cx="1200318" cy="95263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5" t="40386" r="27212" b="18563"/>
          <a:stretch/>
        </p:blipFill>
        <p:spPr>
          <a:xfrm>
            <a:off x="7496891" y="3533023"/>
            <a:ext cx="417856" cy="39107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6739316" y="3181131"/>
            <a:ext cx="718268" cy="9526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187" y="3940528"/>
            <a:ext cx="1200318" cy="952633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19" y="3909993"/>
            <a:ext cx="1200318" cy="95263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386439" y="3926393"/>
            <a:ext cx="718268" cy="95263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116" y="3969890"/>
            <a:ext cx="1200318" cy="9526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61" y="3899941"/>
            <a:ext cx="1200318" cy="95263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t="22816" r="11509"/>
          <a:stretch/>
        </p:blipFill>
        <p:spPr>
          <a:xfrm>
            <a:off x="6743583" y="4096161"/>
            <a:ext cx="718268" cy="7352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7925" r="4691" b="50000"/>
          <a:stretch/>
        </p:blipFill>
        <p:spPr>
          <a:xfrm>
            <a:off x="3406738" y="2467432"/>
            <a:ext cx="1961554" cy="18027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51" r="11509"/>
          <a:stretch/>
        </p:blipFill>
        <p:spPr>
          <a:xfrm>
            <a:off x="3383221" y="3143528"/>
            <a:ext cx="718268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0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307443" y="595993"/>
            <a:ext cx="5881103" cy="5544813"/>
            <a:chOff x="3307443" y="595993"/>
            <a:chExt cx="5881103" cy="554481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2" t="19846" r="12575" b="154"/>
            <a:stretch/>
          </p:blipFill>
          <p:spPr>
            <a:xfrm>
              <a:off x="3307443" y="595993"/>
              <a:ext cx="5881103" cy="5486399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524847" y="686041"/>
              <a:ext cx="5446294" cy="536471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35" y="1690989"/>
              <a:ext cx="1200318" cy="95263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786" y="2415766"/>
              <a:ext cx="1200318" cy="95263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79"/>
            <a:stretch/>
          </p:blipFill>
          <p:spPr>
            <a:xfrm>
              <a:off x="4821111" y="2382847"/>
              <a:ext cx="785265" cy="952633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24944" y="2419301"/>
              <a:ext cx="718268" cy="952633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3197531"/>
              <a:ext cx="1200318" cy="95263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6847" y="3166996"/>
              <a:ext cx="1200318" cy="952633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3193448"/>
              <a:ext cx="718268" cy="95263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115" y="2450742"/>
              <a:ext cx="1200318" cy="95263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9715" y="2467432"/>
              <a:ext cx="1200318" cy="952633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86767" y="2438134"/>
              <a:ext cx="718268" cy="95263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6052088" y="6050758"/>
              <a:ext cx="441702" cy="9004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616" y="1702162"/>
              <a:ext cx="1200318" cy="952633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65"/>
            <a:stretch/>
          </p:blipFill>
          <p:spPr>
            <a:xfrm>
              <a:off x="3713519" y="1672188"/>
              <a:ext cx="989483" cy="95263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458378" y="1666283"/>
              <a:ext cx="718268" cy="95263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835"/>
            <a:stretch/>
          </p:blipFill>
          <p:spPr>
            <a:xfrm>
              <a:off x="8031196" y="1738570"/>
              <a:ext cx="974237" cy="95263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2928" y="1708035"/>
              <a:ext cx="1200318" cy="952633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7012848" y="1734487"/>
              <a:ext cx="718268" cy="95263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093" y="3181131"/>
              <a:ext cx="1200318" cy="95263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1825" y="3150596"/>
              <a:ext cx="1200318" cy="95263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7294" y="3201614"/>
              <a:ext cx="1200318" cy="952633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975" t="40386" r="27212" b="18563"/>
            <a:stretch/>
          </p:blipFill>
          <p:spPr>
            <a:xfrm>
              <a:off x="7496891" y="3533023"/>
              <a:ext cx="417856" cy="39107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6739316" y="3181131"/>
              <a:ext cx="718268" cy="952633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1187" y="3940528"/>
              <a:ext cx="1200318" cy="952633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2919" y="3909993"/>
              <a:ext cx="1200318" cy="952633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6439" y="3926393"/>
              <a:ext cx="718268" cy="952633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1116" y="3969890"/>
              <a:ext cx="1200318" cy="952633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1161" y="3899941"/>
              <a:ext cx="1200318" cy="952633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t="22816" r="11509"/>
            <a:stretch/>
          </p:blipFill>
          <p:spPr>
            <a:xfrm>
              <a:off x="6743583" y="4096161"/>
              <a:ext cx="718268" cy="73528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926393"/>
              <a:ext cx="2495945" cy="20140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3197531"/>
              <a:ext cx="2495945" cy="20140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2446302"/>
              <a:ext cx="2495945" cy="20140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1717440"/>
              <a:ext cx="2495945" cy="20140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1717440"/>
              <a:ext cx="1961554" cy="201404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7925" r="4691" b="50000"/>
            <a:stretch/>
          </p:blipFill>
          <p:spPr>
            <a:xfrm>
              <a:off x="3406738" y="2467432"/>
              <a:ext cx="1961554" cy="18027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51" r="11509"/>
            <a:stretch/>
          </p:blipFill>
          <p:spPr>
            <a:xfrm>
              <a:off x="3383221" y="3143528"/>
              <a:ext cx="718268" cy="95263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197531"/>
              <a:ext cx="1961554" cy="20140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4655255"/>
              <a:ext cx="1961554" cy="20140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3406738" y="3926393"/>
              <a:ext cx="1961554" cy="20140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3" t="14166" r="4691" b="50000"/>
            <a:stretch/>
          </p:blipFill>
          <p:spPr>
            <a:xfrm>
              <a:off x="6593305" y="4655255"/>
              <a:ext cx="2495945" cy="201404"/>
            </a:xfrm>
            <a:prstGeom prst="rect">
              <a:avLst/>
            </a:prstGeom>
          </p:spPr>
        </p:pic>
        <p:sp>
          <p:nvSpPr>
            <p:cNvPr id="3" name="Isosceles Triangle 2"/>
            <p:cNvSpPr/>
            <p:nvPr/>
          </p:nvSpPr>
          <p:spPr>
            <a:xfrm rot="14577389">
              <a:off x="5852184" y="5290999"/>
              <a:ext cx="546214" cy="548640"/>
            </a:xfrm>
            <a:prstGeom prst="triangle">
              <a:avLst/>
            </a:prstGeom>
            <a:solidFill>
              <a:srgbClr val="95A5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16957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Déplacer les personnes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50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Sens de déplacement, choix de la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11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Lancer de rayon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525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29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6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/>
          <p:cNvPicPr/>
          <p:nvPr/>
        </p:nvPicPr>
        <p:blipFill rotWithShape="1">
          <a:blip r:embed="rId2"/>
          <a:srcRect l="3497" t="21997" r="17500" b="4005"/>
          <a:stretch/>
        </p:blipFill>
        <p:spPr>
          <a:xfrm>
            <a:off x="2880000" y="180000"/>
            <a:ext cx="6480000" cy="6480000"/>
          </a:xfrm>
          <a:prstGeom prst="rect">
            <a:avLst/>
          </a:prstGeom>
          <a:ln>
            <a:noFill/>
          </a:ln>
        </p:spPr>
      </p:pic>
      <p:sp>
        <p:nvSpPr>
          <p:cNvPr id="228" name="Line 1"/>
          <p:cNvSpPr/>
          <p:nvPr/>
        </p:nvSpPr>
        <p:spPr>
          <a:xfrm>
            <a:off x="8042400" y="1081395"/>
            <a:ext cx="634320" cy="508356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231" name="Line 4"/>
          <p:cNvSpPr/>
          <p:nvPr/>
        </p:nvSpPr>
        <p:spPr>
          <a:xfrm flipH="1">
            <a:off x="7372350" y="1081395"/>
            <a:ext cx="670050" cy="204480"/>
          </a:xfrm>
          <a:prstGeom prst="line">
            <a:avLst/>
          </a:prstGeom>
          <a:ln>
            <a:solidFill>
              <a:srgbClr val="92D050"/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sp>
      <p:sp>
        <p:nvSpPr>
          <p:cNvPr id="7" name="Rectangle 6"/>
          <p:cNvSpPr/>
          <p:nvPr/>
        </p:nvSpPr>
        <p:spPr>
          <a:xfrm>
            <a:off x="8365972" y="6509288"/>
            <a:ext cx="576550" cy="8871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ine 2"/>
          <p:cNvSpPr/>
          <p:nvPr/>
        </p:nvSpPr>
        <p:spPr>
          <a:xfrm>
            <a:off x="7936920" y="1189215"/>
            <a:ext cx="316800" cy="27072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Line 3"/>
          <p:cNvSpPr/>
          <p:nvPr/>
        </p:nvSpPr>
        <p:spPr>
          <a:xfrm flipH="1">
            <a:off x="7936920" y="1216395"/>
            <a:ext cx="211320" cy="216360"/>
          </a:xfrm>
          <a:prstGeom prst="line">
            <a:avLst/>
          </a:prstGeom>
          <a:ln w="12600">
            <a:solidFill>
              <a:srgbClr val="66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98317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Parler de la dichotomie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26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boites de volume liées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les recherches dans l’espace</a:t>
            </a:r>
          </a:p>
        </p:txBody>
      </p:sp>
    </p:spTree>
    <p:extLst>
      <p:ext uri="{BB962C8B-B14F-4D97-AF65-F5344CB8AC3E}">
        <p14:creationId xmlns:p14="http://schemas.microsoft.com/office/powerpoint/2010/main" val="2407689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 de la vitesse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98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Présenter le problème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8256" y="2426208"/>
            <a:ext cx="8107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problème concret (incendies </a:t>
            </a:r>
            <a:r>
              <a:rPr lang="fr-FR" dirty="0" err="1">
                <a:latin typeface="Comic Sans MS" panose="030F0702030302020204" pitchFamily="66" charset="0"/>
              </a:rPr>
              <a:t>ds</a:t>
            </a:r>
            <a:r>
              <a:rPr lang="fr-FR" dirty="0">
                <a:latin typeface="Comic Sans MS" panose="030F0702030302020204" pitchFamily="66" charset="0"/>
              </a:rPr>
              <a:t> les </a:t>
            </a:r>
            <a:r>
              <a:rPr lang="fr-FR" dirty="0" err="1">
                <a:latin typeface="Comic Sans MS" panose="030F0702030302020204" pitchFamily="66" charset="0"/>
              </a:rPr>
              <a:t>batiments</a:t>
            </a:r>
            <a:r>
              <a:rPr lang="fr-FR" dirty="0">
                <a:latin typeface="Comic Sans MS" panose="030F0702030302020204" pitchFamily="66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Insuffisance de contraintes dans la création de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mic Sans MS" panose="030F0702030302020204" pitchFamily="66" charset="0"/>
              </a:rPr>
              <a:t>Plans pas assez efficace par rapport à l’urgence de la situation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3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Influence de la densité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244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résultats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57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427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Simulation globale (</a:t>
            </a:r>
            <a:r>
              <a:rPr lang="fr-FR" dirty="0" err="1"/>
              <a:t>qq</a:t>
            </a:r>
            <a:r>
              <a:rPr lang="fr-FR" dirty="0"/>
              <a:t> mots)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09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 topologique graphe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48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travail à différentes échelles….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Pas des machines assez puissantes pour modéliser un </a:t>
            </a:r>
            <a:r>
              <a:rPr lang="fr-FR" dirty="0" err="1">
                <a:latin typeface="Comic Sans MS" panose="030F0702030302020204" pitchFamily="66" charset="0"/>
              </a:rPr>
              <a:t>batiment</a:t>
            </a:r>
            <a:r>
              <a:rPr lang="fr-FR" dirty="0">
                <a:latin typeface="Comic Sans MS" panose="030F0702030302020204" pitchFamily="66" charset="0"/>
              </a:rPr>
              <a:t> entier par une simulation physique (plus de  2000 personnes pour un lycée , donc ingérable)</a:t>
            </a:r>
          </a:p>
          <a:p>
            <a:r>
              <a:rPr lang="fr-FR" dirty="0">
                <a:latin typeface="Comic Sans MS" panose="030F0702030302020204" pitchFamily="66" charset="0"/>
              </a:rPr>
              <a:t>Nécessité de travailler à 2 échelles différentes (global </a:t>
            </a:r>
            <a:r>
              <a:rPr lang="fr-FR" dirty="0">
                <a:latin typeface="Comic Sans MS" panose="030F0702030302020204" pitchFamily="66" charset="0"/>
                <a:sym typeface="Wingdings" panose="05000000000000000000" pitchFamily="2" charset="2"/>
              </a:rPr>
              <a:t> modélisation par flux, local  modélisation multi-agents)</a:t>
            </a:r>
            <a:endParaRPr lang="fr-F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0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Optimisation locale</a:t>
            </a:r>
          </a:p>
        </p:txBody>
      </p:sp>
    </p:spTree>
    <p:extLst>
      <p:ext uri="{BB962C8B-B14F-4D97-AF65-F5344CB8AC3E}">
        <p14:creationId xmlns:p14="http://schemas.microsoft.com/office/powerpoint/2010/main" val="77817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paramètres significatifs négligés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prise en compte de la congestion, instinct grégaire, panique, comportements singuliers, les personnes sont représentés par des cercles, et non des ellipses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200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740" y="570959"/>
            <a:ext cx="8911687" cy="1280890"/>
          </a:xfrm>
        </p:spPr>
        <p:txBody>
          <a:bodyPr/>
          <a:lstStyle/>
          <a:p>
            <a:r>
              <a:rPr lang="fr-FR" dirty="0"/>
              <a:t>Aide d’un moteur physique</a:t>
            </a:r>
          </a:p>
        </p:txBody>
      </p:sp>
      <p:sp>
        <p:nvSpPr>
          <p:cNvPr id="4" name="Oval 3"/>
          <p:cNvSpPr/>
          <p:nvPr/>
        </p:nvSpPr>
        <p:spPr>
          <a:xfrm>
            <a:off x="1670180" y="4338735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/>
          <p:cNvSpPr/>
          <p:nvPr/>
        </p:nvSpPr>
        <p:spPr>
          <a:xfrm>
            <a:off x="2135725" y="3680648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/>
          <p:cNvSpPr/>
          <p:nvPr/>
        </p:nvSpPr>
        <p:spPr>
          <a:xfrm>
            <a:off x="2223796" y="2852835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Oval 2"/>
          <p:cNvSpPr/>
          <p:nvPr/>
        </p:nvSpPr>
        <p:spPr>
          <a:xfrm>
            <a:off x="2584580" y="852526"/>
            <a:ext cx="394996" cy="23474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1722561" y="2275613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1156203" y="2352342"/>
            <a:ext cx="1206266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/>
          <p:cNvSpPr/>
          <p:nvPr/>
        </p:nvSpPr>
        <p:spPr>
          <a:xfrm>
            <a:off x="1408921" y="2275612"/>
            <a:ext cx="261259" cy="5437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1922898" y="2265755"/>
            <a:ext cx="261259" cy="5437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1465141" y="2422568"/>
            <a:ext cx="183265" cy="249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/>
          <p:cNvSpPr/>
          <p:nvPr/>
        </p:nvSpPr>
        <p:spPr>
          <a:xfrm>
            <a:off x="1996496" y="2412711"/>
            <a:ext cx="183265" cy="2498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Block Arc 15"/>
          <p:cNvSpPr/>
          <p:nvPr/>
        </p:nvSpPr>
        <p:spPr>
          <a:xfrm rot="10800000">
            <a:off x="1530862" y="2757725"/>
            <a:ext cx="531355" cy="33717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2561" y="3058593"/>
            <a:ext cx="126358" cy="4416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Block Arc 17"/>
          <p:cNvSpPr/>
          <p:nvPr/>
        </p:nvSpPr>
        <p:spPr>
          <a:xfrm rot="7857089">
            <a:off x="1549816" y="3320643"/>
            <a:ext cx="257420" cy="26694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Block Arc 18"/>
          <p:cNvSpPr/>
          <p:nvPr/>
        </p:nvSpPr>
        <p:spPr>
          <a:xfrm rot="13689670">
            <a:off x="1765632" y="3334155"/>
            <a:ext cx="257420" cy="266948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4074180">
            <a:off x="3745442" y="1752573"/>
            <a:ext cx="394996" cy="2347481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Isosceles Triangle 8"/>
          <p:cNvSpPr/>
          <p:nvPr/>
        </p:nvSpPr>
        <p:spPr>
          <a:xfrm rot="12927298">
            <a:off x="1512019" y="5049132"/>
            <a:ext cx="485484" cy="6030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8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d’une salle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0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/>
          <p:cNvSpPr txBox="1"/>
          <p:nvPr/>
        </p:nvSpPr>
        <p:spPr>
          <a:xfrm>
            <a:off x="9856922" y="4078682"/>
            <a:ext cx="220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Sortie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Straight Arrow Connector 2"/>
          <p:cNvCxnSpPr>
            <a:cxnSpLocks/>
            <a:endCxn id="5" idx="0"/>
          </p:cNvCxnSpPr>
          <p:nvPr/>
        </p:nvCxnSpPr>
        <p:spPr>
          <a:xfrm flipH="1">
            <a:off x="6272939" y="4263348"/>
            <a:ext cx="3638228" cy="1787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6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" t="19846" r="12575" b="154"/>
          <a:stretch/>
        </p:blipFill>
        <p:spPr>
          <a:xfrm>
            <a:off x="3307443" y="595993"/>
            <a:ext cx="5881103" cy="54863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4847" y="686041"/>
            <a:ext cx="5446294" cy="5364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2446302"/>
            <a:ext cx="1961554" cy="201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197531"/>
            <a:ext cx="1961554" cy="2014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3926393"/>
            <a:ext cx="1961554" cy="201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1717440"/>
            <a:ext cx="1961554" cy="201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3406738" y="4655255"/>
            <a:ext cx="1961554" cy="201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1717440"/>
            <a:ext cx="2495945" cy="2014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2446302"/>
            <a:ext cx="2495945" cy="2014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926393"/>
            <a:ext cx="2495945" cy="2014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3197531"/>
            <a:ext cx="2495945" cy="2014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" t="14166" r="4691" b="50000"/>
          <a:stretch/>
        </p:blipFill>
        <p:spPr>
          <a:xfrm>
            <a:off x="6593305" y="4655255"/>
            <a:ext cx="2495945" cy="20140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52088" y="6050758"/>
            <a:ext cx="441702" cy="90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3529</TotalTime>
  <Words>176</Words>
  <Application>Microsoft Office PowerPoint</Application>
  <PresentationFormat>Widescreen</PresentationFormat>
  <Paragraphs>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Comic Sans MS</vt:lpstr>
      <vt:lpstr>Wingdings</vt:lpstr>
      <vt:lpstr>Wingdings 3</vt:lpstr>
      <vt:lpstr>Wisp</vt:lpstr>
      <vt:lpstr>Détermination d'un plan d'évacuation incendie.</vt:lpstr>
      <vt:lpstr>Présenter le problème</vt:lpstr>
      <vt:lpstr>Un travail à différentes échelles….</vt:lpstr>
      <vt:lpstr>Optimisation locale</vt:lpstr>
      <vt:lpstr>Les paramètres significatifs négligés</vt:lpstr>
      <vt:lpstr>Aide d’un moteur physique</vt:lpstr>
      <vt:lpstr>Construction d’une salle</vt:lpstr>
      <vt:lpstr>PowerPoint Presentation</vt:lpstr>
      <vt:lpstr>PowerPoint Presentation</vt:lpstr>
      <vt:lpstr>PowerPoint Presentation</vt:lpstr>
      <vt:lpstr>PowerPoint Presentation</vt:lpstr>
      <vt:lpstr>Déplacer les personnes</vt:lpstr>
      <vt:lpstr>Sens de déplacement, choix de la direction</vt:lpstr>
      <vt:lpstr>Lancer de rayon</vt:lpstr>
      <vt:lpstr>PowerPoint Presentation</vt:lpstr>
      <vt:lpstr>PowerPoint Presentation</vt:lpstr>
      <vt:lpstr>Parler de la dichotomie</vt:lpstr>
      <vt:lpstr>Les boites de volume liées</vt:lpstr>
      <vt:lpstr>Variation de la vitesse</vt:lpstr>
      <vt:lpstr>Influence de la densité</vt:lpstr>
      <vt:lpstr>Les résultats</vt:lpstr>
      <vt:lpstr>PowerPoint Presentation</vt:lpstr>
      <vt:lpstr>Simulation globale (qq mots)</vt:lpstr>
      <vt:lpstr>Tri topologique graphe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Détermination d'un plan d'évacuation incendie.</dc:title>
  <dc:creator>Thibault Marette</dc:creator>
  <cp:lastModifiedBy>Thibault Marette</cp:lastModifiedBy>
  <cp:revision>19</cp:revision>
  <dcterms:created xsi:type="dcterms:W3CDTF">2017-05-27T10:34:28Z</dcterms:created>
  <dcterms:modified xsi:type="dcterms:W3CDTF">2017-06-01T12:55:39Z</dcterms:modified>
</cp:coreProperties>
</file>