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326" r:id="rId5"/>
    <p:sldId id="260" r:id="rId6"/>
    <p:sldId id="287" r:id="rId7"/>
    <p:sldId id="352" r:id="rId8"/>
    <p:sldId id="273" r:id="rId9"/>
    <p:sldId id="261" r:id="rId10"/>
    <p:sldId id="266" r:id="rId11"/>
    <p:sldId id="316" r:id="rId12"/>
    <p:sldId id="280" r:id="rId13"/>
    <p:sldId id="276" r:id="rId14"/>
    <p:sldId id="337" r:id="rId15"/>
    <p:sldId id="301" r:id="rId16"/>
    <p:sldId id="351" r:id="rId17"/>
    <p:sldId id="347" r:id="rId18"/>
    <p:sldId id="348" r:id="rId19"/>
    <p:sldId id="349" r:id="rId20"/>
    <p:sldId id="350" r:id="rId21"/>
    <p:sldId id="338" r:id="rId22"/>
    <p:sldId id="281" r:id="rId23"/>
    <p:sldId id="282" r:id="rId24"/>
    <p:sldId id="339" r:id="rId25"/>
    <p:sldId id="312" r:id="rId26"/>
    <p:sldId id="308" r:id="rId27"/>
    <p:sldId id="309" r:id="rId28"/>
    <p:sldId id="310" r:id="rId29"/>
    <p:sldId id="311" r:id="rId30"/>
    <p:sldId id="313" r:id="rId31"/>
    <p:sldId id="320" r:id="rId32"/>
    <p:sldId id="277" r:id="rId33"/>
    <p:sldId id="307" r:id="rId34"/>
    <p:sldId id="289" r:id="rId35"/>
    <p:sldId id="290" r:id="rId36"/>
    <p:sldId id="292" r:id="rId37"/>
    <p:sldId id="341" r:id="rId38"/>
    <p:sldId id="340" r:id="rId39"/>
    <p:sldId id="328" r:id="rId40"/>
    <p:sldId id="327" r:id="rId41"/>
    <p:sldId id="344" r:id="rId42"/>
    <p:sldId id="332" r:id="rId43"/>
    <p:sldId id="330" r:id="rId44"/>
    <p:sldId id="278" r:id="rId45"/>
    <p:sldId id="321" r:id="rId46"/>
    <p:sldId id="324" r:id="rId47"/>
    <p:sldId id="325" r:id="rId48"/>
    <p:sldId id="35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E6F7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2446302"/>
              <a:ext cx="1961554" cy="2014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/>
          <p:cNvSpPr/>
          <p:nvPr/>
        </p:nvSpPr>
        <p:spPr>
          <a:xfrm rot="14577389">
            <a:off x="5852184" y="5290999"/>
            <a:ext cx="546214" cy="548640"/>
          </a:xfrm>
          <a:prstGeom prst="triangle">
            <a:avLst/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3" name="Isosceles Triangle 2"/>
            <p:cNvSpPr/>
            <p:nvPr/>
          </p:nvSpPr>
          <p:spPr>
            <a:xfrm rot="14577389">
              <a:off x="5852184" y="5290999"/>
              <a:ext cx="546214" cy="548640"/>
            </a:xfrm>
            <a:prstGeom prst="triangle">
              <a:avLst/>
            </a:prstGeom>
            <a:solidFill>
              <a:srgbClr val="95A5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695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880000" y="180000"/>
            <a:ext cx="6480000" cy="6480000"/>
          </a:xfrm>
        </p:spPr>
      </p:pic>
      <p:cxnSp>
        <p:nvCxnSpPr>
          <p:cNvPr id="9" name="Straight Arrow Connector 7"/>
          <p:cNvCxnSpPr>
            <a:cxnSpLocks/>
          </p:cNvCxnSpPr>
          <p:nvPr/>
        </p:nvCxnSpPr>
        <p:spPr>
          <a:xfrm>
            <a:off x="4828895" y="4065672"/>
            <a:ext cx="435923" cy="7254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3326" y="6498316"/>
            <a:ext cx="513347" cy="11229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2"/>
          <p:cNvCxnSpPr>
            <a:cxnSpLocks/>
          </p:cNvCxnSpPr>
          <p:nvPr/>
        </p:nvCxnSpPr>
        <p:spPr>
          <a:xfrm>
            <a:off x="5817837" y="4137365"/>
            <a:ext cx="150395" cy="653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cxnSpLocks/>
          </p:cNvCxnSpPr>
          <p:nvPr/>
        </p:nvCxnSpPr>
        <p:spPr>
          <a:xfrm flipH="1">
            <a:off x="7106653" y="3749346"/>
            <a:ext cx="256674" cy="705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/>
          <p:nvPr/>
        </p:nvCxnSpPr>
        <p:spPr>
          <a:xfrm flipH="1">
            <a:off x="7162800" y="2222844"/>
            <a:ext cx="200527" cy="634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4494797" y="6084474"/>
            <a:ext cx="770021" cy="18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/>
        </p:nvCxnSpPr>
        <p:spPr>
          <a:xfrm flipH="1">
            <a:off x="7363327" y="4402565"/>
            <a:ext cx="601578" cy="514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première approche : le test de proximité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2" y="186861"/>
            <a:ext cx="9071318" cy="62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1CAF15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seconde approche : le lancer de rayons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2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305240"/>
            <a:ext cx="8915399" cy="1468800"/>
          </a:xfrm>
        </p:spPr>
        <p:txBody>
          <a:bodyPr/>
          <a:lstStyle/>
          <a:p>
            <a:r>
              <a:rPr lang="fr-FR" dirty="0"/>
              <a:t>Troisième approche : la dichotomie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3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8023324" y="878670"/>
            <a:ext cx="1336676" cy="34053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2" y="891540"/>
            <a:ext cx="1358998" cy="32766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8001000" y="266700"/>
            <a:ext cx="1135380" cy="62484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: Shape 25"/>
          <p:cNvSpPr/>
          <p:nvPr/>
        </p:nvSpPr>
        <p:spPr>
          <a:xfrm>
            <a:off x="7409782" y="1300675"/>
            <a:ext cx="634532" cy="233076"/>
          </a:xfrm>
          <a:custGeom>
            <a:avLst/>
            <a:gdLst>
              <a:gd name="connsiteX0" fmla="*/ 0 w 441960"/>
              <a:gd name="connsiteY0" fmla="*/ 0 h 233076"/>
              <a:gd name="connsiteX1" fmla="*/ 160020 w 441960"/>
              <a:gd name="connsiteY1" fmla="*/ 228600 h 233076"/>
              <a:gd name="connsiteX2" fmla="*/ 441960 w 441960"/>
              <a:gd name="connsiteY2" fmla="*/ 129540 h 23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233076">
                <a:moveTo>
                  <a:pt x="0" y="0"/>
                </a:moveTo>
                <a:cubicBezTo>
                  <a:pt x="43180" y="103505"/>
                  <a:pt x="86360" y="207010"/>
                  <a:pt x="160020" y="228600"/>
                </a:cubicBezTo>
                <a:cubicBezTo>
                  <a:pt x="233680" y="250190"/>
                  <a:pt x="337820" y="189865"/>
                  <a:pt x="441960" y="129540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91316" y="82117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316" y="821174"/>
                <a:ext cx="4225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Freeform: Shape 30"/>
          <p:cNvSpPr/>
          <p:nvPr/>
        </p:nvSpPr>
        <p:spPr>
          <a:xfrm>
            <a:off x="8067675" y="733425"/>
            <a:ext cx="394792" cy="584836"/>
          </a:xfrm>
          <a:custGeom>
            <a:avLst/>
            <a:gdLst>
              <a:gd name="connsiteX0" fmla="*/ 0 w 654806"/>
              <a:gd name="connsiteY0" fmla="*/ 790575 h 790575"/>
              <a:gd name="connsiteX1" fmla="*/ 628650 w 654806"/>
              <a:gd name="connsiteY1" fmla="*/ 523875 h 790575"/>
              <a:gd name="connsiteX2" fmla="*/ 476250 w 654806"/>
              <a:gd name="connsiteY2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806" h="790575">
                <a:moveTo>
                  <a:pt x="0" y="790575"/>
                </a:moveTo>
                <a:cubicBezTo>
                  <a:pt x="274637" y="723106"/>
                  <a:pt x="549275" y="655638"/>
                  <a:pt x="628650" y="523875"/>
                </a:cubicBezTo>
                <a:cubicBezTo>
                  <a:pt x="708025" y="392112"/>
                  <a:pt x="592137" y="196056"/>
                  <a:pt x="47625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1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Impossible de se limiter à une étude locale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 15 secondes de simulation, il faut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900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mises à jour (60 mises à jour par secondes).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mise à jour pour une personne prend 3.10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secondes. 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faut donc, pour 15 secondes de simulation avec 2k personnes,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1h30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 calcul !</a:t>
            </a:r>
          </a:p>
        </p:txBody>
      </p:sp>
    </p:spTree>
    <p:extLst>
      <p:ext uri="{BB962C8B-B14F-4D97-AF65-F5344CB8AC3E}">
        <p14:creationId xmlns:p14="http://schemas.microsoft.com/office/powerpoint/2010/main" val="400130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: l’équilibre stable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76" y="1905000"/>
            <a:ext cx="1874802" cy="47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0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Hiérarchie des volumes englobants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recherches dans l’espace</a:t>
            </a:r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8" y="2269331"/>
            <a:ext cx="7416323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9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416558"/>
            <a:ext cx="8915399" cy="1468800"/>
          </a:xfrm>
        </p:spPr>
        <p:txBody>
          <a:bodyPr/>
          <a:lstStyle/>
          <a:p>
            <a:r>
              <a:rPr lang="fr-FR" dirty="0"/>
              <a:t>Variation de la vitesse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0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8" name="Rectangle 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3" name="Oval 2"/>
          <p:cNvSpPr/>
          <p:nvPr/>
        </p:nvSpPr>
        <p:spPr>
          <a:xfrm>
            <a:off x="4534747" y="4128095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6427841" y="55092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6476240" y="5210576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053985" y="5773539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5672482" y="5825211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5877772" y="60426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Formule de </a:t>
                </a:r>
                <a:r>
                  <a:rPr lang="fr-FR" dirty="0" err="1"/>
                  <a:t>Togawa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=1.3∗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{1,</m:t>
                          </m:r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fr-FR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blipFill>
                <a:blip r:embed="rId3"/>
                <a:stretch>
                  <a:fillRect l="-1311" t="-3311" b="-7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09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912165"/>
            <a:ext cx="8915399" cy="2262781"/>
          </a:xfrm>
        </p:spPr>
        <p:txBody>
          <a:bodyPr/>
          <a:lstStyle/>
          <a:p>
            <a:r>
              <a:rPr lang="fr-FR" dirty="0"/>
              <a:t>Les résultats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2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2257533"/>
            <a:ext cx="8915399" cy="1468800"/>
          </a:xfrm>
        </p:spPr>
        <p:txBody>
          <a:bodyPr/>
          <a:lstStyle/>
          <a:p>
            <a:r>
              <a:rPr lang="fr-FR" dirty="0"/>
              <a:t>Le comportement des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69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38525" y="1076325"/>
            <a:ext cx="6018856" cy="5401900"/>
            <a:chOff x="2154725" y="-289711"/>
            <a:chExt cx="7921781" cy="72156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725" y="-289711"/>
              <a:ext cx="7921781" cy="72156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5291" y="-289711"/>
              <a:ext cx="7218947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38838" y="6200300"/>
              <a:ext cx="53816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88894" y="6131719"/>
              <a:ext cx="45719" cy="6429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07481" y="608548"/>
            <a:ext cx="423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Contournement d’un obstacle</a:t>
            </a:r>
          </a:p>
        </p:txBody>
      </p:sp>
    </p:spTree>
    <p:extLst>
      <p:ext uri="{BB962C8B-B14F-4D97-AF65-F5344CB8AC3E}">
        <p14:creationId xmlns:p14="http://schemas.microsoft.com/office/powerpoint/2010/main" val="34776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616170"/>
          </a:xfrm>
        </p:spPr>
        <p:txBody>
          <a:bodyPr>
            <a:normAutofit/>
          </a:bodyPr>
          <a:lstStyle/>
          <a:p>
            <a:br>
              <a:rPr lang="fr-FR" dirty="0">
                <a:latin typeface="Comic Sans MS" panose="030F0702030302020204" pitchFamily="66" charset="0"/>
              </a:rPr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4" t="9837"/>
          <a:stretch/>
        </p:blipFill>
        <p:spPr>
          <a:xfrm>
            <a:off x="4015921" y="119611"/>
            <a:ext cx="4114024" cy="3199721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7225392" y="3265300"/>
            <a:ext cx="6698101" cy="3164424"/>
            <a:chOff x="2399496" y="1535723"/>
            <a:chExt cx="10396243" cy="5090078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651739" y="2151307"/>
              <a:ext cx="9144000" cy="165576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99496" y="2610517"/>
              <a:ext cx="2419224" cy="2405030"/>
              <a:chOff x="2399496" y="2610517"/>
              <a:chExt cx="2419224" cy="2405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48921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71410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9496" y="46959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8921" y="2610517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9327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71410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8921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643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48921" y="313109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26432" y="4172264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27054" y="46959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99496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8" name="Straight Arrow Connector 17"/>
              <p:cNvCxnSpPr>
                <a:cxnSpLocks/>
                <a:stCxn id="17" idx="6"/>
                <a:endCxn id="15" idx="2"/>
              </p:cNvCxnSpPr>
              <p:nvPr/>
            </p:nvCxnSpPr>
            <p:spPr>
              <a:xfrm>
                <a:off x="2724939" y="4332069"/>
                <a:ext cx="20149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3089154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15" idx="4"/>
                <a:endCxn id="16" idx="0"/>
              </p:cNvCxnSpPr>
              <p:nvPr/>
            </p:nvCxnSpPr>
            <p:spPr>
              <a:xfrm>
                <a:off x="3089154" y="4491873"/>
                <a:ext cx="622" cy="20406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  <a:stCxn id="16" idx="2"/>
                <a:endCxn id="8" idx="6"/>
              </p:cNvCxnSpPr>
              <p:nvPr/>
            </p:nvCxnSpPr>
            <p:spPr>
              <a:xfrm flipH="1">
                <a:off x="2724939" y="4855743"/>
                <a:ext cx="20211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  <a:stCxn id="6" idx="2"/>
                <a:endCxn id="15" idx="6"/>
              </p:cNvCxnSpPr>
              <p:nvPr/>
            </p:nvCxnSpPr>
            <p:spPr>
              <a:xfrm flipH="1">
                <a:off x="3251875" y="4332069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3251875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  <a:stCxn id="12" idx="0"/>
                <a:endCxn id="14" idx="4"/>
              </p:cNvCxnSpPr>
              <p:nvPr/>
            </p:nvCxnSpPr>
            <p:spPr>
              <a:xfrm flipV="1">
                <a:off x="3611643" y="3450708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14" idx="0"/>
                <a:endCxn id="9" idx="4"/>
              </p:cNvCxnSpPr>
              <p:nvPr/>
            </p:nvCxnSpPr>
            <p:spPr>
              <a:xfrm flipV="1">
                <a:off x="3611643" y="2930126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11" idx="2"/>
                <a:endCxn id="12" idx="6"/>
              </p:cNvCxnSpPr>
              <p:nvPr/>
            </p:nvCxnSpPr>
            <p:spPr>
              <a:xfrm flipH="1">
                <a:off x="3774364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  <a:stCxn id="10" idx="2"/>
                <a:endCxn id="11" idx="6"/>
              </p:cNvCxnSpPr>
              <p:nvPr/>
            </p:nvCxnSpPr>
            <p:spPr>
              <a:xfrm flipH="1">
                <a:off x="4296853" y="3811486"/>
                <a:ext cx="19642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/>
                <a:stCxn id="7" idx="0"/>
                <a:endCxn id="11" idx="4"/>
              </p:cNvCxnSpPr>
              <p:nvPr/>
            </p:nvCxnSpPr>
            <p:spPr>
              <a:xfrm flipV="1">
                <a:off x="4134131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971410" y="1535723"/>
              <a:ext cx="1892908" cy="2956150"/>
              <a:chOff x="3971410" y="1535723"/>
              <a:chExt cx="1892908" cy="295615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538875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016387" y="1535723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1638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16387" y="312249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016387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016387" y="206491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71410" y="311808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38875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Straight Arrow Connector 37"/>
              <p:cNvCxnSpPr>
                <a:cxnSpLocks/>
                <a:stCxn id="36" idx="6"/>
                <a:endCxn id="33" idx="2"/>
              </p:cNvCxnSpPr>
              <p:nvPr/>
            </p:nvCxnSpPr>
            <p:spPr>
              <a:xfrm>
                <a:off x="4296853" y="3277893"/>
                <a:ext cx="719534" cy="440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/>
                <a:stCxn id="34" idx="0"/>
                <a:endCxn id="35" idx="4"/>
              </p:cNvCxnSpPr>
              <p:nvPr/>
            </p:nvCxnSpPr>
            <p:spPr>
              <a:xfrm flipV="1">
                <a:off x="5179109" y="2384524"/>
                <a:ext cx="0" cy="20588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  <a:stCxn id="35" idx="0"/>
                <a:endCxn id="31" idx="4"/>
              </p:cNvCxnSpPr>
              <p:nvPr/>
            </p:nvCxnSpPr>
            <p:spPr>
              <a:xfrm flipV="1">
                <a:off x="5179109" y="1855332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5179109" y="2910021"/>
                <a:ext cx="0" cy="21246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32" idx="0"/>
                <a:endCxn id="33" idx="4"/>
              </p:cNvCxnSpPr>
              <p:nvPr/>
            </p:nvCxnSpPr>
            <p:spPr>
              <a:xfrm flipV="1">
                <a:off x="5179109" y="3442099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  <a:stCxn id="37" idx="2"/>
                <a:endCxn id="32" idx="6"/>
              </p:cNvCxnSpPr>
              <p:nvPr/>
            </p:nvCxnSpPr>
            <p:spPr>
              <a:xfrm flipH="1">
                <a:off x="5341830" y="3811486"/>
                <a:ext cx="19704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  <a:stCxn id="30" idx="0"/>
                <a:endCxn id="37" idx="4"/>
              </p:cNvCxnSpPr>
              <p:nvPr/>
            </p:nvCxnSpPr>
            <p:spPr>
              <a:xfrm flipV="1">
                <a:off x="5701597" y="3971291"/>
                <a:ext cx="0" cy="20097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36" idx="4"/>
              <a:endCxn id="11" idx="0"/>
            </p:cNvCxnSpPr>
            <p:nvPr/>
          </p:nvCxnSpPr>
          <p:spPr>
            <a:xfrm>
              <a:off x="4134131" y="3437697"/>
              <a:ext cx="0" cy="2139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stCxn id="10" idx="6"/>
              <a:endCxn id="32" idx="2"/>
            </p:cNvCxnSpPr>
            <p:nvPr/>
          </p:nvCxnSpPr>
          <p:spPr>
            <a:xfrm>
              <a:off x="4818720" y="3811486"/>
              <a:ext cx="197667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448921" y="4692847"/>
              <a:ext cx="2411305" cy="1917381"/>
              <a:chOff x="3448921" y="4692847"/>
              <a:chExt cx="2411305" cy="191738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882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34783" y="4692847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48921" y="52254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16387" y="6290619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534783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1638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387" y="4692847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497992" y="521807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7959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16387" y="575802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Straight Arrow Connector 57"/>
              <p:cNvCxnSpPr>
                <a:cxnSpLocks/>
                <a:stCxn id="56" idx="2"/>
                <a:endCxn id="50" idx="6"/>
              </p:cNvCxnSpPr>
              <p:nvPr/>
            </p:nvCxnSpPr>
            <p:spPr>
              <a:xfrm flipH="1">
                <a:off x="3774364" y="5385243"/>
                <a:ext cx="20523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cxnSpLocks/>
                <a:stCxn id="55" idx="2"/>
                <a:endCxn id="56" idx="6"/>
              </p:cNvCxnSpPr>
              <p:nvPr/>
            </p:nvCxnSpPr>
            <p:spPr>
              <a:xfrm flipH="1">
                <a:off x="4305040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cxnSpLocks/>
                <a:stCxn id="53" idx="2"/>
                <a:endCxn id="55" idx="6"/>
              </p:cNvCxnSpPr>
              <p:nvPr/>
            </p:nvCxnSpPr>
            <p:spPr>
              <a:xfrm flipH="1" flipV="1">
                <a:off x="4823435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48" idx="6"/>
                <a:endCxn id="54" idx="2"/>
              </p:cNvCxnSpPr>
              <p:nvPr/>
            </p:nvCxnSpPr>
            <p:spPr>
              <a:xfrm flipV="1">
                <a:off x="4814272" y="4852651"/>
                <a:ext cx="202115" cy="1200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4" idx="4"/>
                <a:endCxn id="53" idx="0"/>
              </p:cNvCxnSpPr>
              <p:nvPr/>
            </p:nvCxnSpPr>
            <p:spPr>
              <a:xfrm>
                <a:off x="5179108" y="5012456"/>
                <a:ext cx="0" cy="2129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3" idx="4"/>
                <a:endCxn id="57" idx="0"/>
              </p:cNvCxnSpPr>
              <p:nvPr/>
            </p:nvCxnSpPr>
            <p:spPr>
              <a:xfrm>
                <a:off x="5179108" y="554504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cxnSpLocks/>
                <a:stCxn id="57" idx="4"/>
                <a:endCxn id="51" idx="0"/>
              </p:cNvCxnSpPr>
              <p:nvPr/>
            </p:nvCxnSpPr>
            <p:spPr>
              <a:xfrm>
                <a:off x="5179108" y="607763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49" idx="2"/>
                <a:endCxn id="54" idx="6"/>
              </p:cNvCxnSpPr>
              <p:nvPr/>
            </p:nvCxnSpPr>
            <p:spPr>
              <a:xfrm flipH="1">
                <a:off x="5341830" y="4852651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cxnSpLocks/>
                <a:stCxn id="52" idx="2"/>
                <a:endCxn id="53" idx="6"/>
              </p:cNvCxnSpPr>
              <p:nvPr/>
            </p:nvCxnSpPr>
            <p:spPr>
              <a:xfrm flipH="1">
                <a:off x="5341830" y="5385243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>
              <a:cxnSpLocks/>
              <a:stCxn id="54" idx="0"/>
              <a:endCxn id="32" idx="4"/>
            </p:cNvCxnSpPr>
            <p:nvPr/>
          </p:nvCxnSpPr>
          <p:spPr>
            <a:xfrm flipV="1">
              <a:off x="5179108" y="3971291"/>
              <a:ext cx="0" cy="72155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stCxn id="7" idx="5"/>
              <a:endCxn id="48" idx="1"/>
            </p:cNvCxnSpPr>
            <p:nvPr/>
          </p:nvCxnSpPr>
          <p:spPr>
            <a:xfrm>
              <a:off x="4249192" y="4445067"/>
              <a:ext cx="287297" cy="30659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53178" y="3651682"/>
              <a:ext cx="1901088" cy="2974119"/>
              <a:chOff x="6053178" y="3651682"/>
              <a:chExt cx="1901088" cy="297411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7114351" y="576849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053178" y="576624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114521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384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58384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583849" y="6306192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628823" y="522628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14351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583849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583849" y="576624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06136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053178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2" name="Straight Arrow Connector 81"/>
              <p:cNvCxnSpPr>
                <a:cxnSpLocks/>
                <a:stCxn id="74" idx="2"/>
                <a:endCxn id="80" idx="6"/>
              </p:cNvCxnSpPr>
              <p:nvPr/>
            </p:nvCxnSpPr>
            <p:spPr>
              <a:xfrm flipH="1">
                <a:off x="6386805" y="3811486"/>
                <a:ext cx="19704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6215899" y="3971291"/>
                <a:ext cx="8184" cy="125499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3" idx="4"/>
                <a:endCxn id="78" idx="0"/>
              </p:cNvCxnSpPr>
              <p:nvPr/>
            </p:nvCxnSpPr>
            <p:spPr>
              <a:xfrm>
                <a:off x="6746571" y="5024465"/>
                <a:ext cx="0" cy="20182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cxnSpLocks/>
                <a:stCxn id="72" idx="3"/>
                <a:endCxn id="78" idx="7"/>
              </p:cNvCxnSpPr>
              <p:nvPr/>
            </p:nvCxnSpPr>
            <p:spPr>
              <a:xfrm flipH="1">
                <a:off x="6861632" y="4977659"/>
                <a:ext cx="300550" cy="29543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cxnSpLocks/>
                <a:stCxn id="78" idx="6"/>
                <a:endCxn id="77" idx="2"/>
              </p:cNvCxnSpPr>
              <p:nvPr/>
            </p:nvCxnSpPr>
            <p:spPr>
              <a:xfrm>
                <a:off x="6909292" y="5386091"/>
                <a:ext cx="20505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cxnSpLocks/>
                <a:stCxn id="77" idx="6"/>
                <a:endCxn id="76" idx="2"/>
              </p:cNvCxnSpPr>
              <p:nvPr/>
            </p:nvCxnSpPr>
            <p:spPr>
              <a:xfrm>
                <a:off x="7439794" y="5386091"/>
                <a:ext cx="189029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cxnSpLocks/>
                <a:stCxn id="81" idx="6"/>
                <a:endCxn id="78" idx="2"/>
              </p:cNvCxnSpPr>
              <p:nvPr/>
            </p:nvCxnSpPr>
            <p:spPr>
              <a:xfrm>
                <a:off x="6378621" y="5386091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6746571" y="5545895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71" idx="6"/>
                <a:endCxn id="79" idx="2"/>
              </p:cNvCxnSpPr>
              <p:nvPr/>
            </p:nvCxnSpPr>
            <p:spPr>
              <a:xfrm>
                <a:off x="6378621" y="5926044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cxnSpLocks/>
                <a:stCxn id="70" idx="2"/>
                <a:endCxn id="79" idx="6"/>
              </p:cNvCxnSpPr>
              <p:nvPr/>
            </p:nvCxnSpPr>
            <p:spPr>
              <a:xfrm flipH="1" flipV="1">
                <a:off x="6909292" y="5926044"/>
                <a:ext cx="205058" cy="225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79" idx="4"/>
                <a:endCxn id="75" idx="0"/>
              </p:cNvCxnSpPr>
              <p:nvPr/>
            </p:nvCxnSpPr>
            <p:spPr>
              <a:xfrm>
                <a:off x="6746571" y="6085849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>
              <a:cxnSpLocks/>
              <a:stCxn id="80" idx="2"/>
              <a:endCxn id="37" idx="6"/>
            </p:cNvCxnSpPr>
            <p:nvPr/>
          </p:nvCxnSpPr>
          <p:spPr>
            <a:xfrm flipH="1">
              <a:off x="5864318" y="3811486"/>
              <a:ext cx="197044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1" idx="2"/>
              <a:endCxn id="52" idx="6"/>
            </p:cNvCxnSpPr>
            <p:nvPr/>
          </p:nvCxnSpPr>
          <p:spPr>
            <a:xfrm flipH="1" flipV="1">
              <a:off x="5860226" y="5385242"/>
              <a:ext cx="192951" cy="84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534783" y="2049726"/>
              <a:ext cx="852022" cy="1400983"/>
              <a:chOff x="5534783" y="2049726"/>
              <a:chExt cx="852022" cy="140098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6061362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53178" y="204972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061362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534783" y="313110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Straight Arrow Connector 99"/>
              <p:cNvCxnSpPr>
                <a:cxnSpLocks/>
                <a:stCxn id="99" idx="6"/>
                <a:endCxn id="96" idx="2"/>
              </p:cNvCxnSpPr>
              <p:nvPr/>
            </p:nvCxnSpPr>
            <p:spPr>
              <a:xfrm>
                <a:off x="5860226" y="3290904"/>
                <a:ext cx="20113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cxnSpLocks/>
                <a:stCxn id="98" idx="0"/>
                <a:endCxn id="97" idx="4"/>
              </p:cNvCxnSpPr>
              <p:nvPr/>
            </p:nvCxnSpPr>
            <p:spPr>
              <a:xfrm flipH="1" flipV="1">
                <a:off x="6215899" y="2369335"/>
                <a:ext cx="8184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cxnSpLocks/>
                <a:stCxn id="96" idx="0"/>
                <a:endCxn id="98" idx="4"/>
              </p:cNvCxnSpPr>
              <p:nvPr/>
            </p:nvCxnSpPr>
            <p:spPr>
              <a:xfrm flipV="1">
                <a:off x="6224083" y="2910022"/>
                <a:ext cx="0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>
              <a:cxnSpLocks/>
              <a:stCxn id="80" idx="0"/>
              <a:endCxn id="96" idx="4"/>
            </p:cNvCxnSpPr>
            <p:nvPr/>
          </p:nvCxnSpPr>
          <p:spPr>
            <a:xfrm flipV="1">
              <a:off x="6224083" y="3450708"/>
              <a:ext cx="0" cy="200973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7114350" y="2595188"/>
              <a:ext cx="1914546" cy="1376103"/>
              <a:chOff x="7114350" y="2595188"/>
              <a:chExt cx="1914546" cy="137610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628823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16733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114350" y="2595188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8703453" y="311776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114350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167339" y="311808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Straight Arrow Connector 110"/>
              <p:cNvCxnSpPr>
                <a:cxnSpLocks/>
                <a:stCxn id="107" idx="4"/>
                <a:endCxn id="109" idx="0"/>
              </p:cNvCxnSpPr>
              <p:nvPr/>
            </p:nvCxnSpPr>
            <p:spPr>
              <a:xfrm>
                <a:off x="7277072" y="2914797"/>
                <a:ext cx="0" cy="21630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117817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3" name="Straight Arrow Connector 112"/>
              <p:cNvCxnSpPr>
                <a:cxnSpLocks/>
                <a:stCxn id="112" idx="0"/>
                <a:endCxn id="109" idx="4"/>
              </p:cNvCxnSpPr>
              <p:nvPr/>
            </p:nvCxnSpPr>
            <p:spPr>
              <a:xfrm flipH="1" flipV="1">
                <a:off x="7277072" y="3450709"/>
                <a:ext cx="3467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cxnSpLocks/>
                <a:stCxn id="109" idx="6"/>
                <a:endCxn id="110" idx="2"/>
              </p:cNvCxnSpPr>
              <p:nvPr/>
            </p:nvCxnSpPr>
            <p:spPr>
              <a:xfrm flipV="1">
                <a:off x="7439793" y="3277893"/>
                <a:ext cx="727546" cy="1301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cxnSpLocks/>
                <a:stCxn id="110" idx="6"/>
                <a:endCxn id="108" idx="2"/>
              </p:cNvCxnSpPr>
              <p:nvPr/>
            </p:nvCxnSpPr>
            <p:spPr>
              <a:xfrm flipV="1">
                <a:off x="8492782" y="3277572"/>
                <a:ext cx="210671" cy="32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  <a:stCxn id="105" idx="1"/>
                <a:endCxn id="109" idx="5"/>
              </p:cNvCxnSpPr>
              <p:nvPr/>
            </p:nvCxnSpPr>
            <p:spPr>
              <a:xfrm flipH="1" flipV="1">
                <a:off x="7392133" y="3403903"/>
                <a:ext cx="284350" cy="2945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cxnSpLocks/>
                <a:stCxn id="106" idx="0"/>
                <a:endCxn id="110" idx="4"/>
              </p:cNvCxnSpPr>
              <p:nvPr/>
            </p:nvCxnSpPr>
            <p:spPr>
              <a:xfrm flipV="1">
                <a:off x="8330060" y="3437697"/>
                <a:ext cx="0" cy="2139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>
              <a:cxnSpLocks/>
              <a:stCxn id="109" idx="2"/>
              <a:endCxn id="96" idx="6"/>
            </p:cNvCxnSpPr>
            <p:nvPr/>
          </p:nvCxnSpPr>
          <p:spPr>
            <a:xfrm flipH="1">
              <a:off x="6386805" y="3290904"/>
              <a:ext cx="727545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8098730" y="3286014"/>
            <a:ext cx="653930" cy="54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121303" y="3852264"/>
            <a:ext cx="2943240" cy="2708128"/>
            <a:chOff x="3307443" y="595993"/>
            <a:chExt cx="5881103" cy="5544813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</p:grpSp>
      <p:cxnSp>
        <p:nvCxnSpPr>
          <p:cNvPr id="182" name="Straight Arrow Connector 181"/>
          <p:cNvCxnSpPr>
            <a:cxnSpLocks/>
            <a:stCxn id="187" idx="3"/>
          </p:cNvCxnSpPr>
          <p:nvPr/>
        </p:nvCxnSpPr>
        <p:spPr>
          <a:xfrm flipH="1">
            <a:off x="3919663" y="2495050"/>
            <a:ext cx="1278648" cy="13041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909702" y="2691022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locale, par flux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598581" y="2672479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globale, par graphe</a:t>
            </a:r>
          </a:p>
        </p:txBody>
      </p:sp>
      <p:sp>
        <p:nvSpPr>
          <p:cNvPr id="187" name="Oval 186"/>
          <p:cNvSpPr/>
          <p:nvPr/>
        </p:nvSpPr>
        <p:spPr>
          <a:xfrm>
            <a:off x="5048250" y="1686283"/>
            <a:ext cx="1024683" cy="947529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17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663194" y="1813558"/>
            <a:ext cx="5201146" cy="4655822"/>
            <a:chOff x="6663194" y="1813558"/>
            <a:chExt cx="5201146" cy="46558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3194" y="1813558"/>
              <a:ext cx="5201146" cy="46558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2675" y="2073560"/>
              <a:ext cx="4482833" cy="414460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573387" y="1345150"/>
            <a:ext cx="593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des agents avec la dichotomie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955" y="1345149"/>
            <a:ext cx="550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avec le test de proximité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851005" y="2199131"/>
            <a:ext cx="9234278" cy="4270249"/>
            <a:chOff x="851005" y="2199131"/>
            <a:chExt cx="9234278" cy="4270249"/>
          </a:xfrm>
        </p:grpSpPr>
        <p:sp>
          <p:nvSpPr>
            <p:cNvPr id="39" name="Rectangle 38"/>
            <p:cNvSpPr/>
            <p:nvPr/>
          </p:nvSpPr>
          <p:spPr>
            <a:xfrm>
              <a:off x="851005" y="5995283"/>
              <a:ext cx="794461" cy="4740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l="5817" t="7910"/>
            <a:stretch/>
          </p:blipFill>
          <p:spPr>
            <a:xfrm>
              <a:off x="985044" y="2199131"/>
              <a:ext cx="5082540" cy="317932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85838" y="4891088"/>
              <a:ext cx="5081746" cy="1578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956" y="2266950"/>
              <a:ext cx="4647698" cy="38936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815388" y="2266950"/>
              <a:ext cx="92868" cy="10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17882" y="2266950"/>
              <a:ext cx="92868" cy="10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532708" y="2271712"/>
              <a:ext cx="15525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05" y="2231232"/>
              <a:ext cx="523901" cy="392931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/>
            <a:srcRect t="20639"/>
            <a:stretch/>
          </p:blipFill>
          <p:spPr>
            <a:xfrm>
              <a:off x="851006" y="5717015"/>
              <a:ext cx="5216578" cy="597950"/>
            </a:xfrm>
            <a:prstGeom prst="rect">
              <a:avLst/>
            </a:prstGeom>
          </p:spPr>
        </p:pic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1188244" y="5698624"/>
              <a:ext cx="0" cy="3678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5534108" y="2472337"/>
              <a:ext cx="0" cy="36300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248235" y="2318147"/>
              <a:ext cx="4285873" cy="12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3711575" y="2472337"/>
              <a:ext cx="18225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>
              <a:off x="1188244" y="2472337"/>
              <a:ext cx="18225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941305" y="2266950"/>
              <a:ext cx="523901" cy="1733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8413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Phénomènes d’engorgement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1539340"/>
            <a:ext cx="5124451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0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de l’obstacle devant la porte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1" y="2099143"/>
            <a:ext cx="4427950" cy="420655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9556" y="2099144"/>
            <a:ext cx="4427950" cy="4206552"/>
            <a:chOff x="1269556" y="2099144"/>
            <a:chExt cx="4427950" cy="42065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556" y="2099144"/>
              <a:ext cx="4427950" cy="420655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949934" y="5414838"/>
              <a:ext cx="890546" cy="6042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1889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de l’obstacle devant la porte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44693"/>
            <a:ext cx="8610600" cy="4495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0" y="6324600"/>
            <a:ext cx="6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obstacle					 avec obstacle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0118" y="1858651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Nombre de tests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2065" y="1822342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Nombre de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9328" y="5889957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Débit (pers/sec)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657" y="5889957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Débit (pers/sec)</a:t>
            </a:r>
          </a:p>
        </p:txBody>
      </p:sp>
    </p:spTree>
    <p:extLst>
      <p:ext uri="{BB962C8B-B14F-4D97-AF65-F5344CB8AC3E}">
        <p14:creationId xmlns:p14="http://schemas.microsoft.com/office/powerpoint/2010/main" val="229008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750004"/>
            <a:ext cx="8915400" cy="2724845"/>
          </a:xfrm>
        </p:spPr>
        <p:txBody>
          <a:bodyPr/>
          <a:lstStyle/>
          <a:p>
            <a:r>
              <a:rPr lang="fr-FR" dirty="0"/>
              <a:t>Simulation globale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8083" y="1356360"/>
            <a:ext cx="1048077" cy="55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initial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5621572" y="1828800"/>
            <a:ext cx="0" cy="86669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21572" y="2828677"/>
            <a:ext cx="0" cy="90048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5621572" y="3872286"/>
            <a:ext cx="0" cy="85874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336608" y="2796831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3848100" y="3872286"/>
            <a:ext cx="390452" cy="93545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273763" y="3872286"/>
            <a:ext cx="12568" cy="9541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731595" y="3872286"/>
            <a:ext cx="0" cy="8842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574072" y="3994426"/>
            <a:ext cx="355366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7477245" y="3994426"/>
            <a:ext cx="347543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8770822" y="3993929"/>
            <a:ext cx="0" cy="8138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6141719" y="4849793"/>
            <a:ext cx="75358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>
            <a:off x="7881939" y="3995738"/>
            <a:ext cx="347661" cy="785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897614" y="4830418"/>
            <a:ext cx="812046" cy="193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8837212" y="4833356"/>
            <a:ext cx="314408" cy="164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7869241" y="4918075"/>
            <a:ext cx="0" cy="7787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V="1">
            <a:off x="6972535" y="4941094"/>
            <a:ext cx="0" cy="777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5669756" y="4849793"/>
            <a:ext cx="29815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4767263" y="4849793"/>
            <a:ext cx="79530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4332200" y="4840105"/>
            <a:ext cx="335246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V="1">
            <a:off x="4731595" y="4918075"/>
            <a:ext cx="0" cy="7787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H="1" flipV="1">
            <a:off x="4767263" y="4891089"/>
            <a:ext cx="731043" cy="85053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V="1">
            <a:off x="6063464" y="4941095"/>
            <a:ext cx="0" cy="77719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336608" y="3820768"/>
            <a:ext cx="22596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7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intermédiaire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5589767" y="1905000"/>
            <a:ext cx="0" cy="68103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589767" y="2914651"/>
            <a:ext cx="0" cy="73580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589767" y="3990976"/>
            <a:ext cx="0" cy="7286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165897" y="2789743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3745048" y="3894743"/>
            <a:ext cx="390452" cy="9674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94179" y="3885394"/>
            <a:ext cx="12568" cy="9541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66452" y="3990975"/>
            <a:ext cx="0" cy="79738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532574" y="3927982"/>
            <a:ext cx="400142" cy="9115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488061" y="3961745"/>
            <a:ext cx="347543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8831886" y="3905823"/>
            <a:ext cx="0" cy="8138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6198394" y="4913207"/>
            <a:ext cx="719137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>
            <a:off x="7981103" y="3961745"/>
            <a:ext cx="347661" cy="785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8086725" y="4913207"/>
            <a:ext cx="585788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8974932" y="4918169"/>
            <a:ext cx="18060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7916017" y="5079206"/>
            <a:ext cx="0" cy="7534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6985974" y="4974431"/>
            <a:ext cx="0" cy="881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5664144" y="4913207"/>
            <a:ext cx="21516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4776788" y="4913207"/>
            <a:ext cx="609600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242677" y="4913207"/>
            <a:ext cx="307325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666452" y="5043488"/>
            <a:ext cx="0" cy="7994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4735458" y="5010150"/>
            <a:ext cx="763176" cy="88387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050709" y="5079206"/>
            <a:ext cx="0" cy="81481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184208" y="3854106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1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081" y="922020"/>
            <a:ext cx="7942046" cy="5935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8081" y="1417320"/>
            <a:ext cx="286079" cy="544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final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645647" y="2165350"/>
            <a:ext cx="0" cy="58261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5645647" y="2917825"/>
            <a:ext cx="0" cy="84375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5645647" y="3932843"/>
            <a:ext cx="0" cy="89362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14688" y="2862768"/>
            <a:ext cx="38283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838929" y="3943923"/>
            <a:ext cx="416694" cy="9646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4273157" y="3999845"/>
            <a:ext cx="0" cy="87780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4722332" y="4191000"/>
            <a:ext cx="0" cy="68665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563054" y="3966082"/>
            <a:ext cx="400142" cy="9115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7466318" y="3957268"/>
            <a:ext cx="371493" cy="92038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8798866" y="3966082"/>
            <a:ext cx="0" cy="9424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6141719" y="4929714"/>
            <a:ext cx="80938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7912100" y="3943923"/>
            <a:ext cx="423313" cy="9646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969250" y="4929714"/>
            <a:ext cx="829616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8865712" y="4943569"/>
            <a:ext cx="18060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7946497" y="5117306"/>
            <a:ext cx="0" cy="7534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994229" y="5007953"/>
            <a:ext cx="0" cy="881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5697799" y="4932209"/>
            <a:ext cx="315651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 flipV="1">
            <a:off x="4805227" y="4944975"/>
            <a:ext cx="792298" cy="48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4336657" y="4930727"/>
            <a:ext cx="307325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722332" y="5012531"/>
            <a:ext cx="0" cy="8773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4756230" y="4977188"/>
            <a:ext cx="815278" cy="9480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6084364" y="4956270"/>
            <a:ext cx="0" cy="914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264150" y="3895381"/>
            <a:ext cx="33337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1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locale</a:t>
            </a:r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significatifs négligés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Panique</a:t>
            </a:r>
          </a:p>
          <a:p>
            <a:pPr>
              <a:lnSpc>
                <a:spcPct val="200000"/>
              </a:lnSpc>
            </a:pPr>
            <a:r>
              <a:rPr lang="fr-FR" dirty="0"/>
              <a:t>Instinct grégaire, initiatives personnelles</a:t>
            </a:r>
          </a:p>
          <a:p>
            <a:pPr>
              <a:lnSpc>
                <a:spcPct val="200000"/>
              </a:lnSpc>
            </a:pPr>
            <a:r>
              <a:rPr lang="fr-FR" dirty="0"/>
              <a:t>Congestion</a:t>
            </a:r>
          </a:p>
          <a:p>
            <a:pPr>
              <a:lnSpc>
                <a:spcPct val="200000"/>
              </a:lnSpc>
            </a:pPr>
            <a:r>
              <a:rPr lang="fr-FR" dirty="0"/>
              <a:t>Les personnes sont représentées par des cercles, et non des ellipses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d’un moteur physique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85" y="2631882"/>
            <a:ext cx="6046873" cy="22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2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5421</TotalTime>
  <Words>233</Words>
  <Application>Microsoft Office PowerPoint</Application>
  <PresentationFormat>Widescreen</PresentationFormat>
  <Paragraphs>51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Comic Sans MS</vt:lpstr>
      <vt:lpstr>Tw Cen MT</vt:lpstr>
      <vt:lpstr>Wingdings 3</vt:lpstr>
      <vt:lpstr>Wisp</vt:lpstr>
      <vt:lpstr>Détermination d'un plan d'évacuation incendie</vt:lpstr>
      <vt:lpstr>PowerPoint Presentation</vt:lpstr>
      <vt:lpstr>Impossible de se limiter à une étude locale</vt:lpstr>
      <vt:lpstr> </vt:lpstr>
      <vt:lpstr>Simulation locale</vt:lpstr>
      <vt:lpstr>Paramètres significatifs négligés</vt:lpstr>
      <vt:lpstr>Utilisation d’un moteur physique</vt:lpstr>
      <vt:lpstr>Construction d’une salle</vt:lpstr>
      <vt:lpstr>PowerPoint Presentation</vt:lpstr>
      <vt:lpstr>PowerPoint Presentation</vt:lpstr>
      <vt:lpstr>PowerPoint Presentation</vt:lpstr>
      <vt:lpstr>PowerPoint Presentation</vt:lpstr>
      <vt:lpstr>Déplacer les personnes</vt:lpstr>
      <vt:lpstr>Choix de la direction</vt:lpstr>
      <vt:lpstr>PowerPoint Presentation</vt:lpstr>
      <vt:lpstr>Une première approche : le test de proximité</vt:lpstr>
      <vt:lpstr>PowerPoint Presentation</vt:lpstr>
      <vt:lpstr>PowerPoint Presentation</vt:lpstr>
      <vt:lpstr>PowerPoint Presentation</vt:lpstr>
      <vt:lpstr>PowerPoint Presentation</vt:lpstr>
      <vt:lpstr>Une seconde approche : le lancer de rayons</vt:lpstr>
      <vt:lpstr>PowerPoint Presentation</vt:lpstr>
      <vt:lpstr>PowerPoint Presentation</vt:lpstr>
      <vt:lpstr>Troisième approche : la dichotomie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 : l’équilibre stable</vt:lpstr>
      <vt:lpstr>Hiérarchie des volumes englobants</vt:lpstr>
      <vt:lpstr>PowerPoint Presentation</vt:lpstr>
      <vt:lpstr>Variation de la vitesse</vt:lpstr>
      <vt:lpstr>Influence de la densité</vt:lpstr>
      <vt:lpstr>Influence de la densité</vt:lpstr>
      <vt:lpstr>Les résultats</vt:lpstr>
      <vt:lpstr>Le comportement des agents</vt:lpstr>
      <vt:lpstr>PowerPoint Presentation</vt:lpstr>
      <vt:lpstr>PowerPoint Presentation</vt:lpstr>
      <vt:lpstr>Phénomènes d’engorgement</vt:lpstr>
      <vt:lpstr>Rôle de l’obstacle devant la porte</vt:lpstr>
      <vt:lpstr>Rôle de l’obstacle devant la porte</vt:lpstr>
      <vt:lpstr>Simulation globale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Thibault Marette</cp:lastModifiedBy>
  <cp:revision>67</cp:revision>
  <dcterms:created xsi:type="dcterms:W3CDTF">2017-05-27T10:34:28Z</dcterms:created>
  <dcterms:modified xsi:type="dcterms:W3CDTF">2017-06-13T12:48:59Z</dcterms:modified>
</cp:coreProperties>
</file>