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326" r:id="rId5"/>
    <p:sldId id="260" r:id="rId6"/>
    <p:sldId id="287" r:id="rId7"/>
    <p:sldId id="272" r:id="rId8"/>
    <p:sldId id="273" r:id="rId9"/>
    <p:sldId id="261" r:id="rId10"/>
    <p:sldId id="266" r:id="rId11"/>
    <p:sldId id="316" r:id="rId12"/>
    <p:sldId id="280" r:id="rId13"/>
    <p:sldId id="276" r:id="rId14"/>
    <p:sldId id="288" r:id="rId15"/>
    <p:sldId id="301" r:id="rId16"/>
    <p:sldId id="284" r:id="rId17"/>
    <p:sldId id="281" r:id="rId18"/>
    <p:sldId id="282" r:id="rId19"/>
    <p:sldId id="283" r:id="rId20"/>
    <p:sldId id="312" r:id="rId21"/>
    <p:sldId id="308" r:id="rId22"/>
    <p:sldId id="309" r:id="rId23"/>
    <p:sldId id="310" r:id="rId24"/>
    <p:sldId id="311" r:id="rId25"/>
    <p:sldId id="313" r:id="rId26"/>
    <p:sldId id="320" r:id="rId27"/>
    <p:sldId id="315" r:id="rId28"/>
    <p:sldId id="314" r:id="rId29"/>
    <p:sldId id="277" r:id="rId30"/>
    <p:sldId id="307" r:id="rId31"/>
    <p:sldId id="289" r:id="rId32"/>
    <p:sldId id="290" r:id="rId33"/>
    <p:sldId id="292" r:id="rId34"/>
    <p:sldId id="285" r:id="rId35"/>
    <p:sldId id="317" r:id="rId36"/>
    <p:sldId id="318" r:id="rId37"/>
    <p:sldId id="286" r:id="rId38"/>
    <p:sldId id="278" r:id="rId39"/>
    <p:sldId id="291" r:id="rId40"/>
    <p:sldId id="321" r:id="rId41"/>
    <p:sldId id="324" r:id="rId42"/>
    <p:sldId id="325" r:id="rId43"/>
    <p:sldId id="31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29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2446302"/>
              <a:ext cx="1961554" cy="2014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/>
          <p:cNvSpPr/>
          <p:nvPr/>
        </p:nvSpPr>
        <p:spPr>
          <a:xfrm rot="14577389">
            <a:off x="5852184" y="5290999"/>
            <a:ext cx="546214" cy="548640"/>
          </a:xfrm>
          <a:prstGeom prst="triangle">
            <a:avLst/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3" name="Isosceles Triangle 2"/>
            <p:cNvSpPr/>
            <p:nvPr/>
          </p:nvSpPr>
          <p:spPr>
            <a:xfrm rot="14577389">
              <a:off x="5852184" y="5290999"/>
              <a:ext cx="546214" cy="548640"/>
            </a:xfrm>
            <a:prstGeom prst="triangle">
              <a:avLst/>
            </a:prstGeom>
            <a:solidFill>
              <a:srgbClr val="95A5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695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Sens de déplacement, choix de la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1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880000" y="180000"/>
            <a:ext cx="6480000" cy="6480000"/>
          </a:xfrm>
        </p:spPr>
      </p:pic>
      <p:cxnSp>
        <p:nvCxnSpPr>
          <p:cNvPr id="9" name="Straight Arrow Connector 7"/>
          <p:cNvCxnSpPr>
            <a:cxnSpLocks/>
          </p:cNvCxnSpPr>
          <p:nvPr/>
        </p:nvCxnSpPr>
        <p:spPr>
          <a:xfrm>
            <a:off x="4828895" y="4065672"/>
            <a:ext cx="435923" cy="7254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3326" y="6498316"/>
            <a:ext cx="513347" cy="11229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2"/>
          <p:cNvCxnSpPr>
            <a:cxnSpLocks/>
          </p:cNvCxnSpPr>
          <p:nvPr/>
        </p:nvCxnSpPr>
        <p:spPr>
          <a:xfrm>
            <a:off x="5817837" y="4137365"/>
            <a:ext cx="150395" cy="653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cxnSpLocks/>
          </p:cNvCxnSpPr>
          <p:nvPr/>
        </p:nvCxnSpPr>
        <p:spPr>
          <a:xfrm flipH="1">
            <a:off x="7106653" y="3749346"/>
            <a:ext cx="256674" cy="705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/>
          <p:nvPr/>
        </p:nvCxnSpPr>
        <p:spPr>
          <a:xfrm flipH="1">
            <a:off x="7162800" y="2222844"/>
            <a:ext cx="200527" cy="634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4494797" y="6084474"/>
            <a:ext cx="770021" cy="18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/>
        </p:nvCxnSpPr>
        <p:spPr>
          <a:xfrm flipH="1">
            <a:off x="7363327" y="4402565"/>
            <a:ext cx="601578" cy="514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de rayon</a:t>
            </a:r>
          </a:p>
        </p:txBody>
      </p:sp>
    </p:spTree>
    <p:extLst>
      <p:ext uri="{BB962C8B-B14F-4D97-AF65-F5344CB8AC3E}">
        <p14:creationId xmlns:p14="http://schemas.microsoft.com/office/powerpoint/2010/main" val="88452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dichotomie </a:t>
            </a:r>
          </a:p>
        </p:txBody>
      </p:sp>
    </p:spTree>
    <p:extLst>
      <p:ext uri="{BB962C8B-B14F-4D97-AF65-F5344CB8AC3E}">
        <p14:creationId xmlns:p14="http://schemas.microsoft.com/office/powerpoint/2010/main" val="165926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2" y="186861"/>
            <a:ext cx="9071318" cy="62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8023324" y="878670"/>
            <a:ext cx="1336676" cy="34053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2" y="891540"/>
            <a:ext cx="1358998" cy="32766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8001000" y="266700"/>
            <a:ext cx="1135380" cy="62484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: Shape 25"/>
          <p:cNvSpPr/>
          <p:nvPr/>
        </p:nvSpPr>
        <p:spPr>
          <a:xfrm>
            <a:off x="7409782" y="1300675"/>
            <a:ext cx="634532" cy="233076"/>
          </a:xfrm>
          <a:custGeom>
            <a:avLst/>
            <a:gdLst>
              <a:gd name="connsiteX0" fmla="*/ 0 w 441960"/>
              <a:gd name="connsiteY0" fmla="*/ 0 h 233076"/>
              <a:gd name="connsiteX1" fmla="*/ 160020 w 441960"/>
              <a:gd name="connsiteY1" fmla="*/ 228600 h 233076"/>
              <a:gd name="connsiteX2" fmla="*/ 441960 w 441960"/>
              <a:gd name="connsiteY2" fmla="*/ 129540 h 23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233076">
                <a:moveTo>
                  <a:pt x="0" y="0"/>
                </a:moveTo>
                <a:cubicBezTo>
                  <a:pt x="43180" y="103505"/>
                  <a:pt x="86360" y="207010"/>
                  <a:pt x="160020" y="228600"/>
                </a:cubicBezTo>
                <a:cubicBezTo>
                  <a:pt x="233680" y="250190"/>
                  <a:pt x="337820" y="189865"/>
                  <a:pt x="441960" y="129540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: Shape 26"/>
          <p:cNvSpPr/>
          <p:nvPr/>
        </p:nvSpPr>
        <p:spPr>
          <a:xfrm>
            <a:off x="8073055" y="755415"/>
            <a:ext cx="416048" cy="562845"/>
          </a:xfrm>
          <a:custGeom>
            <a:avLst/>
            <a:gdLst>
              <a:gd name="connsiteX0" fmla="*/ 213360 w 522911"/>
              <a:gd name="connsiteY0" fmla="*/ 0 h 457200"/>
              <a:gd name="connsiteX1" fmla="*/ 518160 w 522911"/>
              <a:gd name="connsiteY1" fmla="*/ 342900 h 457200"/>
              <a:gd name="connsiteX2" fmla="*/ 0 w 522911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911" h="457200">
                <a:moveTo>
                  <a:pt x="213360" y="0"/>
                </a:moveTo>
                <a:cubicBezTo>
                  <a:pt x="383540" y="133350"/>
                  <a:pt x="553720" y="266700"/>
                  <a:pt x="518160" y="342900"/>
                </a:cubicBezTo>
                <a:cubicBezTo>
                  <a:pt x="482600" y="419100"/>
                  <a:pt x="241300" y="438150"/>
                  <a:pt x="0" y="457200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020478" y="893478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478" y="893478"/>
                <a:ext cx="4225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1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58" y="624110"/>
            <a:ext cx="2353820" cy="59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0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Equilibre stable</a:t>
            </a:r>
          </a:p>
        </p:txBody>
      </p:sp>
    </p:spTree>
    <p:extLst>
      <p:ext uri="{BB962C8B-B14F-4D97-AF65-F5344CB8AC3E}">
        <p14:creationId xmlns:p14="http://schemas.microsoft.com/office/powerpoint/2010/main" val="396364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Champ vectoriel ?</a:t>
            </a:r>
          </a:p>
        </p:txBody>
      </p:sp>
    </p:spTree>
    <p:extLst>
      <p:ext uri="{BB962C8B-B14F-4D97-AF65-F5344CB8AC3E}">
        <p14:creationId xmlns:p14="http://schemas.microsoft.com/office/powerpoint/2010/main" val="203098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Hiérarchie des volumes englobant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recherches dans l’espace</a:t>
            </a:r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travail à différentes échelles….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Pas des machines assez puissantes pour modéliser un </a:t>
            </a:r>
            <a:r>
              <a:rPr lang="fr-FR" dirty="0" err="1">
                <a:latin typeface="Comic Sans MS" panose="030F0702030302020204" pitchFamily="66" charset="0"/>
              </a:rPr>
              <a:t>batiment</a:t>
            </a:r>
            <a:r>
              <a:rPr lang="fr-FR" dirty="0">
                <a:latin typeface="Comic Sans MS" panose="030F0702030302020204" pitchFamily="66" charset="0"/>
              </a:rPr>
              <a:t> entier par une simulation physique (plus de  2000 personnes pour un lycée , donc ingérable) -&gt; estimation ?</a:t>
            </a:r>
          </a:p>
          <a:p>
            <a:r>
              <a:rPr lang="fr-FR" dirty="0">
                <a:latin typeface="Comic Sans MS" panose="030F0702030302020204" pitchFamily="66" charset="0"/>
              </a:rPr>
              <a:t>Nécessité de travailler à 2 échelles différentes (global </a:t>
            </a:r>
            <a:r>
              <a:rPr lang="fr-FR" dirty="0">
                <a:latin typeface="Comic Sans MS" panose="030F0702030302020204" pitchFamily="66" charset="0"/>
                <a:sym typeface="Wingdings" panose="05000000000000000000" pitchFamily="2" charset="2"/>
              </a:rPr>
              <a:t> modélisation par flux, local  modélisation multi-agents)</a:t>
            </a:r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0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8" y="2269331"/>
            <a:ext cx="7416323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91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de la vitesse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0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8" name="Rectangle 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3" name="Oval 2"/>
          <p:cNvSpPr/>
          <p:nvPr/>
        </p:nvSpPr>
        <p:spPr>
          <a:xfrm>
            <a:off x="4534747" y="4128095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6427841" y="55092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6476240" y="5210576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053985" y="5773539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5672482" y="5825211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5877772" y="60426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Formule de </a:t>
                </a:r>
                <a:r>
                  <a:rPr lang="fr-FR" dirty="0" err="1"/>
                  <a:t>Togawa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=1.3∗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{1,</m:t>
                          </m:r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fr-FR" baseline="30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blipFill>
                <a:blip r:embed="rId3"/>
                <a:stretch>
                  <a:fillRect l="-1311" t="-3311" b="-7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093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7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à faire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Comportement des agents vraisemblable (</a:t>
            </a:r>
            <a:r>
              <a:rPr lang="fr-FR" dirty="0">
                <a:sym typeface="Wingdings" panose="05000000000000000000" pitchFamily="2" charset="2"/>
              </a:rPr>
              <a:t>image trajets)</a:t>
            </a:r>
          </a:p>
          <a:p>
            <a:r>
              <a:rPr lang="fr-FR" dirty="0">
                <a:sym typeface="Wingdings" panose="05000000000000000000" pitchFamily="2" charset="2"/>
              </a:rPr>
              <a:t>Histogrammes optimisation locale</a:t>
            </a:r>
          </a:p>
          <a:p>
            <a:r>
              <a:rPr lang="fr-FR" dirty="0">
                <a:sym typeface="Wingdings" panose="05000000000000000000" pitchFamily="2" charset="2"/>
              </a:rPr>
              <a:t>Les rangs fluidifient ? (test à faire)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6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Récupération/exploitation des données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Dérivation, moyenne</a:t>
            </a:r>
          </a:p>
        </p:txBody>
      </p:sp>
    </p:spTree>
    <p:extLst>
      <p:ext uri="{BB962C8B-B14F-4D97-AF65-F5344CB8AC3E}">
        <p14:creationId xmlns:p14="http://schemas.microsoft.com/office/powerpoint/2010/main" val="2242779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Récupération/exploitation des données 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9" y="1264555"/>
            <a:ext cx="8160894" cy="6583123"/>
          </a:xfrm>
        </p:spPr>
      </p:pic>
    </p:spTree>
    <p:extLst>
      <p:ext uri="{BB962C8B-B14F-4D97-AF65-F5344CB8AC3E}">
        <p14:creationId xmlns:p14="http://schemas.microsoft.com/office/powerpoint/2010/main" val="389442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globale (</a:t>
            </a:r>
            <a:r>
              <a:rPr lang="fr-FR" dirty="0" err="1"/>
              <a:t>qq</a:t>
            </a:r>
            <a:r>
              <a:rPr lang="fr-FR" dirty="0"/>
              <a:t> mots)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topologique graphe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Slides </a:t>
            </a:r>
            <a:r>
              <a:rPr lang="fr-FR" dirty="0" err="1"/>
              <a:t>d’alex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48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616170"/>
          </a:xfrm>
        </p:spPr>
        <p:txBody>
          <a:bodyPr>
            <a:normAutofit/>
          </a:bodyPr>
          <a:lstStyle/>
          <a:p>
            <a:br>
              <a:rPr lang="fr-FR" dirty="0">
                <a:latin typeface="Comic Sans MS" panose="030F0702030302020204" pitchFamily="66" charset="0"/>
              </a:rPr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4" t="9837"/>
          <a:stretch/>
        </p:blipFill>
        <p:spPr>
          <a:xfrm>
            <a:off x="4015921" y="119611"/>
            <a:ext cx="4114024" cy="3199721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7465695" y="3179444"/>
            <a:ext cx="7233406" cy="3517737"/>
            <a:chOff x="2399496" y="1535723"/>
            <a:chExt cx="10396243" cy="5090078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651739" y="2151307"/>
              <a:ext cx="9144000" cy="165576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99496" y="2610517"/>
              <a:ext cx="2419224" cy="2405030"/>
              <a:chOff x="2399496" y="2610517"/>
              <a:chExt cx="2419224" cy="2405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48921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71410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9496" y="46959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8921" y="2610517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9327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71410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8921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643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48921" y="313109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26432" y="4172264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27054" y="46959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99496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8" name="Straight Arrow Connector 17"/>
              <p:cNvCxnSpPr>
                <a:cxnSpLocks/>
                <a:stCxn id="17" idx="6"/>
                <a:endCxn id="15" idx="2"/>
              </p:cNvCxnSpPr>
              <p:nvPr/>
            </p:nvCxnSpPr>
            <p:spPr>
              <a:xfrm>
                <a:off x="2724939" y="4332069"/>
                <a:ext cx="20149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3089154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15" idx="4"/>
                <a:endCxn id="16" idx="0"/>
              </p:cNvCxnSpPr>
              <p:nvPr/>
            </p:nvCxnSpPr>
            <p:spPr>
              <a:xfrm>
                <a:off x="3089154" y="4491873"/>
                <a:ext cx="622" cy="20406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  <a:stCxn id="16" idx="2"/>
                <a:endCxn id="8" idx="6"/>
              </p:cNvCxnSpPr>
              <p:nvPr/>
            </p:nvCxnSpPr>
            <p:spPr>
              <a:xfrm flipH="1">
                <a:off x="2724939" y="4855743"/>
                <a:ext cx="20211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  <a:stCxn id="6" idx="2"/>
                <a:endCxn id="15" idx="6"/>
              </p:cNvCxnSpPr>
              <p:nvPr/>
            </p:nvCxnSpPr>
            <p:spPr>
              <a:xfrm flipH="1">
                <a:off x="3251875" y="4332069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3251875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  <a:stCxn id="12" idx="0"/>
                <a:endCxn id="14" idx="4"/>
              </p:cNvCxnSpPr>
              <p:nvPr/>
            </p:nvCxnSpPr>
            <p:spPr>
              <a:xfrm flipV="1">
                <a:off x="3611643" y="3450708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14" idx="0"/>
                <a:endCxn id="9" idx="4"/>
              </p:cNvCxnSpPr>
              <p:nvPr/>
            </p:nvCxnSpPr>
            <p:spPr>
              <a:xfrm flipV="1">
                <a:off x="3611643" y="2930126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11" idx="2"/>
                <a:endCxn id="12" idx="6"/>
              </p:cNvCxnSpPr>
              <p:nvPr/>
            </p:nvCxnSpPr>
            <p:spPr>
              <a:xfrm flipH="1">
                <a:off x="3774364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  <a:stCxn id="10" idx="2"/>
                <a:endCxn id="11" idx="6"/>
              </p:cNvCxnSpPr>
              <p:nvPr/>
            </p:nvCxnSpPr>
            <p:spPr>
              <a:xfrm flipH="1">
                <a:off x="4296853" y="3811486"/>
                <a:ext cx="19642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/>
                <a:stCxn id="7" idx="0"/>
                <a:endCxn id="11" idx="4"/>
              </p:cNvCxnSpPr>
              <p:nvPr/>
            </p:nvCxnSpPr>
            <p:spPr>
              <a:xfrm flipV="1">
                <a:off x="4134131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971410" y="1535723"/>
              <a:ext cx="1892908" cy="2956150"/>
              <a:chOff x="3971410" y="1535723"/>
              <a:chExt cx="1892908" cy="295615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538875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016387" y="1535723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1638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16387" y="312249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016387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016387" y="206491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71410" y="311808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38875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Straight Arrow Connector 37"/>
              <p:cNvCxnSpPr>
                <a:cxnSpLocks/>
                <a:stCxn id="36" idx="6"/>
                <a:endCxn id="33" idx="2"/>
              </p:cNvCxnSpPr>
              <p:nvPr/>
            </p:nvCxnSpPr>
            <p:spPr>
              <a:xfrm>
                <a:off x="4296853" y="3277893"/>
                <a:ext cx="719534" cy="440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/>
                <a:stCxn id="34" idx="0"/>
                <a:endCxn id="35" idx="4"/>
              </p:cNvCxnSpPr>
              <p:nvPr/>
            </p:nvCxnSpPr>
            <p:spPr>
              <a:xfrm flipV="1">
                <a:off x="5179109" y="2384524"/>
                <a:ext cx="0" cy="20588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  <a:stCxn id="35" idx="0"/>
                <a:endCxn id="31" idx="4"/>
              </p:cNvCxnSpPr>
              <p:nvPr/>
            </p:nvCxnSpPr>
            <p:spPr>
              <a:xfrm flipV="1">
                <a:off x="5179109" y="1855332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5179109" y="2910021"/>
                <a:ext cx="0" cy="21246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32" idx="0"/>
                <a:endCxn id="33" idx="4"/>
              </p:cNvCxnSpPr>
              <p:nvPr/>
            </p:nvCxnSpPr>
            <p:spPr>
              <a:xfrm flipV="1">
                <a:off x="5179109" y="3442099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  <a:stCxn id="37" idx="2"/>
                <a:endCxn id="32" idx="6"/>
              </p:cNvCxnSpPr>
              <p:nvPr/>
            </p:nvCxnSpPr>
            <p:spPr>
              <a:xfrm flipH="1">
                <a:off x="5341830" y="3811486"/>
                <a:ext cx="19704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  <a:stCxn id="30" idx="0"/>
                <a:endCxn id="37" idx="4"/>
              </p:cNvCxnSpPr>
              <p:nvPr/>
            </p:nvCxnSpPr>
            <p:spPr>
              <a:xfrm flipV="1">
                <a:off x="5701597" y="3971291"/>
                <a:ext cx="0" cy="20097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36" idx="4"/>
              <a:endCxn id="11" idx="0"/>
            </p:cNvCxnSpPr>
            <p:nvPr/>
          </p:nvCxnSpPr>
          <p:spPr>
            <a:xfrm>
              <a:off x="4134131" y="3437697"/>
              <a:ext cx="0" cy="2139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stCxn id="10" idx="6"/>
              <a:endCxn id="32" idx="2"/>
            </p:cNvCxnSpPr>
            <p:nvPr/>
          </p:nvCxnSpPr>
          <p:spPr>
            <a:xfrm>
              <a:off x="4818720" y="3811486"/>
              <a:ext cx="197667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448921" y="4692847"/>
              <a:ext cx="2411305" cy="1917381"/>
              <a:chOff x="3448921" y="4692847"/>
              <a:chExt cx="2411305" cy="191738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882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34783" y="4692847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48921" y="52254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16387" y="6290619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534783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1638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387" y="4692847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497992" y="521807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7959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16387" y="575802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Straight Arrow Connector 57"/>
              <p:cNvCxnSpPr>
                <a:cxnSpLocks/>
                <a:stCxn id="56" idx="2"/>
                <a:endCxn id="50" idx="6"/>
              </p:cNvCxnSpPr>
              <p:nvPr/>
            </p:nvCxnSpPr>
            <p:spPr>
              <a:xfrm flipH="1">
                <a:off x="3774364" y="5385243"/>
                <a:ext cx="20523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cxnSpLocks/>
                <a:stCxn id="55" idx="2"/>
                <a:endCxn id="56" idx="6"/>
              </p:cNvCxnSpPr>
              <p:nvPr/>
            </p:nvCxnSpPr>
            <p:spPr>
              <a:xfrm flipH="1">
                <a:off x="4305040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cxnSpLocks/>
                <a:stCxn id="53" idx="2"/>
                <a:endCxn id="55" idx="6"/>
              </p:cNvCxnSpPr>
              <p:nvPr/>
            </p:nvCxnSpPr>
            <p:spPr>
              <a:xfrm flipH="1" flipV="1">
                <a:off x="4823435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48" idx="6"/>
                <a:endCxn id="54" idx="2"/>
              </p:cNvCxnSpPr>
              <p:nvPr/>
            </p:nvCxnSpPr>
            <p:spPr>
              <a:xfrm flipV="1">
                <a:off x="4814272" y="4852651"/>
                <a:ext cx="202115" cy="1200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4" idx="4"/>
                <a:endCxn id="53" idx="0"/>
              </p:cNvCxnSpPr>
              <p:nvPr/>
            </p:nvCxnSpPr>
            <p:spPr>
              <a:xfrm>
                <a:off x="5179108" y="5012456"/>
                <a:ext cx="0" cy="2129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3" idx="4"/>
                <a:endCxn id="57" idx="0"/>
              </p:cNvCxnSpPr>
              <p:nvPr/>
            </p:nvCxnSpPr>
            <p:spPr>
              <a:xfrm>
                <a:off x="5179108" y="554504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cxnSpLocks/>
                <a:stCxn id="57" idx="4"/>
                <a:endCxn id="51" idx="0"/>
              </p:cNvCxnSpPr>
              <p:nvPr/>
            </p:nvCxnSpPr>
            <p:spPr>
              <a:xfrm>
                <a:off x="5179108" y="607763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49" idx="2"/>
                <a:endCxn id="54" idx="6"/>
              </p:cNvCxnSpPr>
              <p:nvPr/>
            </p:nvCxnSpPr>
            <p:spPr>
              <a:xfrm flipH="1">
                <a:off x="5341830" y="4852651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cxnSpLocks/>
                <a:stCxn id="52" idx="2"/>
                <a:endCxn id="53" idx="6"/>
              </p:cNvCxnSpPr>
              <p:nvPr/>
            </p:nvCxnSpPr>
            <p:spPr>
              <a:xfrm flipH="1">
                <a:off x="5341830" y="5385243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>
              <a:cxnSpLocks/>
              <a:stCxn id="54" idx="0"/>
              <a:endCxn id="32" idx="4"/>
            </p:cNvCxnSpPr>
            <p:nvPr/>
          </p:nvCxnSpPr>
          <p:spPr>
            <a:xfrm flipV="1">
              <a:off x="5179108" y="3971291"/>
              <a:ext cx="0" cy="72155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stCxn id="7" idx="5"/>
              <a:endCxn id="48" idx="1"/>
            </p:cNvCxnSpPr>
            <p:nvPr/>
          </p:nvCxnSpPr>
          <p:spPr>
            <a:xfrm>
              <a:off x="4249192" y="4445067"/>
              <a:ext cx="287297" cy="30659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53178" y="3651682"/>
              <a:ext cx="1901088" cy="2974119"/>
              <a:chOff x="6053178" y="3651682"/>
              <a:chExt cx="1901088" cy="297411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7114351" y="576849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053178" y="576624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114521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384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58384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583849" y="6306192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628823" y="522628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14351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583849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583849" y="576624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06136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053178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2" name="Straight Arrow Connector 81"/>
              <p:cNvCxnSpPr>
                <a:cxnSpLocks/>
                <a:stCxn id="74" idx="2"/>
                <a:endCxn id="80" idx="6"/>
              </p:cNvCxnSpPr>
              <p:nvPr/>
            </p:nvCxnSpPr>
            <p:spPr>
              <a:xfrm flipH="1">
                <a:off x="6386805" y="3811486"/>
                <a:ext cx="19704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6215899" y="3971291"/>
                <a:ext cx="8184" cy="125499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3" idx="4"/>
                <a:endCxn id="78" idx="0"/>
              </p:cNvCxnSpPr>
              <p:nvPr/>
            </p:nvCxnSpPr>
            <p:spPr>
              <a:xfrm>
                <a:off x="6746571" y="5024465"/>
                <a:ext cx="0" cy="20182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cxnSpLocks/>
                <a:stCxn id="72" idx="3"/>
                <a:endCxn id="78" idx="7"/>
              </p:cNvCxnSpPr>
              <p:nvPr/>
            </p:nvCxnSpPr>
            <p:spPr>
              <a:xfrm flipH="1">
                <a:off x="6861632" y="4977659"/>
                <a:ext cx="300550" cy="29543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cxnSpLocks/>
                <a:stCxn id="78" idx="6"/>
                <a:endCxn id="77" idx="2"/>
              </p:cNvCxnSpPr>
              <p:nvPr/>
            </p:nvCxnSpPr>
            <p:spPr>
              <a:xfrm>
                <a:off x="6909292" y="5386091"/>
                <a:ext cx="20505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cxnSpLocks/>
                <a:stCxn id="77" idx="6"/>
                <a:endCxn id="76" idx="2"/>
              </p:cNvCxnSpPr>
              <p:nvPr/>
            </p:nvCxnSpPr>
            <p:spPr>
              <a:xfrm>
                <a:off x="7439794" y="5386091"/>
                <a:ext cx="189029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cxnSpLocks/>
                <a:stCxn id="81" idx="6"/>
                <a:endCxn id="78" idx="2"/>
              </p:cNvCxnSpPr>
              <p:nvPr/>
            </p:nvCxnSpPr>
            <p:spPr>
              <a:xfrm>
                <a:off x="6378621" y="5386091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6746571" y="5545895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71" idx="6"/>
                <a:endCxn id="79" idx="2"/>
              </p:cNvCxnSpPr>
              <p:nvPr/>
            </p:nvCxnSpPr>
            <p:spPr>
              <a:xfrm>
                <a:off x="6378621" y="5926044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cxnSpLocks/>
                <a:stCxn id="70" idx="2"/>
                <a:endCxn id="79" idx="6"/>
              </p:cNvCxnSpPr>
              <p:nvPr/>
            </p:nvCxnSpPr>
            <p:spPr>
              <a:xfrm flipH="1" flipV="1">
                <a:off x="6909292" y="5926044"/>
                <a:ext cx="205058" cy="225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79" idx="4"/>
                <a:endCxn id="75" idx="0"/>
              </p:cNvCxnSpPr>
              <p:nvPr/>
            </p:nvCxnSpPr>
            <p:spPr>
              <a:xfrm>
                <a:off x="6746571" y="6085849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>
              <a:cxnSpLocks/>
              <a:stCxn id="80" idx="2"/>
              <a:endCxn id="37" idx="6"/>
            </p:cNvCxnSpPr>
            <p:nvPr/>
          </p:nvCxnSpPr>
          <p:spPr>
            <a:xfrm flipH="1">
              <a:off x="5864318" y="3811486"/>
              <a:ext cx="197044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1" idx="2"/>
              <a:endCxn id="52" idx="6"/>
            </p:cNvCxnSpPr>
            <p:nvPr/>
          </p:nvCxnSpPr>
          <p:spPr>
            <a:xfrm flipH="1" flipV="1">
              <a:off x="5860226" y="5385242"/>
              <a:ext cx="192951" cy="84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534783" y="2049726"/>
              <a:ext cx="852022" cy="1400983"/>
              <a:chOff x="5534783" y="2049726"/>
              <a:chExt cx="852022" cy="140098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6061362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53178" y="204972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061362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534783" y="313110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Straight Arrow Connector 99"/>
              <p:cNvCxnSpPr>
                <a:cxnSpLocks/>
                <a:stCxn id="99" idx="6"/>
                <a:endCxn id="96" idx="2"/>
              </p:cNvCxnSpPr>
              <p:nvPr/>
            </p:nvCxnSpPr>
            <p:spPr>
              <a:xfrm>
                <a:off x="5860226" y="3290904"/>
                <a:ext cx="20113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cxnSpLocks/>
                <a:stCxn id="98" idx="0"/>
                <a:endCxn id="97" idx="4"/>
              </p:cNvCxnSpPr>
              <p:nvPr/>
            </p:nvCxnSpPr>
            <p:spPr>
              <a:xfrm flipH="1" flipV="1">
                <a:off x="6215899" y="2369335"/>
                <a:ext cx="8184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cxnSpLocks/>
                <a:stCxn id="96" idx="0"/>
                <a:endCxn id="98" idx="4"/>
              </p:cNvCxnSpPr>
              <p:nvPr/>
            </p:nvCxnSpPr>
            <p:spPr>
              <a:xfrm flipV="1">
                <a:off x="6224083" y="2910022"/>
                <a:ext cx="0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>
              <a:cxnSpLocks/>
              <a:stCxn id="80" idx="0"/>
              <a:endCxn id="96" idx="4"/>
            </p:cNvCxnSpPr>
            <p:nvPr/>
          </p:nvCxnSpPr>
          <p:spPr>
            <a:xfrm flipV="1">
              <a:off x="6224083" y="3450708"/>
              <a:ext cx="0" cy="200973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7114350" y="2595188"/>
              <a:ext cx="1914546" cy="1376103"/>
              <a:chOff x="7114350" y="2595188"/>
              <a:chExt cx="1914546" cy="137610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628823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16733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114350" y="2595188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8703453" y="311776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114350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167339" y="311808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Straight Arrow Connector 110"/>
              <p:cNvCxnSpPr>
                <a:cxnSpLocks/>
                <a:stCxn id="107" idx="4"/>
                <a:endCxn id="109" idx="0"/>
              </p:cNvCxnSpPr>
              <p:nvPr/>
            </p:nvCxnSpPr>
            <p:spPr>
              <a:xfrm>
                <a:off x="7277072" y="2914797"/>
                <a:ext cx="0" cy="21630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117817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3" name="Straight Arrow Connector 112"/>
              <p:cNvCxnSpPr>
                <a:cxnSpLocks/>
                <a:stCxn id="112" idx="0"/>
                <a:endCxn id="109" idx="4"/>
              </p:cNvCxnSpPr>
              <p:nvPr/>
            </p:nvCxnSpPr>
            <p:spPr>
              <a:xfrm flipH="1" flipV="1">
                <a:off x="7277072" y="3450709"/>
                <a:ext cx="3467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cxnSpLocks/>
                <a:stCxn id="109" idx="6"/>
                <a:endCxn id="110" idx="2"/>
              </p:cNvCxnSpPr>
              <p:nvPr/>
            </p:nvCxnSpPr>
            <p:spPr>
              <a:xfrm flipV="1">
                <a:off x="7439793" y="3277893"/>
                <a:ext cx="727546" cy="1301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cxnSpLocks/>
                <a:stCxn id="110" idx="6"/>
                <a:endCxn id="108" idx="2"/>
              </p:cNvCxnSpPr>
              <p:nvPr/>
            </p:nvCxnSpPr>
            <p:spPr>
              <a:xfrm flipV="1">
                <a:off x="8492782" y="3277572"/>
                <a:ext cx="210671" cy="32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  <a:stCxn id="105" idx="1"/>
                <a:endCxn id="109" idx="5"/>
              </p:cNvCxnSpPr>
              <p:nvPr/>
            </p:nvCxnSpPr>
            <p:spPr>
              <a:xfrm flipH="1" flipV="1">
                <a:off x="7392133" y="3403903"/>
                <a:ext cx="284350" cy="2945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cxnSpLocks/>
                <a:stCxn id="106" idx="0"/>
                <a:endCxn id="110" idx="4"/>
              </p:cNvCxnSpPr>
              <p:nvPr/>
            </p:nvCxnSpPr>
            <p:spPr>
              <a:xfrm flipV="1">
                <a:off x="8330060" y="3437697"/>
                <a:ext cx="0" cy="2139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>
              <a:cxnSpLocks/>
              <a:stCxn id="109" idx="2"/>
              <a:endCxn id="96" idx="6"/>
            </p:cNvCxnSpPr>
            <p:nvPr/>
          </p:nvCxnSpPr>
          <p:spPr>
            <a:xfrm flipH="1">
              <a:off x="6386805" y="3290904"/>
              <a:ext cx="727545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8098730" y="3286014"/>
            <a:ext cx="653930" cy="54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762250" y="3286014"/>
            <a:ext cx="552093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9109" y="3261475"/>
            <a:ext cx="3381138" cy="3435706"/>
            <a:chOff x="3307443" y="595993"/>
            <a:chExt cx="5881103" cy="5544813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</p:grpSp>
      <p:sp>
        <p:nvSpPr>
          <p:cNvPr id="181" name="TextBox 180"/>
          <p:cNvSpPr txBox="1"/>
          <p:nvPr/>
        </p:nvSpPr>
        <p:spPr>
          <a:xfrm>
            <a:off x="1106811" y="4383230"/>
            <a:ext cx="36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 salle Y</a:t>
            </a:r>
          </a:p>
        </p:txBody>
      </p:sp>
      <p:cxnSp>
        <p:nvCxnSpPr>
          <p:cNvPr id="182" name="Straight Arrow Connector 181"/>
          <p:cNvCxnSpPr>
            <a:cxnSpLocks/>
            <a:stCxn id="187" idx="3"/>
          </p:cNvCxnSpPr>
          <p:nvPr/>
        </p:nvCxnSpPr>
        <p:spPr>
          <a:xfrm flipH="1">
            <a:off x="3501873" y="2495050"/>
            <a:ext cx="1696438" cy="13156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26206" y="1678596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Simulation locale, par flux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622431" y="1577480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Simulation globale, par graphe</a:t>
            </a:r>
          </a:p>
        </p:txBody>
      </p:sp>
      <p:sp>
        <p:nvSpPr>
          <p:cNvPr id="187" name="Oval 186"/>
          <p:cNvSpPr/>
          <p:nvPr/>
        </p:nvSpPr>
        <p:spPr>
          <a:xfrm>
            <a:off x="5048250" y="1686283"/>
            <a:ext cx="1024683" cy="947529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17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8083" y="1356360"/>
            <a:ext cx="1048077" cy="55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initial</a:t>
            </a:r>
          </a:p>
        </p:txBody>
      </p:sp>
    </p:spTree>
    <p:extLst>
      <p:ext uri="{BB962C8B-B14F-4D97-AF65-F5344CB8AC3E}">
        <p14:creationId xmlns:p14="http://schemas.microsoft.com/office/powerpoint/2010/main" val="30825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2203241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081" y="922020"/>
            <a:ext cx="7942046" cy="5935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8081" y="1417320"/>
            <a:ext cx="286079" cy="544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final</a:t>
            </a:r>
          </a:p>
        </p:txBody>
      </p:sp>
    </p:spTree>
    <p:extLst>
      <p:ext uri="{BB962C8B-B14F-4D97-AF65-F5344CB8AC3E}">
        <p14:creationId xmlns:p14="http://schemas.microsoft.com/office/powerpoint/2010/main" val="95871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Couplage,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locale</a:t>
            </a:r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paramètres significatifs négligés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Panique</a:t>
            </a:r>
          </a:p>
          <a:p>
            <a:r>
              <a:rPr lang="fr-FR" dirty="0"/>
              <a:t>Instinct grégaire, initiatives personnelles</a:t>
            </a:r>
          </a:p>
          <a:p>
            <a:r>
              <a:rPr lang="fr-FR" dirty="0"/>
              <a:t>Congestion</a:t>
            </a:r>
          </a:p>
          <a:p>
            <a:r>
              <a:rPr lang="fr-FR" dirty="0"/>
              <a:t>les personnes sont représentés par des cercles, et non des ellipses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40" y="570959"/>
            <a:ext cx="8911687" cy="1280890"/>
          </a:xfrm>
        </p:spPr>
        <p:txBody>
          <a:bodyPr/>
          <a:lstStyle/>
          <a:p>
            <a:r>
              <a:rPr lang="fr-FR" dirty="0"/>
              <a:t>Aide d’un moteur physique</a:t>
            </a:r>
          </a:p>
        </p:txBody>
      </p:sp>
      <p:sp>
        <p:nvSpPr>
          <p:cNvPr id="4" name="Oval 3"/>
          <p:cNvSpPr/>
          <p:nvPr/>
        </p:nvSpPr>
        <p:spPr>
          <a:xfrm>
            <a:off x="3110360" y="475021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3575905" y="4092128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663976" y="326431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4024760" y="1264006"/>
            <a:ext cx="394996" cy="23474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3162741" y="268709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2596383" y="2763822"/>
            <a:ext cx="1206266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849101" y="2687092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363078" y="2677235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905321" y="2834048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436676" y="2824191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lock Arc 15"/>
          <p:cNvSpPr/>
          <p:nvPr/>
        </p:nvSpPr>
        <p:spPr>
          <a:xfrm rot="10800000">
            <a:off x="2971042" y="3169205"/>
            <a:ext cx="531355" cy="33717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741" y="3470073"/>
            <a:ext cx="126358" cy="441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lock Arc 17"/>
          <p:cNvSpPr/>
          <p:nvPr/>
        </p:nvSpPr>
        <p:spPr>
          <a:xfrm rot="7857089">
            <a:off x="2989996" y="3732123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13689670">
            <a:off x="3205812" y="3745635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4074180">
            <a:off x="5185622" y="2164053"/>
            <a:ext cx="394996" cy="23474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Isosceles Triangle 8"/>
          <p:cNvSpPr/>
          <p:nvPr/>
        </p:nvSpPr>
        <p:spPr>
          <a:xfrm rot="12927298">
            <a:off x="2952199" y="5460612"/>
            <a:ext cx="485484" cy="6030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996953" y="3670880"/>
            <a:ext cx="559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C00000"/>
                </a:solidFill>
              </a:rPr>
              <a:t>Pymunk</a:t>
            </a:r>
          </a:p>
        </p:txBody>
      </p:sp>
    </p:spTree>
    <p:extLst>
      <p:ext uri="{BB962C8B-B14F-4D97-AF65-F5344CB8AC3E}">
        <p14:creationId xmlns:p14="http://schemas.microsoft.com/office/powerpoint/2010/main" val="26893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4143</TotalTime>
  <Words>224</Words>
  <Application>Microsoft Office PowerPoint</Application>
  <PresentationFormat>Widescreen</PresentationFormat>
  <Paragraphs>50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Century Gothic</vt:lpstr>
      <vt:lpstr>Comic Sans MS</vt:lpstr>
      <vt:lpstr>Tw Cen MT</vt:lpstr>
      <vt:lpstr>Wingdings</vt:lpstr>
      <vt:lpstr>Wingdings 3</vt:lpstr>
      <vt:lpstr>Wisp</vt:lpstr>
      <vt:lpstr>Détermination d'un plan d'évacuation incendie.</vt:lpstr>
      <vt:lpstr>PowerPoint Presentation</vt:lpstr>
      <vt:lpstr>Un travail à différentes échelles….</vt:lpstr>
      <vt:lpstr> </vt:lpstr>
      <vt:lpstr>Optimisation locale</vt:lpstr>
      <vt:lpstr>Les paramètres significatifs négligés</vt:lpstr>
      <vt:lpstr>Aide d’un moteur physique</vt:lpstr>
      <vt:lpstr>Construction d’une salle</vt:lpstr>
      <vt:lpstr>PowerPoint Presentation</vt:lpstr>
      <vt:lpstr>PowerPoint Presentation</vt:lpstr>
      <vt:lpstr>PowerPoint Presentation</vt:lpstr>
      <vt:lpstr>PowerPoint Presentation</vt:lpstr>
      <vt:lpstr>Déplacer les personnes</vt:lpstr>
      <vt:lpstr>Sens de déplacement, choix de la direction</vt:lpstr>
      <vt:lpstr>PowerPoint Presentation</vt:lpstr>
      <vt:lpstr>Lancer de rayon</vt:lpstr>
      <vt:lpstr>PowerPoint Presentation</vt:lpstr>
      <vt:lpstr>PowerPoint Presentation</vt:lpstr>
      <vt:lpstr>La dichotomie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</vt:lpstr>
      <vt:lpstr>Equilibre stable</vt:lpstr>
      <vt:lpstr>Champ vectoriel ?</vt:lpstr>
      <vt:lpstr>Hiérarchie des volumes englobant</vt:lpstr>
      <vt:lpstr>PowerPoint Presentation</vt:lpstr>
      <vt:lpstr>Variation de la vitesse</vt:lpstr>
      <vt:lpstr>Influence de la densité</vt:lpstr>
      <vt:lpstr>Influence de la densité</vt:lpstr>
      <vt:lpstr>Les résultats</vt:lpstr>
      <vt:lpstr>Résultats à faire</vt:lpstr>
      <vt:lpstr>Récupération/exploitation des données ?</vt:lpstr>
      <vt:lpstr>Récupération/exploitation des données ?</vt:lpstr>
      <vt:lpstr>Simulation globale (qq mots)</vt:lpstr>
      <vt:lpstr>Tri topologique graphe</vt:lpstr>
      <vt:lpstr>PowerPoint Presentation</vt:lpstr>
      <vt:lpstr>PowerPoint Presentation</vt:lpstr>
      <vt:lpstr>PowerPoint Presentation</vt:lpstr>
      <vt:lpstr>Couplage,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Thibault Marette</cp:lastModifiedBy>
  <cp:revision>41</cp:revision>
  <dcterms:created xsi:type="dcterms:W3CDTF">2017-05-27T10:34:28Z</dcterms:created>
  <dcterms:modified xsi:type="dcterms:W3CDTF">2017-06-11T21:20:12Z</dcterms:modified>
</cp:coreProperties>
</file>