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crdownload" ContentType="image/jpe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9" r:id="rId4"/>
    <p:sldId id="326" r:id="rId5"/>
    <p:sldId id="260" r:id="rId6"/>
    <p:sldId id="287" r:id="rId7"/>
    <p:sldId id="352" r:id="rId8"/>
    <p:sldId id="273" r:id="rId9"/>
    <p:sldId id="261" r:id="rId10"/>
    <p:sldId id="266" r:id="rId11"/>
    <p:sldId id="316" r:id="rId12"/>
    <p:sldId id="280" r:id="rId13"/>
    <p:sldId id="276" r:id="rId14"/>
    <p:sldId id="337" r:id="rId15"/>
    <p:sldId id="301" r:id="rId16"/>
    <p:sldId id="351" r:id="rId17"/>
    <p:sldId id="347" r:id="rId18"/>
    <p:sldId id="348" r:id="rId19"/>
    <p:sldId id="349" r:id="rId20"/>
    <p:sldId id="350" r:id="rId21"/>
    <p:sldId id="338" r:id="rId22"/>
    <p:sldId id="281" r:id="rId23"/>
    <p:sldId id="282" r:id="rId24"/>
    <p:sldId id="339" r:id="rId25"/>
    <p:sldId id="312" r:id="rId26"/>
    <p:sldId id="308" r:id="rId27"/>
    <p:sldId id="309" r:id="rId28"/>
    <p:sldId id="310" r:id="rId29"/>
    <p:sldId id="311" r:id="rId30"/>
    <p:sldId id="313" r:id="rId31"/>
    <p:sldId id="320" r:id="rId32"/>
    <p:sldId id="277" r:id="rId33"/>
    <p:sldId id="307" r:id="rId34"/>
    <p:sldId id="289" r:id="rId35"/>
    <p:sldId id="290" r:id="rId36"/>
    <p:sldId id="292" r:id="rId37"/>
    <p:sldId id="341" r:id="rId38"/>
    <p:sldId id="340" r:id="rId39"/>
    <p:sldId id="328" r:id="rId40"/>
    <p:sldId id="327" r:id="rId41"/>
    <p:sldId id="344" r:id="rId42"/>
    <p:sldId id="332" r:id="rId43"/>
    <p:sldId id="330" r:id="rId44"/>
    <p:sldId id="278" r:id="rId45"/>
    <p:sldId id="321" r:id="rId46"/>
    <p:sldId id="324" r:id="rId47"/>
    <p:sldId id="325" r:id="rId48"/>
    <p:sldId id="353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9E6F7"/>
    <a:srgbClr val="95A5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crdownload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crdownload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Détermination d'un plan d'évacuation incendie.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992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307443" y="595993"/>
            <a:ext cx="5881103" cy="5544813"/>
            <a:chOff x="3307443" y="595993"/>
            <a:chExt cx="5881103" cy="554481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2" t="19846" r="12575" b="154"/>
            <a:stretch/>
          </p:blipFill>
          <p:spPr>
            <a:xfrm>
              <a:off x="3307443" y="595993"/>
              <a:ext cx="5881103" cy="548639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3524847" y="686041"/>
              <a:ext cx="5446294" cy="536471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2446302"/>
              <a:ext cx="1961554" cy="20140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3197531"/>
              <a:ext cx="1961554" cy="20140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3926393"/>
              <a:ext cx="1961554" cy="2014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1717440"/>
              <a:ext cx="1961554" cy="20140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4655255"/>
              <a:ext cx="1961554" cy="20140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1717440"/>
              <a:ext cx="2495945" cy="20140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2446302"/>
              <a:ext cx="2495945" cy="20140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3926393"/>
              <a:ext cx="2495945" cy="20140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3197531"/>
              <a:ext cx="2495945" cy="20140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4655255"/>
              <a:ext cx="2495945" cy="201404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6052088" y="6050758"/>
              <a:ext cx="441702" cy="9004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1791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" t="19846" r="12575" b="154"/>
          <a:stretch/>
        </p:blipFill>
        <p:spPr>
          <a:xfrm>
            <a:off x="3307443" y="595993"/>
            <a:ext cx="5881103" cy="54863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24847" y="686041"/>
            <a:ext cx="5446294" cy="53647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2446302"/>
            <a:ext cx="1961554" cy="2014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3197531"/>
            <a:ext cx="1961554" cy="2014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3926393"/>
            <a:ext cx="1961554" cy="201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1717440"/>
            <a:ext cx="1961554" cy="2014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4655255"/>
            <a:ext cx="1961554" cy="2014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1717440"/>
            <a:ext cx="2495945" cy="2014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2446302"/>
            <a:ext cx="2495945" cy="2014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3926393"/>
            <a:ext cx="2495945" cy="2014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3197531"/>
            <a:ext cx="2495945" cy="2014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4655255"/>
            <a:ext cx="2495945" cy="20140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052088" y="6050758"/>
            <a:ext cx="441702" cy="90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Isosceles Triangle 18"/>
          <p:cNvSpPr/>
          <p:nvPr/>
        </p:nvSpPr>
        <p:spPr>
          <a:xfrm rot="14577389">
            <a:off x="5852184" y="5290999"/>
            <a:ext cx="546214" cy="548640"/>
          </a:xfrm>
          <a:prstGeom prst="triangle">
            <a:avLst/>
          </a:prstGeom>
          <a:solidFill>
            <a:srgbClr val="95A5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34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07443" y="595993"/>
            <a:ext cx="5881103" cy="5544813"/>
            <a:chOff x="3307443" y="595993"/>
            <a:chExt cx="5881103" cy="554481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2" t="19846" r="12575" b="154"/>
            <a:stretch/>
          </p:blipFill>
          <p:spPr>
            <a:xfrm>
              <a:off x="3307443" y="595993"/>
              <a:ext cx="5881103" cy="548639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3524847" y="686041"/>
              <a:ext cx="5446294" cy="536471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7935" y="1690989"/>
              <a:ext cx="1200318" cy="952633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786" y="2415766"/>
              <a:ext cx="1200318" cy="952633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79"/>
            <a:stretch/>
          </p:blipFill>
          <p:spPr>
            <a:xfrm>
              <a:off x="4821111" y="2382847"/>
              <a:ext cx="785265" cy="95263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3424944" y="2419301"/>
              <a:ext cx="718268" cy="952633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5115" y="3197531"/>
              <a:ext cx="1200318" cy="952633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847" y="3166996"/>
              <a:ext cx="1200318" cy="952633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6786767" y="3193448"/>
              <a:ext cx="718268" cy="952633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5115" y="2450742"/>
              <a:ext cx="1200318" cy="952633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9715" y="2467432"/>
              <a:ext cx="1200318" cy="952633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6786767" y="2438134"/>
              <a:ext cx="718268" cy="95263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6052088" y="6050758"/>
              <a:ext cx="441702" cy="9004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0616" y="1702162"/>
              <a:ext cx="1200318" cy="952633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565"/>
            <a:stretch/>
          </p:blipFill>
          <p:spPr>
            <a:xfrm>
              <a:off x="3713519" y="1672188"/>
              <a:ext cx="989483" cy="952633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3458378" y="1666283"/>
              <a:ext cx="718268" cy="95263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835"/>
            <a:stretch/>
          </p:blipFill>
          <p:spPr>
            <a:xfrm>
              <a:off x="8031196" y="1738570"/>
              <a:ext cx="974237" cy="952633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2928" y="1708035"/>
              <a:ext cx="1200318" cy="952633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7012848" y="1734487"/>
              <a:ext cx="718268" cy="952633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0093" y="3181131"/>
              <a:ext cx="1200318" cy="952633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825" y="3150596"/>
              <a:ext cx="1200318" cy="952633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294" y="3201614"/>
              <a:ext cx="1200318" cy="952633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75" t="40386" r="27212" b="18563"/>
            <a:stretch/>
          </p:blipFill>
          <p:spPr>
            <a:xfrm>
              <a:off x="7496891" y="3533023"/>
              <a:ext cx="417856" cy="391071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6739316" y="3181131"/>
              <a:ext cx="718268" cy="952633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1187" y="3940528"/>
              <a:ext cx="1200318" cy="952633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919" y="3909993"/>
              <a:ext cx="1200318" cy="952633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3386439" y="3926393"/>
              <a:ext cx="718268" cy="952633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116" y="3969890"/>
              <a:ext cx="1200318" cy="952633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1161" y="3899941"/>
              <a:ext cx="1200318" cy="952633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t="22816" r="11509"/>
            <a:stretch/>
          </p:blipFill>
          <p:spPr>
            <a:xfrm>
              <a:off x="6743583" y="4096161"/>
              <a:ext cx="718268" cy="735283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3926393"/>
              <a:ext cx="2495945" cy="20140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3197531"/>
              <a:ext cx="2495945" cy="20140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2446302"/>
              <a:ext cx="2495945" cy="20140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1717440"/>
              <a:ext cx="2495945" cy="2014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1717440"/>
              <a:ext cx="1961554" cy="201404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7925" r="4691" b="50000"/>
            <a:stretch/>
          </p:blipFill>
          <p:spPr>
            <a:xfrm>
              <a:off x="3406738" y="2467432"/>
              <a:ext cx="1961554" cy="180274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3383221" y="3143528"/>
              <a:ext cx="718268" cy="95263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3197531"/>
              <a:ext cx="1961554" cy="20140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4655255"/>
              <a:ext cx="1961554" cy="20140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3926393"/>
              <a:ext cx="1961554" cy="20140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4655255"/>
              <a:ext cx="2495945" cy="201404"/>
            </a:xfrm>
            <a:prstGeom prst="rect">
              <a:avLst/>
            </a:prstGeom>
          </p:spPr>
        </p:pic>
        <p:sp>
          <p:nvSpPr>
            <p:cNvPr id="3" name="Isosceles Triangle 2"/>
            <p:cNvSpPr/>
            <p:nvPr/>
          </p:nvSpPr>
          <p:spPr>
            <a:xfrm rot="14577389">
              <a:off x="5852184" y="5290999"/>
              <a:ext cx="546214" cy="548640"/>
            </a:xfrm>
            <a:prstGeom prst="triangle">
              <a:avLst/>
            </a:prstGeom>
            <a:solidFill>
              <a:srgbClr val="95A5A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16957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Déplacer les personnes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505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 la direction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769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20504" r="12997" b="-535"/>
          <a:stretch/>
        </p:blipFill>
        <p:spPr>
          <a:xfrm>
            <a:off x="2880000" y="180000"/>
            <a:ext cx="6480000" cy="6480000"/>
          </a:xfrm>
        </p:spPr>
      </p:pic>
      <p:cxnSp>
        <p:nvCxnSpPr>
          <p:cNvPr id="9" name="Straight Arrow Connector 7"/>
          <p:cNvCxnSpPr>
            <a:cxnSpLocks/>
          </p:cNvCxnSpPr>
          <p:nvPr/>
        </p:nvCxnSpPr>
        <p:spPr>
          <a:xfrm>
            <a:off x="4828895" y="4065672"/>
            <a:ext cx="435923" cy="72540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63326" y="6498316"/>
            <a:ext cx="513347" cy="112295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Arrow Connector 12"/>
          <p:cNvCxnSpPr>
            <a:cxnSpLocks/>
          </p:cNvCxnSpPr>
          <p:nvPr/>
        </p:nvCxnSpPr>
        <p:spPr>
          <a:xfrm>
            <a:off x="5817837" y="4137365"/>
            <a:ext cx="150395" cy="6537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4"/>
          <p:cNvCxnSpPr>
            <a:cxnSpLocks/>
          </p:cNvCxnSpPr>
          <p:nvPr/>
        </p:nvCxnSpPr>
        <p:spPr>
          <a:xfrm flipH="1">
            <a:off x="7106653" y="3749346"/>
            <a:ext cx="256674" cy="7053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6"/>
          <p:cNvCxnSpPr/>
          <p:nvPr/>
        </p:nvCxnSpPr>
        <p:spPr>
          <a:xfrm flipH="1">
            <a:off x="7162800" y="2222844"/>
            <a:ext cx="200527" cy="6346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0"/>
          <p:cNvCxnSpPr/>
          <p:nvPr/>
        </p:nvCxnSpPr>
        <p:spPr>
          <a:xfrm>
            <a:off x="4494797" y="6084474"/>
            <a:ext cx="770021" cy="1889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2"/>
          <p:cNvCxnSpPr/>
          <p:nvPr/>
        </p:nvCxnSpPr>
        <p:spPr>
          <a:xfrm flipH="1">
            <a:off x="7363327" y="4402565"/>
            <a:ext cx="601578" cy="5143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907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première approche : le test de proximité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323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ture 218"/>
          <p:cNvPicPr/>
          <p:nvPr/>
        </p:nvPicPr>
        <p:blipFill rotWithShape="1">
          <a:blip r:embed="rId2"/>
          <a:srcRect l="3999" t="9998" r="9003" b="4004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21" name="CustomShape 2"/>
          <p:cNvSpPr/>
          <p:nvPr/>
        </p:nvSpPr>
        <p:spPr>
          <a:xfrm>
            <a:off x="7950532" y="133793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3"/>
          <p:cNvSpPr/>
          <p:nvPr/>
        </p:nvSpPr>
        <p:spPr>
          <a:xfrm>
            <a:off x="8274532" y="133793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4"/>
          <p:cNvSpPr/>
          <p:nvPr/>
        </p:nvSpPr>
        <p:spPr>
          <a:xfrm>
            <a:off x="7950532" y="86993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5"/>
          <p:cNvSpPr/>
          <p:nvPr/>
        </p:nvSpPr>
        <p:spPr>
          <a:xfrm>
            <a:off x="8274532" y="86993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6"/>
          <p:cNvSpPr/>
          <p:nvPr/>
        </p:nvSpPr>
        <p:spPr>
          <a:xfrm>
            <a:off x="8418532" y="108593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7"/>
          <p:cNvSpPr/>
          <p:nvPr/>
        </p:nvSpPr>
        <p:spPr>
          <a:xfrm>
            <a:off x="7806532" y="1121931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tangle 8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43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ture 218"/>
          <p:cNvPicPr/>
          <p:nvPr/>
        </p:nvPicPr>
        <p:blipFill rotWithShape="1">
          <a:blip r:embed="rId2"/>
          <a:srcRect l="3999" t="9998" r="9003" b="4004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221" name="CustomShape 2"/>
          <p:cNvSpPr/>
          <p:nvPr/>
        </p:nvSpPr>
        <p:spPr>
          <a:xfrm>
            <a:off x="7950532" y="1337931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3"/>
          <p:cNvSpPr/>
          <p:nvPr/>
        </p:nvSpPr>
        <p:spPr>
          <a:xfrm>
            <a:off x="8274532" y="1337931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4"/>
          <p:cNvSpPr/>
          <p:nvPr/>
        </p:nvSpPr>
        <p:spPr>
          <a:xfrm>
            <a:off x="7950532" y="869931"/>
            <a:ext cx="91440" cy="91440"/>
          </a:xfrm>
          <a:prstGeom prst="ellipse">
            <a:avLst/>
          </a:prstGeom>
          <a:solidFill>
            <a:srgbClr val="66FF00"/>
          </a:solidFill>
          <a:ln>
            <a:solidFill>
              <a:srgbClr val="66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5"/>
          <p:cNvSpPr/>
          <p:nvPr/>
        </p:nvSpPr>
        <p:spPr>
          <a:xfrm>
            <a:off x="8274532" y="869931"/>
            <a:ext cx="91440" cy="91440"/>
          </a:xfrm>
          <a:prstGeom prst="ellipse">
            <a:avLst/>
          </a:prstGeom>
          <a:solidFill>
            <a:srgbClr val="66FF00"/>
          </a:solidFill>
          <a:ln>
            <a:solidFill>
              <a:srgbClr val="66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6"/>
          <p:cNvSpPr/>
          <p:nvPr/>
        </p:nvSpPr>
        <p:spPr>
          <a:xfrm>
            <a:off x="8418532" y="1085931"/>
            <a:ext cx="91440" cy="91440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7"/>
          <p:cNvSpPr/>
          <p:nvPr/>
        </p:nvSpPr>
        <p:spPr>
          <a:xfrm>
            <a:off x="7806532" y="1121931"/>
            <a:ext cx="91440" cy="91440"/>
          </a:xfrm>
          <a:prstGeom prst="ellipse">
            <a:avLst/>
          </a:prstGeom>
          <a:solidFill>
            <a:srgbClr val="66FF00"/>
          </a:solidFill>
          <a:ln>
            <a:solidFill>
              <a:srgbClr val="66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tangle 8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36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ture 218"/>
          <p:cNvPicPr/>
          <p:nvPr/>
        </p:nvPicPr>
        <p:blipFill rotWithShape="1">
          <a:blip r:embed="rId2"/>
          <a:srcRect l="3999" t="9998" r="9003" b="4004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223" name="CustomShape 4"/>
          <p:cNvSpPr/>
          <p:nvPr/>
        </p:nvSpPr>
        <p:spPr>
          <a:xfrm>
            <a:off x="7950532" y="869931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rgbClr val="66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5"/>
          <p:cNvSpPr/>
          <p:nvPr/>
        </p:nvSpPr>
        <p:spPr>
          <a:xfrm>
            <a:off x="8274532" y="869931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rgbClr val="66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6"/>
          <p:cNvSpPr/>
          <p:nvPr/>
        </p:nvSpPr>
        <p:spPr>
          <a:xfrm>
            <a:off x="8418532" y="1085931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rgbClr val="3333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7"/>
          <p:cNvSpPr/>
          <p:nvPr/>
        </p:nvSpPr>
        <p:spPr>
          <a:xfrm>
            <a:off x="7806532" y="1121931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rgbClr val="66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tangle 8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14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82" y="186861"/>
            <a:ext cx="9071318" cy="623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35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ture 218"/>
          <p:cNvPicPr/>
          <p:nvPr/>
        </p:nvPicPr>
        <p:blipFill rotWithShape="1">
          <a:blip r:embed="rId2"/>
          <a:srcRect l="3999" t="9998" r="9003" b="4004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223" name="CustomShape 4"/>
          <p:cNvSpPr/>
          <p:nvPr/>
        </p:nvSpPr>
        <p:spPr>
          <a:xfrm>
            <a:off x="7950532" y="869931"/>
            <a:ext cx="91440" cy="91440"/>
          </a:xfrm>
          <a:prstGeom prst="ellipse">
            <a:avLst/>
          </a:prstGeom>
          <a:solidFill>
            <a:schemeClr val="accent3"/>
          </a:solidFill>
          <a:ln>
            <a:solidFill>
              <a:srgbClr val="66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5"/>
          <p:cNvSpPr/>
          <p:nvPr/>
        </p:nvSpPr>
        <p:spPr>
          <a:xfrm>
            <a:off x="8274532" y="869931"/>
            <a:ext cx="91440" cy="91440"/>
          </a:xfrm>
          <a:prstGeom prst="ellipse">
            <a:avLst/>
          </a:prstGeom>
          <a:solidFill>
            <a:schemeClr val="accent3"/>
          </a:solidFill>
          <a:ln>
            <a:solidFill>
              <a:srgbClr val="66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6"/>
          <p:cNvSpPr/>
          <p:nvPr/>
        </p:nvSpPr>
        <p:spPr>
          <a:xfrm>
            <a:off x="8418532" y="1085931"/>
            <a:ext cx="91440" cy="91440"/>
          </a:xfrm>
          <a:prstGeom prst="ellipse">
            <a:avLst/>
          </a:prstGeom>
          <a:solidFill>
            <a:srgbClr val="1CAF15"/>
          </a:solidFill>
          <a:ln>
            <a:solidFill>
              <a:srgbClr val="3333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7"/>
          <p:cNvSpPr/>
          <p:nvPr/>
        </p:nvSpPr>
        <p:spPr>
          <a:xfrm>
            <a:off x="7806532" y="1121931"/>
            <a:ext cx="91440" cy="91440"/>
          </a:xfrm>
          <a:prstGeom prst="ellipse">
            <a:avLst/>
          </a:prstGeom>
          <a:solidFill>
            <a:schemeClr val="accent3"/>
          </a:solidFill>
          <a:ln>
            <a:solidFill>
              <a:srgbClr val="66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Rectangle 8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5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seconde approche : le lancer de rayon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921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/>
          <p:cNvPicPr/>
          <p:nvPr/>
        </p:nvPicPr>
        <p:blipFill rotWithShape="1">
          <a:blip r:embed="rId2"/>
          <a:srcRect l="3497" t="21997" r="17500" b="4005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228" name="Line 1"/>
          <p:cNvSpPr/>
          <p:nvPr/>
        </p:nvSpPr>
        <p:spPr>
          <a:xfrm>
            <a:off x="8042400" y="1081395"/>
            <a:ext cx="634320" cy="5083560"/>
          </a:xfrm>
          <a:prstGeom prst="line">
            <a:avLst/>
          </a:prstGeom>
          <a:ln w="38100">
            <a:solidFill>
              <a:srgbClr val="00B050"/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sp>
        <p:nvSpPr>
          <p:cNvPr id="229" name="Line 2"/>
          <p:cNvSpPr/>
          <p:nvPr/>
        </p:nvSpPr>
        <p:spPr>
          <a:xfrm>
            <a:off x="7936920" y="1189215"/>
            <a:ext cx="316800" cy="270720"/>
          </a:xfrm>
          <a:prstGeom prst="line">
            <a:avLst/>
          </a:prstGeom>
          <a:ln w="2857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Line 3"/>
          <p:cNvSpPr/>
          <p:nvPr/>
        </p:nvSpPr>
        <p:spPr>
          <a:xfrm flipH="1">
            <a:off x="7936920" y="1216395"/>
            <a:ext cx="211320" cy="216360"/>
          </a:xfrm>
          <a:prstGeom prst="line">
            <a:avLst/>
          </a:prstGeom>
          <a:ln w="2857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tangle 6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64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/>
          <p:cNvPicPr/>
          <p:nvPr/>
        </p:nvPicPr>
        <p:blipFill rotWithShape="1">
          <a:blip r:embed="rId2"/>
          <a:srcRect l="3497" t="21997" r="17500" b="4005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228" name="Line 1"/>
          <p:cNvSpPr/>
          <p:nvPr/>
        </p:nvSpPr>
        <p:spPr>
          <a:xfrm>
            <a:off x="8042400" y="1081395"/>
            <a:ext cx="634320" cy="5083560"/>
          </a:xfrm>
          <a:prstGeom prst="line">
            <a:avLst/>
          </a:prstGeom>
          <a:ln w="38100">
            <a:solidFill>
              <a:srgbClr val="00B050"/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sp>
        <p:nvSpPr>
          <p:cNvPr id="231" name="Line 4"/>
          <p:cNvSpPr/>
          <p:nvPr/>
        </p:nvSpPr>
        <p:spPr>
          <a:xfrm flipH="1">
            <a:off x="7372350" y="1081395"/>
            <a:ext cx="670050" cy="204480"/>
          </a:xfrm>
          <a:prstGeom prst="line">
            <a:avLst/>
          </a:prstGeom>
          <a:ln w="38100">
            <a:solidFill>
              <a:srgbClr val="00B050"/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sp>
        <p:nvSpPr>
          <p:cNvPr id="7" name="Rectangle 6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Line 2"/>
          <p:cNvSpPr/>
          <p:nvPr/>
        </p:nvSpPr>
        <p:spPr>
          <a:xfrm>
            <a:off x="7936920" y="1189215"/>
            <a:ext cx="316800" cy="270720"/>
          </a:xfrm>
          <a:prstGeom prst="line">
            <a:avLst/>
          </a:prstGeom>
          <a:ln w="2857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Line 3"/>
          <p:cNvSpPr/>
          <p:nvPr/>
        </p:nvSpPr>
        <p:spPr>
          <a:xfrm flipH="1">
            <a:off x="7936920" y="1216395"/>
            <a:ext cx="211320" cy="216360"/>
          </a:xfrm>
          <a:prstGeom prst="line">
            <a:avLst/>
          </a:prstGeom>
          <a:ln w="2857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98317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Troisième approche : la dichotomie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031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/>
          <p:cNvPicPr/>
          <p:nvPr/>
        </p:nvPicPr>
        <p:blipFill rotWithShape="1">
          <a:blip r:embed="rId2"/>
          <a:srcRect l="3497" t="21997" r="17500" b="4005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7368540" y="1318260"/>
            <a:ext cx="192786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 rot="5400000">
            <a:off x="6155976" y="3367505"/>
            <a:ext cx="6326566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8001001" y="891540"/>
            <a:ext cx="653246" cy="561774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42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/>
          <p:cNvPicPr/>
          <p:nvPr/>
        </p:nvPicPr>
        <p:blipFill rotWithShape="1">
          <a:blip r:embed="rId2"/>
          <a:srcRect l="3497" t="21997" r="17500" b="4005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Straight Connector 2"/>
          <p:cNvCxnSpPr>
            <a:endCxn id="7" idx="2"/>
          </p:cNvCxnSpPr>
          <p:nvPr/>
        </p:nvCxnSpPr>
        <p:spPr>
          <a:xfrm>
            <a:off x="8001000" y="891540"/>
            <a:ext cx="653247" cy="57064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 flipH="1" flipV="1">
            <a:off x="7295247" y="180000"/>
            <a:ext cx="705755" cy="71154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 flipH="1">
            <a:off x="8001001" y="180000"/>
            <a:ext cx="326622" cy="71154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 flipH="1" flipV="1">
            <a:off x="8001001" y="891540"/>
            <a:ext cx="679499" cy="5617748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368540" y="1318260"/>
            <a:ext cx="192786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 rot="5400000">
            <a:off x="6155976" y="3367505"/>
            <a:ext cx="6326566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8001001" y="891540"/>
            <a:ext cx="653246" cy="561774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76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/>
          <p:cNvPicPr/>
          <p:nvPr/>
        </p:nvPicPr>
        <p:blipFill rotWithShape="1">
          <a:blip r:embed="rId2"/>
          <a:srcRect l="3497" t="21997" r="17500" b="4005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Straight Connector 2"/>
          <p:cNvCxnSpPr>
            <a:endCxn id="7" idx="2"/>
          </p:cNvCxnSpPr>
          <p:nvPr/>
        </p:nvCxnSpPr>
        <p:spPr>
          <a:xfrm>
            <a:off x="8001000" y="891540"/>
            <a:ext cx="653247" cy="57064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 flipH="1" flipV="1">
            <a:off x="7295247" y="180000"/>
            <a:ext cx="705755" cy="71154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 flipH="1">
            <a:off x="8001001" y="180000"/>
            <a:ext cx="326622" cy="71154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 flipH="1" flipV="1">
            <a:off x="8001001" y="891540"/>
            <a:ext cx="679499" cy="5617748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 flipH="1">
            <a:off x="2880000" y="891540"/>
            <a:ext cx="5121003" cy="190506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 flipH="1" flipV="1">
            <a:off x="8023324" y="878670"/>
            <a:ext cx="1336676" cy="340530"/>
          </a:xfrm>
          <a:prstGeom prst="line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368540" y="1318260"/>
            <a:ext cx="192786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 rot="5400000">
            <a:off x="6155976" y="3367505"/>
            <a:ext cx="6326566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8001001" y="891540"/>
            <a:ext cx="653246" cy="561774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/>
          <p:cNvPicPr/>
          <p:nvPr/>
        </p:nvPicPr>
        <p:blipFill rotWithShape="1">
          <a:blip r:embed="rId2"/>
          <a:srcRect l="3497" t="21997" r="17500" b="4005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Straight Connector 2"/>
          <p:cNvCxnSpPr>
            <a:endCxn id="7" idx="2"/>
          </p:cNvCxnSpPr>
          <p:nvPr/>
        </p:nvCxnSpPr>
        <p:spPr>
          <a:xfrm>
            <a:off x="8001000" y="891540"/>
            <a:ext cx="653247" cy="57064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2880000" y="891540"/>
            <a:ext cx="5121003" cy="190506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 flipH="1">
            <a:off x="8001001" y="180000"/>
            <a:ext cx="326622" cy="71154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 flipH="1" flipV="1">
            <a:off x="8001002" y="891540"/>
            <a:ext cx="1358998" cy="32766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368540" y="1318260"/>
            <a:ext cx="192786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 rot="5400000">
            <a:off x="6155976" y="3367505"/>
            <a:ext cx="6326566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8001001" y="891540"/>
            <a:ext cx="653246" cy="561774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72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/>
          <p:cNvPicPr/>
          <p:nvPr/>
        </p:nvPicPr>
        <p:blipFill rotWithShape="1">
          <a:blip r:embed="rId2"/>
          <a:srcRect l="3497" t="21997" r="17500" b="4005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 flipV="1">
            <a:off x="8001000" y="266700"/>
            <a:ext cx="1135380" cy="624840"/>
          </a:xfrm>
          <a:prstGeom prst="line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 flipH="1">
            <a:off x="6606540" y="891540"/>
            <a:ext cx="1394462" cy="80772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368540" y="1318260"/>
            <a:ext cx="192786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 rot="5400000">
            <a:off x="6155976" y="3367505"/>
            <a:ext cx="6326566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reeform: Shape 25"/>
          <p:cNvSpPr/>
          <p:nvPr/>
        </p:nvSpPr>
        <p:spPr>
          <a:xfrm>
            <a:off x="7409782" y="1300675"/>
            <a:ext cx="634532" cy="233076"/>
          </a:xfrm>
          <a:custGeom>
            <a:avLst/>
            <a:gdLst>
              <a:gd name="connsiteX0" fmla="*/ 0 w 441960"/>
              <a:gd name="connsiteY0" fmla="*/ 0 h 233076"/>
              <a:gd name="connsiteX1" fmla="*/ 160020 w 441960"/>
              <a:gd name="connsiteY1" fmla="*/ 228600 h 233076"/>
              <a:gd name="connsiteX2" fmla="*/ 441960 w 441960"/>
              <a:gd name="connsiteY2" fmla="*/ 129540 h 233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960" h="233076">
                <a:moveTo>
                  <a:pt x="0" y="0"/>
                </a:moveTo>
                <a:cubicBezTo>
                  <a:pt x="43180" y="103505"/>
                  <a:pt x="86360" y="207010"/>
                  <a:pt x="160020" y="228600"/>
                </a:cubicBezTo>
                <a:cubicBezTo>
                  <a:pt x="233680" y="250190"/>
                  <a:pt x="337820" y="189865"/>
                  <a:pt x="441960" y="129540"/>
                </a:cubicBezTo>
              </a:path>
            </a:pathLst>
          </a:custGeom>
          <a:ln w="38100"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8091316" y="821174"/>
                <a:ext cx="422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316" y="821174"/>
                <a:ext cx="4225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7570533" y="1061584"/>
                <a:ext cx="422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533" y="1061584"/>
                <a:ext cx="422513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>
            <a:endCxn id="7" idx="2"/>
          </p:cNvCxnSpPr>
          <p:nvPr/>
        </p:nvCxnSpPr>
        <p:spPr>
          <a:xfrm>
            <a:off x="8001000" y="891540"/>
            <a:ext cx="653247" cy="57064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Freeform: Shape 30"/>
          <p:cNvSpPr/>
          <p:nvPr/>
        </p:nvSpPr>
        <p:spPr>
          <a:xfrm>
            <a:off x="8067675" y="733425"/>
            <a:ext cx="394792" cy="584836"/>
          </a:xfrm>
          <a:custGeom>
            <a:avLst/>
            <a:gdLst>
              <a:gd name="connsiteX0" fmla="*/ 0 w 654806"/>
              <a:gd name="connsiteY0" fmla="*/ 790575 h 790575"/>
              <a:gd name="connsiteX1" fmla="*/ 628650 w 654806"/>
              <a:gd name="connsiteY1" fmla="*/ 523875 h 790575"/>
              <a:gd name="connsiteX2" fmla="*/ 476250 w 654806"/>
              <a:gd name="connsiteY2" fmla="*/ 0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806" h="790575">
                <a:moveTo>
                  <a:pt x="0" y="790575"/>
                </a:moveTo>
                <a:cubicBezTo>
                  <a:pt x="274637" y="723106"/>
                  <a:pt x="549275" y="655638"/>
                  <a:pt x="628650" y="523875"/>
                </a:cubicBezTo>
                <a:cubicBezTo>
                  <a:pt x="708025" y="392112"/>
                  <a:pt x="592137" y="196056"/>
                  <a:pt x="476250" y="0"/>
                </a:cubicBezTo>
              </a:path>
            </a:pathLst>
          </a:custGeom>
          <a:ln w="38100">
            <a:solidFill>
              <a:srgbClr val="FFFFF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91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Impossible de se limiter à une étude locale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Pour 15 secondes de simulation, il faut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900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mises à jour (60 mises à jour par secondes).</a:t>
            </a:r>
          </a:p>
          <a:p>
            <a:pPr>
              <a:lnSpc>
                <a:spcPct val="200000"/>
              </a:lnSpc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Une mise à jour pour une personne prend 3.10</a:t>
            </a:r>
            <a:r>
              <a:rPr lang="fr-FR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-4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secondes. </a:t>
            </a:r>
          </a:p>
          <a:p>
            <a:pPr>
              <a:lnSpc>
                <a:spcPct val="200000"/>
              </a:lnSpc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Il faut donc, pour 15 secondes de simulation avec 2k personnes,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1h30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de calcul !</a:t>
            </a:r>
          </a:p>
        </p:txBody>
      </p:sp>
    </p:spTree>
    <p:extLst>
      <p:ext uri="{BB962C8B-B14F-4D97-AF65-F5344CB8AC3E}">
        <p14:creationId xmlns:p14="http://schemas.microsoft.com/office/powerpoint/2010/main" val="4001300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/>
          <p:cNvPicPr/>
          <p:nvPr/>
        </p:nvPicPr>
        <p:blipFill rotWithShape="1">
          <a:blip r:embed="rId2"/>
          <a:srcRect l="3497" t="21997" r="17500" b="4005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 flipH="1">
            <a:off x="6606540" y="891540"/>
            <a:ext cx="1394462" cy="807720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11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: l’équilibre stable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76" y="1905000"/>
            <a:ext cx="1874802" cy="47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01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Hiérarchie des volumes englobant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les recherches dans l’espace</a:t>
            </a:r>
          </a:p>
        </p:txBody>
      </p:sp>
    </p:spTree>
    <p:extLst>
      <p:ext uri="{BB962C8B-B14F-4D97-AF65-F5344CB8AC3E}">
        <p14:creationId xmlns:p14="http://schemas.microsoft.com/office/powerpoint/2010/main" val="2407689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838" y="2269331"/>
            <a:ext cx="7416323" cy="231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91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Variation de la vitesse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9803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Influence de la densité</a:t>
            </a:r>
          </a:p>
        </p:txBody>
      </p:sp>
      <p:pic>
        <p:nvPicPr>
          <p:cNvPr id="4" name="Content Placeholder 5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20504" r="12997" b="-535"/>
          <a:stretch/>
        </p:blipFill>
        <p:spPr>
          <a:xfrm>
            <a:off x="2743201" y="1606731"/>
            <a:ext cx="5049564" cy="5027143"/>
          </a:xfrm>
        </p:spPr>
      </p:pic>
      <p:sp>
        <p:nvSpPr>
          <p:cNvPr id="8" name="Rectangle 7"/>
          <p:cNvSpPr/>
          <p:nvPr/>
        </p:nvSpPr>
        <p:spPr>
          <a:xfrm>
            <a:off x="5686486" y="5189520"/>
            <a:ext cx="1212664" cy="116803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602249" y="3924299"/>
            <a:ext cx="1212664" cy="116803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244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Influence de la densité</a:t>
            </a:r>
          </a:p>
        </p:txBody>
      </p:sp>
      <p:pic>
        <p:nvPicPr>
          <p:cNvPr id="4" name="Content Placeholder 5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t="20504" r="12997" b="-535"/>
          <a:stretch/>
        </p:blipFill>
        <p:spPr>
          <a:xfrm>
            <a:off x="2743201" y="1606731"/>
            <a:ext cx="5049564" cy="5027143"/>
          </a:xfrm>
        </p:spPr>
      </p:pic>
      <p:sp>
        <p:nvSpPr>
          <p:cNvPr id="3" name="Oval 2"/>
          <p:cNvSpPr/>
          <p:nvPr/>
        </p:nvSpPr>
        <p:spPr>
          <a:xfrm>
            <a:off x="4534747" y="4128095"/>
            <a:ext cx="96799" cy="942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/>
          <p:cNvSpPr/>
          <p:nvPr/>
        </p:nvSpPr>
        <p:spPr>
          <a:xfrm>
            <a:off x="6427841" y="5509220"/>
            <a:ext cx="96799" cy="942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/>
          <p:cNvSpPr/>
          <p:nvPr/>
        </p:nvSpPr>
        <p:spPr>
          <a:xfrm>
            <a:off x="6476240" y="5210576"/>
            <a:ext cx="96799" cy="942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/>
          <p:cNvSpPr/>
          <p:nvPr/>
        </p:nvSpPr>
        <p:spPr>
          <a:xfrm>
            <a:off x="6053985" y="5773539"/>
            <a:ext cx="96799" cy="942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14"/>
          <p:cNvSpPr/>
          <p:nvPr/>
        </p:nvSpPr>
        <p:spPr>
          <a:xfrm>
            <a:off x="5672482" y="5825211"/>
            <a:ext cx="96799" cy="942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/>
          <p:cNvSpPr/>
          <p:nvPr/>
        </p:nvSpPr>
        <p:spPr>
          <a:xfrm>
            <a:off x="5877772" y="6042620"/>
            <a:ext cx="96799" cy="942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686486" y="5189520"/>
            <a:ext cx="1212664" cy="116803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602249" y="3924299"/>
            <a:ext cx="1212664" cy="116803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199120" y="2353491"/>
                <a:ext cx="3718560" cy="922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Formule de </a:t>
                </a:r>
                <a:r>
                  <a:rPr lang="fr-FR" dirty="0" err="1"/>
                  <a:t>Togawa</a:t>
                </a:r>
                <a:r>
                  <a:rPr lang="fr-FR" dirty="0"/>
                  <a:t> :</a:t>
                </a:r>
              </a:p>
              <a:p>
                <a:endParaRPr lang="fr-F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=1.3∗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{1,</m:t>
                          </m:r>
                          <m:sSup>
                            <m:sSup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−0.8</m:t>
                              </m:r>
                            </m:sup>
                          </m:s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d>
                    </m:oMath>
                  </m:oMathPara>
                </a14:m>
                <a:endParaRPr lang="fr-FR" baseline="30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120" y="2353491"/>
                <a:ext cx="3718560" cy="922817"/>
              </a:xfrm>
              <a:prstGeom prst="rect">
                <a:avLst/>
              </a:prstGeom>
              <a:blipFill>
                <a:blip r:embed="rId3"/>
                <a:stretch>
                  <a:fillRect l="-1311" t="-3311" b="-72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8093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résultats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1240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comportement des agents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1690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438525" y="1076325"/>
            <a:ext cx="6018856" cy="5401900"/>
            <a:chOff x="2154725" y="-289711"/>
            <a:chExt cx="7921781" cy="721561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4725" y="-289711"/>
              <a:ext cx="7921781" cy="721561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5291" y="-289711"/>
              <a:ext cx="7218947" cy="6858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938838" y="6200300"/>
              <a:ext cx="538162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388894" y="6131719"/>
              <a:ext cx="45719" cy="6429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607481" y="608548"/>
            <a:ext cx="4230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Contournement d’un obstacle</a:t>
            </a:r>
          </a:p>
        </p:txBody>
      </p:sp>
    </p:spTree>
    <p:extLst>
      <p:ext uri="{BB962C8B-B14F-4D97-AF65-F5344CB8AC3E}">
        <p14:creationId xmlns:p14="http://schemas.microsoft.com/office/powerpoint/2010/main" val="347765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616170"/>
          </a:xfrm>
        </p:spPr>
        <p:txBody>
          <a:bodyPr>
            <a:normAutofit/>
          </a:bodyPr>
          <a:lstStyle/>
          <a:p>
            <a:br>
              <a:rPr lang="fr-FR" dirty="0">
                <a:latin typeface="Comic Sans MS" panose="030F0702030302020204" pitchFamily="66" charset="0"/>
              </a:rPr>
            </a:br>
            <a:endParaRPr lang="fr-F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4" t="9837"/>
          <a:stretch/>
        </p:blipFill>
        <p:spPr>
          <a:xfrm>
            <a:off x="4015921" y="119611"/>
            <a:ext cx="4114024" cy="3199721"/>
          </a:xfrm>
          <a:prstGeom prst="rect">
            <a:avLst/>
          </a:prstGeom>
        </p:spPr>
      </p:pic>
      <p:grpSp>
        <p:nvGrpSpPr>
          <p:cNvPr id="119" name="Group 118"/>
          <p:cNvGrpSpPr/>
          <p:nvPr/>
        </p:nvGrpSpPr>
        <p:grpSpPr>
          <a:xfrm>
            <a:off x="7465695" y="3179444"/>
            <a:ext cx="7233406" cy="3517737"/>
            <a:chOff x="2399496" y="1535723"/>
            <a:chExt cx="10396243" cy="5090078"/>
          </a:xfrm>
        </p:grpSpPr>
        <p:sp>
          <p:nvSpPr>
            <p:cNvPr id="4" name="Subtitle 2"/>
            <p:cNvSpPr txBox="1">
              <a:spLocks/>
            </p:cNvSpPr>
            <p:nvPr/>
          </p:nvSpPr>
          <p:spPr>
            <a:xfrm>
              <a:off x="3651739" y="2151307"/>
              <a:ext cx="9144000" cy="1655762"/>
            </a:xfrm>
            <a:prstGeom prst="rect">
              <a:avLst/>
            </a:prstGeom>
          </p:spPr>
          <p:txBody>
            <a:bodyPr vert="horz" lIns="45720" tIns="45720" rIns="4572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Tw Cen MT" panose="020B0602020104020603" pitchFamily="34" charset="0"/>
                <a:buChar char=" 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517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480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9436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724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00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60704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16152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62456" indent="-13716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Wingdings 3" pitchFamily="18" charset="2"/>
                <a:buChar char="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399496" y="2610517"/>
              <a:ext cx="2419224" cy="2405030"/>
              <a:chOff x="2399496" y="2610517"/>
              <a:chExt cx="2419224" cy="240503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448921" y="4172264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971410" y="4172264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399496" y="4695938"/>
                <a:ext cx="325443" cy="319609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448921" y="2610517"/>
                <a:ext cx="325443" cy="319609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493277" y="3651682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971410" y="3651682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448921" y="3651682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926432" y="3651682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448921" y="3131099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26432" y="4172264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927054" y="4695938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399496" y="4172264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8" name="Straight Arrow Connector 17"/>
              <p:cNvCxnSpPr>
                <a:cxnSpLocks/>
                <a:stCxn id="17" idx="6"/>
                <a:endCxn id="15" idx="2"/>
              </p:cNvCxnSpPr>
              <p:nvPr/>
            </p:nvCxnSpPr>
            <p:spPr>
              <a:xfrm>
                <a:off x="2724939" y="4332069"/>
                <a:ext cx="201493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cxnSpLocks/>
                <a:stCxn id="13" idx="4"/>
                <a:endCxn id="15" idx="0"/>
              </p:cNvCxnSpPr>
              <p:nvPr/>
            </p:nvCxnSpPr>
            <p:spPr>
              <a:xfrm>
                <a:off x="3089154" y="3971291"/>
                <a:ext cx="0" cy="200974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cxnSpLocks/>
                <a:stCxn id="15" idx="4"/>
                <a:endCxn id="16" idx="0"/>
              </p:cNvCxnSpPr>
              <p:nvPr/>
            </p:nvCxnSpPr>
            <p:spPr>
              <a:xfrm>
                <a:off x="3089154" y="4491873"/>
                <a:ext cx="622" cy="204065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cxnSpLocks/>
                <a:stCxn id="16" idx="2"/>
                <a:endCxn id="8" idx="6"/>
              </p:cNvCxnSpPr>
              <p:nvPr/>
            </p:nvCxnSpPr>
            <p:spPr>
              <a:xfrm flipH="1">
                <a:off x="2724939" y="4855743"/>
                <a:ext cx="202115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cxnSpLocks/>
                <a:stCxn id="6" idx="2"/>
                <a:endCxn id="15" idx="6"/>
              </p:cNvCxnSpPr>
              <p:nvPr/>
            </p:nvCxnSpPr>
            <p:spPr>
              <a:xfrm flipH="1">
                <a:off x="3251875" y="4332069"/>
                <a:ext cx="197046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cxnSpLocks/>
                <a:stCxn id="13" idx="6"/>
                <a:endCxn id="12" idx="2"/>
              </p:cNvCxnSpPr>
              <p:nvPr/>
            </p:nvCxnSpPr>
            <p:spPr>
              <a:xfrm>
                <a:off x="3251875" y="3811486"/>
                <a:ext cx="197046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cxnSpLocks/>
                <a:stCxn id="12" idx="0"/>
                <a:endCxn id="14" idx="4"/>
              </p:cNvCxnSpPr>
              <p:nvPr/>
            </p:nvCxnSpPr>
            <p:spPr>
              <a:xfrm flipV="1">
                <a:off x="3611643" y="3450708"/>
                <a:ext cx="0" cy="200974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cxnSpLocks/>
                <a:stCxn id="14" idx="0"/>
                <a:endCxn id="9" idx="4"/>
              </p:cNvCxnSpPr>
              <p:nvPr/>
            </p:nvCxnSpPr>
            <p:spPr>
              <a:xfrm flipV="1">
                <a:off x="3611643" y="2930126"/>
                <a:ext cx="0" cy="200974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cxnSpLocks/>
                <a:stCxn id="11" idx="2"/>
                <a:endCxn id="12" idx="6"/>
              </p:cNvCxnSpPr>
              <p:nvPr/>
            </p:nvCxnSpPr>
            <p:spPr>
              <a:xfrm flipH="1">
                <a:off x="3774364" y="3811486"/>
                <a:ext cx="197046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cxnSpLocks/>
                <a:stCxn id="10" idx="2"/>
                <a:endCxn id="11" idx="6"/>
              </p:cNvCxnSpPr>
              <p:nvPr/>
            </p:nvCxnSpPr>
            <p:spPr>
              <a:xfrm flipH="1">
                <a:off x="4296853" y="3811486"/>
                <a:ext cx="196424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cxnSpLocks/>
                <a:stCxn id="7" idx="0"/>
                <a:endCxn id="11" idx="4"/>
              </p:cNvCxnSpPr>
              <p:nvPr/>
            </p:nvCxnSpPr>
            <p:spPr>
              <a:xfrm flipV="1">
                <a:off x="4134131" y="3971291"/>
                <a:ext cx="0" cy="200974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971410" y="1535723"/>
              <a:ext cx="1892908" cy="2956150"/>
              <a:chOff x="3971410" y="1535723"/>
              <a:chExt cx="1892908" cy="295615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5538875" y="4172264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016387" y="1535723"/>
                <a:ext cx="325443" cy="319609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016387" y="3651682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016387" y="3122490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016387" y="2590413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016387" y="2064915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971410" y="3118088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538875" y="3651682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8" name="Straight Arrow Connector 37"/>
              <p:cNvCxnSpPr>
                <a:cxnSpLocks/>
                <a:stCxn id="36" idx="6"/>
                <a:endCxn id="33" idx="2"/>
              </p:cNvCxnSpPr>
              <p:nvPr/>
            </p:nvCxnSpPr>
            <p:spPr>
              <a:xfrm>
                <a:off x="4296853" y="3277893"/>
                <a:ext cx="719534" cy="4402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cxnSpLocks/>
                <a:stCxn id="34" idx="0"/>
                <a:endCxn id="35" idx="4"/>
              </p:cNvCxnSpPr>
              <p:nvPr/>
            </p:nvCxnSpPr>
            <p:spPr>
              <a:xfrm flipV="1">
                <a:off x="5179109" y="2384524"/>
                <a:ext cx="0" cy="205889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cxnSpLocks/>
                <a:stCxn id="35" idx="0"/>
                <a:endCxn id="31" idx="4"/>
              </p:cNvCxnSpPr>
              <p:nvPr/>
            </p:nvCxnSpPr>
            <p:spPr>
              <a:xfrm flipV="1">
                <a:off x="5179109" y="1855332"/>
                <a:ext cx="0" cy="209583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cxnSpLocks/>
                <a:stCxn id="33" idx="0"/>
                <a:endCxn id="34" idx="4"/>
              </p:cNvCxnSpPr>
              <p:nvPr/>
            </p:nvCxnSpPr>
            <p:spPr>
              <a:xfrm flipV="1">
                <a:off x="5179109" y="2910021"/>
                <a:ext cx="0" cy="212469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cxnSpLocks/>
                <a:stCxn id="32" idx="0"/>
                <a:endCxn id="33" idx="4"/>
              </p:cNvCxnSpPr>
              <p:nvPr/>
            </p:nvCxnSpPr>
            <p:spPr>
              <a:xfrm flipV="1">
                <a:off x="5179109" y="3442099"/>
                <a:ext cx="0" cy="209583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cxnSpLocks/>
                <a:stCxn id="37" idx="2"/>
                <a:endCxn id="32" idx="6"/>
              </p:cNvCxnSpPr>
              <p:nvPr/>
            </p:nvCxnSpPr>
            <p:spPr>
              <a:xfrm flipH="1">
                <a:off x="5341830" y="3811486"/>
                <a:ext cx="197045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cxnSpLocks/>
                <a:stCxn id="30" idx="0"/>
                <a:endCxn id="37" idx="4"/>
              </p:cNvCxnSpPr>
              <p:nvPr/>
            </p:nvCxnSpPr>
            <p:spPr>
              <a:xfrm flipV="1">
                <a:off x="5701597" y="3971291"/>
                <a:ext cx="0" cy="200973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Connector 44"/>
            <p:cNvCxnSpPr>
              <a:stCxn id="36" idx="4"/>
              <a:endCxn id="11" idx="0"/>
            </p:cNvCxnSpPr>
            <p:nvPr/>
          </p:nvCxnSpPr>
          <p:spPr>
            <a:xfrm>
              <a:off x="4134131" y="3437697"/>
              <a:ext cx="0" cy="213985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cxnSpLocks/>
              <a:stCxn id="10" idx="6"/>
              <a:endCxn id="32" idx="2"/>
            </p:cNvCxnSpPr>
            <p:nvPr/>
          </p:nvCxnSpPr>
          <p:spPr>
            <a:xfrm>
              <a:off x="4818720" y="3811486"/>
              <a:ext cx="197667" cy="0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3448921" y="4692847"/>
              <a:ext cx="2411305" cy="1917381"/>
              <a:chOff x="3448921" y="4692847"/>
              <a:chExt cx="2411305" cy="1917381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4488829" y="4704856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534783" y="4692847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448921" y="5225438"/>
                <a:ext cx="325443" cy="319609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016387" y="6290619"/>
                <a:ext cx="325443" cy="319609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534783" y="5225438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016387" y="5225438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016387" y="4692847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497992" y="5218075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79597" y="5225438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016387" y="5758029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8" name="Straight Arrow Connector 57"/>
              <p:cNvCxnSpPr>
                <a:cxnSpLocks/>
                <a:stCxn id="56" idx="2"/>
                <a:endCxn id="50" idx="6"/>
              </p:cNvCxnSpPr>
              <p:nvPr/>
            </p:nvCxnSpPr>
            <p:spPr>
              <a:xfrm flipH="1">
                <a:off x="3774364" y="5385243"/>
                <a:ext cx="205233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cxnSpLocks/>
                <a:stCxn id="55" idx="2"/>
                <a:endCxn id="56" idx="6"/>
              </p:cNvCxnSpPr>
              <p:nvPr/>
            </p:nvCxnSpPr>
            <p:spPr>
              <a:xfrm flipH="1">
                <a:off x="4305040" y="5377880"/>
                <a:ext cx="192952" cy="7363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cxnSpLocks/>
                <a:stCxn id="53" idx="2"/>
                <a:endCxn id="55" idx="6"/>
              </p:cNvCxnSpPr>
              <p:nvPr/>
            </p:nvCxnSpPr>
            <p:spPr>
              <a:xfrm flipH="1" flipV="1">
                <a:off x="4823435" y="5377880"/>
                <a:ext cx="192952" cy="7363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cxnSpLocks/>
                <a:stCxn id="48" idx="6"/>
                <a:endCxn id="54" idx="2"/>
              </p:cNvCxnSpPr>
              <p:nvPr/>
            </p:nvCxnSpPr>
            <p:spPr>
              <a:xfrm flipV="1">
                <a:off x="4814272" y="4852651"/>
                <a:ext cx="202115" cy="12009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cxnSpLocks/>
                <a:stCxn id="54" idx="4"/>
                <a:endCxn id="53" idx="0"/>
              </p:cNvCxnSpPr>
              <p:nvPr/>
            </p:nvCxnSpPr>
            <p:spPr>
              <a:xfrm>
                <a:off x="5179108" y="5012456"/>
                <a:ext cx="0" cy="212983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cxnSpLocks/>
                <a:stCxn id="53" idx="4"/>
                <a:endCxn id="57" idx="0"/>
              </p:cNvCxnSpPr>
              <p:nvPr/>
            </p:nvCxnSpPr>
            <p:spPr>
              <a:xfrm>
                <a:off x="5179108" y="5545047"/>
                <a:ext cx="0" cy="212982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cxnSpLocks/>
                <a:stCxn id="57" idx="4"/>
                <a:endCxn id="51" idx="0"/>
              </p:cNvCxnSpPr>
              <p:nvPr/>
            </p:nvCxnSpPr>
            <p:spPr>
              <a:xfrm>
                <a:off x="5179108" y="6077637"/>
                <a:ext cx="0" cy="212982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cxnSpLocks/>
                <a:stCxn id="49" idx="2"/>
                <a:endCxn id="54" idx="6"/>
              </p:cNvCxnSpPr>
              <p:nvPr/>
            </p:nvCxnSpPr>
            <p:spPr>
              <a:xfrm flipH="1">
                <a:off x="5341830" y="4852651"/>
                <a:ext cx="192953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cxnSpLocks/>
                <a:stCxn id="52" idx="2"/>
                <a:endCxn id="53" idx="6"/>
              </p:cNvCxnSpPr>
              <p:nvPr/>
            </p:nvCxnSpPr>
            <p:spPr>
              <a:xfrm flipH="1">
                <a:off x="5341830" y="5385243"/>
                <a:ext cx="192953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Straight Connector 66"/>
            <p:cNvCxnSpPr>
              <a:cxnSpLocks/>
              <a:stCxn id="54" idx="0"/>
              <a:endCxn id="32" idx="4"/>
            </p:cNvCxnSpPr>
            <p:nvPr/>
          </p:nvCxnSpPr>
          <p:spPr>
            <a:xfrm flipV="1">
              <a:off x="5179108" y="3971291"/>
              <a:ext cx="0" cy="721556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cxnSpLocks/>
              <a:stCxn id="7" idx="5"/>
              <a:endCxn id="48" idx="1"/>
            </p:cNvCxnSpPr>
            <p:nvPr/>
          </p:nvCxnSpPr>
          <p:spPr>
            <a:xfrm>
              <a:off x="4249192" y="4445067"/>
              <a:ext cx="287297" cy="306594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>
              <a:off x="6053178" y="3651682"/>
              <a:ext cx="1901088" cy="2974119"/>
              <a:chOff x="6053178" y="3651682"/>
              <a:chExt cx="1901088" cy="2974119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7114351" y="5768496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6053178" y="5766240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7114521" y="4704856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6583849" y="4704856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6583849" y="3651682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6583849" y="6306192"/>
                <a:ext cx="325443" cy="319609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7628823" y="5226286"/>
                <a:ext cx="325443" cy="319609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7114351" y="5226286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6583849" y="5226286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6583849" y="5766240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6061362" y="3651682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6053178" y="5226286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82" name="Straight Arrow Connector 81"/>
              <p:cNvCxnSpPr>
                <a:cxnSpLocks/>
                <a:stCxn id="74" idx="2"/>
                <a:endCxn id="80" idx="6"/>
              </p:cNvCxnSpPr>
              <p:nvPr/>
            </p:nvCxnSpPr>
            <p:spPr>
              <a:xfrm flipH="1">
                <a:off x="6386805" y="3811486"/>
                <a:ext cx="197044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cxnSpLocks/>
                <a:stCxn id="80" idx="4"/>
                <a:endCxn id="81" idx="0"/>
              </p:cNvCxnSpPr>
              <p:nvPr/>
            </p:nvCxnSpPr>
            <p:spPr>
              <a:xfrm flipH="1">
                <a:off x="6215899" y="3971291"/>
                <a:ext cx="8184" cy="1254996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cxnSpLocks/>
                <a:stCxn id="73" idx="4"/>
                <a:endCxn id="78" idx="0"/>
              </p:cNvCxnSpPr>
              <p:nvPr/>
            </p:nvCxnSpPr>
            <p:spPr>
              <a:xfrm>
                <a:off x="6746571" y="5024465"/>
                <a:ext cx="0" cy="201822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cxnSpLocks/>
                <a:stCxn id="72" idx="3"/>
                <a:endCxn id="78" idx="7"/>
              </p:cNvCxnSpPr>
              <p:nvPr/>
            </p:nvCxnSpPr>
            <p:spPr>
              <a:xfrm flipH="1">
                <a:off x="6861632" y="4977659"/>
                <a:ext cx="300550" cy="295434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cxnSpLocks/>
                <a:stCxn id="78" idx="6"/>
                <a:endCxn id="77" idx="2"/>
              </p:cNvCxnSpPr>
              <p:nvPr/>
            </p:nvCxnSpPr>
            <p:spPr>
              <a:xfrm>
                <a:off x="6909292" y="5386091"/>
                <a:ext cx="205058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cxnSpLocks/>
                <a:stCxn id="77" idx="6"/>
                <a:endCxn id="76" idx="2"/>
              </p:cNvCxnSpPr>
              <p:nvPr/>
            </p:nvCxnSpPr>
            <p:spPr>
              <a:xfrm>
                <a:off x="7439794" y="5386091"/>
                <a:ext cx="189029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cxnSpLocks/>
                <a:stCxn id="81" idx="6"/>
                <a:endCxn id="78" idx="2"/>
              </p:cNvCxnSpPr>
              <p:nvPr/>
            </p:nvCxnSpPr>
            <p:spPr>
              <a:xfrm>
                <a:off x="6378621" y="5386091"/>
                <a:ext cx="205228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cxnSpLocks/>
                <a:stCxn id="78" idx="4"/>
                <a:endCxn id="79" idx="0"/>
              </p:cNvCxnSpPr>
              <p:nvPr/>
            </p:nvCxnSpPr>
            <p:spPr>
              <a:xfrm>
                <a:off x="6746571" y="5545895"/>
                <a:ext cx="0" cy="220344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cxnSpLocks/>
                <a:stCxn id="71" idx="6"/>
                <a:endCxn id="79" idx="2"/>
              </p:cNvCxnSpPr>
              <p:nvPr/>
            </p:nvCxnSpPr>
            <p:spPr>
              <a:xfrm>
                <a:off x="6378621" y="5926044"/>
                <a:ext cx="205228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cxnSpLocks/>
                <a:stCxn id="70" idx="2"/>
                <a:endCxn id="79" idx="6"/>
              </p:cNvCxnSpPr>
              <p:nvPr/>
            </p:nvCxnSpPr>
            <p:spPr>
              <a:xfrm flipH="1" flipV="1">
                <a:off x="6909292" y="5926044"/>
                <a:ext cx="205058" cy="2256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cxnSpLocks/>
                <a:stCxn id="79" idx="4"/>
                <a:endCxn id="75" idx="0"/>
              </p:cNvCxnSpPr>
              <p:nvPr/>
            </p:nvCxnSpPr>
            <p:spPr>
              <a:xfrm>
                <a:off x="6746571" y="6085849"/>
                <a:ext cx="0" cy="220344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Connector 92"/>
            <p:cNvCxnSpPr>
              <a:cxnSpLocks/>
              <a:stCxn id="80" idx="2"/>
              <a:endCxn id="37" idx="6"/>
            </p:cNvCxnSpPr>
            <p:nvPr/>
          </p:nvCxnSpPr>
          <p:spPr>
            <a:xfrm flipH="1">
              <a:off x="5864318" y="3811486"/>
              <a:ext cx="197044" cy="0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cxnSpLocks/>
              <a:stCxn id="81" idx="2"/>
              <a:endCxn id="52" idx="6"/>
            </p:cNvCxnSpPr>
            <p:nvPr/>
          </p:nvCxnSpPr>
          <p:spPr>
            <a:xfrm flipH="1" flipV="1">
              <a:off x="5860226" y="5385242"/>
              <a:ext cx="192951" cy="848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/>
            <p:cNvGrpSpPr/>
            <p:nvPr/>
          </p:nvGrpSpPr>
          <p:grpSpPr>
            <a:xfrm>
              <a:off x="5534783" y="2049726"/>
              <a:ext cx="852022" cy="1400983"/>
              <a:chOff x="5534783" y="2049726"/>
              <a:chExt cx="852022" cy="1400983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6061362" y="3131100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6053178" y="2049726"/>
                <a:ext cx="325443" cy="319609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6061362" y="2590413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5534783" y="3131100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0" name="Straight Arrow Connector 99"/>
              <p:cNvCxnSpPr>
                <a:cxnSpLocks/>
                <a:stCxn id="99" idx="6"/>
                <a:endCxn id="96" idx="2"/>
              </p:cNvCxnSpPr>
              <p:nvPr/>
            </p:nvCxnSpPr>
            <p:spPr>
              <a:xfrm>
                <a:off x="5860226" y="3290904"/>
                <a:ext cx="201136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>
                <a:cxnSpLocks/>
                <a:stCxn id="98" idx="0"/>
                <a:endCxn id="97" idx="4"/>
              </p:cNvCxnSpPr>
              <p:nvPr/>
            </p:nvCxnSpPr>
            <p:spPr>
              <a:xfrm flipH="1" flipV="1">
                <a:off x="6215899" y="2369335"/>
                <a:ext cx="8184" cy="221078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>
                <a:cxnSpLocks/>
                <a:stCxn id="96" idx="0"/>
                <a:endCxn id="98" idx="4"/>
              </p:cNvCxnSpPr>
              <p:nvPr/>
            </p:nvCxnSpPr>
            <p:spPr>
              <a:xfrm flipV="1">
                <a:off x="6224083" y="2910022"/>
                <a:ext cx="0" cy="221078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Straight Connector 102"/>
            <p:cNvCxnSpPr>
              <a:cxnSpLocks/>
              <a:stCxn id="80" idx="0"/>
              <a:endCxn id="96" idx="4"/>
            </p:cNvCxnSpPr>
            <p:nvPr/>
          </p:nvCxnSpPr>
          <p:spPr>
            <a:xfrm flipV="1">
              <a:off x="6224083" y="3450708"/>
              <a:ext cx="0" cy="200973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103"/>
            <p:cNvGrpSpPr/>
            <p:nvPr/>
          </p:nvGrpSpPr>
          <p:grpSpPr>
            <a:xfrm>
              <a:off x="7114350" y="2595188"/>
              <a:ext cx="1914546" cy="1376103"/>
              <a:chOff x="7114350" y="2595188"/>
              <a:chExt cx="1914546" cy="1376103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7628823" y="3651682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8167339" y="3651682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7114350" y="2595188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8703453" y="3117768"/>
                <a:ext cx="325443" cy="319609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7114350" y="3131100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8167339" y="3118089"/>
                <a:ext cx="325443" cy="319609"/>
              </a:xfrm>
              <a:prstGeom prst="ellipse">
                <a:avLst/>
              </a:prstGeom>
              <a:solidFill>
                <a:srgbClr val="8BC9A0"/>
              </a:solidFill>
              <a:ln>
                <a:solidFill>
                  <a:srgbClr val="8BC9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1" name="Straight Arrow Connector 110"/>
              <p:cNvCxnSpPr>
                <a:cxnSpLocks/>
                <a:stCxn id="107" idx="4"/>
                <a:endCxn id="109" idx="0"/>
              </p:cNvCxnSpPr>
              <p:nvPr/>
            </p:nvCxnSpPr>
            <p:spPr>
              <a:xfrm>
                <a:off x="7277072" y="2914797"/>
                <a:ext cx="0" cy="216303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/>
              <p:nvPr/>
            </p:nvSpPr>
            <p:spPr>
              <a:xfrm>
                <a:off x="7117817" y="3651682"/>
                <a:ext cx="325443" cy="31960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3" name="Straight Arrow Connector 112"/>
              <p:cNvCxnSpPr>
                <a:cxnSpLocks/>
                <a:stCxn id="112" idx="0"/>
                <a:endCxn id="109" idx="4"/>
              </p:cNvCxnSpPr>
              <p:nvPr/>
            </p:nvCxnSpPr>
            <p:spPr>
              <a:xfrm flipH="1" flipV="1">
                <a:off x="7277072" y="3450709"/>
                <a:ext cx="3467" cy="200974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>
                <a:cxnSpLocks/>
                <a:stCxn id="109" idx="6"/>
                <a:endCxn id="110" idx="2"/>
              </p:cNvCxnSpPr>
              <p:nvPr/>
            </p:nvCxnSpPr>
            <p:spPr>
              <a:xfrm flipV="1">
                <a:off x="7439793" y="3277893"/>
                <a:ext cx="727546" cy="13011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cxnSpLocks/>
                <a:stCxn id="110" idx="6"/>
                <a:endCxn id="108" idx="2"/>
              </p:cNvCxnSpPr>
              <p:nvPr/>
            </p:nvCxnSpPr>
            <p:spPr>
              <a:xfrm flipV="1">
                <a:off x="8492782" y="3277572"/>
                <a:ext cx="210671" cy="321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>
                <a:cxnSpLocks/>
                <a:stCxn id="105" idx="1"/>
                <a:endCxn id="109" idx="5"/>
              </p:cNvCxnSpPr>
              <p:nvPr/>
            </p:nvCxnSpPr>
            <p:spPr>
              <a:xfrm flipH="1" flipV="1">
                <a:off x="7392133" y="3403903"/>
                <a:ext cx="284350" cy="294585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cxnSpLocks/>
                <a:stCxn id="106" idx="0"/>
                <a:endCxn id="110" idx="4"/>
              </p:cNvCxnSpPr>
              <p:nvPr/>
            </p:nvCxnSpPr>
            <p:spPr>
              <a:xfrm flipV="1">
                <a:off x="8330060" y="3437697"/>
                <a:ext cx="0" cy="213985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Connector 117"/>
            <p:cNvCxnSpPr>
              <a:cxnSpLocks/>
              <a:stCxn id="109" idx="2"/>
              <a:endCxn id="96" idx="6"/>
            </p:cNvCxnSpPr>
            <p:nvPr/>
          </p:nvCxnSpPr>
          <p:spPr>
            <a:xfrm flipH="1">
              <a:off x="6386805" y="3290904"/>
              <a:ext cx="727545" cy="0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Arrow Connector 120"/>
          <p:cNvCxnSpPr/>
          <p:nvPr/>
        </p:nvCxnSpPr>
        <p:spPr>
          <a:xfrm>
            <a:off x="8098730" y="3286014"/>
            <a:ext cx="653930" cy="54593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2762250" y="3286014"/>
            <a:ext cx="552093" cy="54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109109" y="3319332"/>
            <a:ext cx="3381138" cy="3435706"/>
            <a:chOff x="3307443" y="595993"/>
            <a:chExt cx="5881103" cy="5544813"/>
          </a:xfrm>
        </p:grpSpPr>
        <p:pic>
          <p:nvPicPr>
            <p:cNvPr id="139" name="Picture 13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2" t="19846" r="12575" b="154"/>
            <a:stretch/>
          </p:blipFill>
          <p:spPr>
            <a:xfrm>
              <a:off x="3307443" y="595993"/>
              <a:ext cx="5881103" cy="5486399"/>
            </a:xfrm>
            <a:prstGeom prst="rect">
              <a:avLst/>
            </a:prstGeom>
          </p:spPr>
        </p:pic>
        <p:sp>
          <p:nvSpPr>
            <p:cNvPr id="140" name="Rectangle 139"/>
            <p:cNvSpPr/>
            <p:nvPr/>
          </p:nvSpPr>
          <p:spPr>
            <a:xfrm>
              <a:off x="3524847" y="686041"/>
              <a:ext cx="5446294" cy="536471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7935" y="1690989"/>
              <a:ext cx="1200318" cy="952633"/>
            </a:xfrm>
            <a:prstGeom prst="rect">
              <a:avLst/>
            </a:prstGeom>
          </p:spPr>
        </p:pic>
        <p:pic>
          <p:nvPicPr>
            <p:cNvPr id="142" name="Picture 14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786" y="2415766"/>
              <a:ext cx="1200318" cy="952633"/>
            </a:xfrm>
            <a:prstGeom prst="rect">
              <a:avLst/>
            </a:prstGeom>
          </p:spPr>
        </p:pic>
        <p:pic>
          <p:nvPicPr>
            <p:cNvPr id="143" name="Picture 14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79"/>
            <a:stretch/>
          </p:blipFill>
          <p:spPr>
            <a:xfrm>
              <a:off x="4821111" y="2382847"/>
              <a:ext cx="785265" cy="952633"/>
            </a:xfrm>
            <a:prstGeom prst="rect">
              <a:avLst/>
            </a:prstGeom>
          </p:spPr>
        </p:pic>
        <p:pic>
          <p:nvPicPr>
            <p:cNvPr id="144" name="Picture 14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3424944" y="2419301"/>
              <a:ext cx="718268" cy="952633"/>
            </a:xfrm>
            <a:prstGeom prst="rect">
              <a:avLst/>
            </a:prstGeom>
          </p:spPr>
        </p:pic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5115" y="3197531"/>
              <a:ext cx="1200318" cy="952633"/>
            </a:xfrm>
            <a:prstGeom prst="rect">
              <a:avLst/>
            </a:prstGeom>
          </p:spPr>
        </p:pic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847" y="3166996"/>
              <a:ext cx="1200318" cy="952633"/>
            </a:xfrm>
            <a:prstGeom prst="rect">
              <a:avLst/>
            </a:prstGeom>
          </p:spPr>
        </p:pic>
        <p:pic>
          <p:nvPicPr>
            <p:cNvPr id="147" name="Picture 14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6786767" y="3193448"/>
              <a:ext cx="718268" cy="952633"/>
            </a:xfrm>
            <a:prstGeom prst="rect">
              <a:avLst/>
            </a:prstGeom>
          </p:spPr>
        </p:pic>
        <p:pic>
          <p:nvPicPr>
            <p:cNvPr id="148" name="Picture 14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5115" y="2450742"/>
              <a:ext cx="1200318" cy="952633"/>
            </a:xfrm>
            <a:prstGeom prst="rect">
              <a:avLst/>
            </a:prstGeom>
          </p:spPr>
        </p:pic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9715" y="2467432"/>
              <a:ext cx="1200318" cy="952633"/>
            </a:xfrm>
            <a:prstGeom prst="rect">
              <a:avLst/>
            </a:prstGeom>
          </p:spPr>
        </p:pic>
        <p:pic>
          <p:nvPicPr>
            <p:cNvPr id="150" name="Picture 14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6786767" y="2438134"/>
              <a:ext cx="718268" cy="952633"/>
            </a:xfrm>
            <a:prstGeom prst="rect">
              <a:avLst/>
            </a:prstGeom>
          </p:spPr>
        </p:pic>
        <p:sp>
          <p:nvSpPr>
            <p:cNvPr id="151" name="Rectangle 150"/>
            <p:cNvSpPr/>
            <p:nvPr/>
          </p:nvSpPr>
          <p:spPr>
            <a:xfrm>
              <a:off x="6052088" y="6050758"/>
              <a:ext cx="441702" cy="9004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0616" y="1702162"/>
              <a:ext cx="1200318" cy="952633"/>
            </a:xfrm>
            <a:prstGeom prst="rect">
              <a:avLst/>
            </a:prstGeom>
          </p:spPr>
        </p:pic>
        <p:pic>
          <p:nvPicPr>
            <p:cNvPr id="153" name="Picture 15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565"/>
            <a:stretch/>
          </p:blipFill>
          <p:spPr>
            <a:xfrm>
              <a:off x="3713519" y="1672188"/>
              <a:ext cx="989483" cy="952633"/>
            </a:xfrm>
            <a:prstGeom prst="rect">
              <a:avLst/>
            </a:prstGeom>
          </p:spPr>
        </p:pic>
        <p:pic>
          <p:nvPicPr>
            <p:cNvPr id="154" name="Picture 15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3458378" y="1666283"/>
              <a:ext cx="718268" cy="952633"/>
            </a:xfrm>
            <a:prstGeom prst="rect">
              <a:avLst/>
            </a:prstGeom>
          </p:spPr>
        </p:pic>
        <p:pic>
          <p:nvPicPr>
            <p:cNvPr id="155" name="Picture 15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835"/>
            <a:stretch/>
          </p:blipFill>
          <p:spPr>
            <a:xfrm>
              <a:off x="8031196" y="1738570"/>
              <a:ext cx="974237" cy="952633"/>
            </a:xfrm>
            <a:prstGeom prst="rect">
              <a:avLst/>
            </a:prstGeom>
          </p:spPr>
        </p:pic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2928" y="1708035"/>
              <a:ext cx="1200318" cy="952633"/>
            </a:xfrm>
            <a:prstGeom prst="rect">
              <a:avLst/>
            </a:prstGeom>
          </p:spPr>
        </p:pic>
        <p:pic>
          <p:nvPicPr>
            <p:cNvPr id="157" name="Picture 15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7012848" y="1734487"/>
              <a:ext cx="718268" cy="952633"/>
            </a:xfrm>
            <a:prstGeom prst="rect">
              <a:avLst/>
            </a:prstGeom>
          </p:spPr>
        </p:pic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0093" y="3181131"/>
              <a:ext cx="1200318" cy="952633"/>
            </a:xfrm>
            <a:prstGeom prst="rect">
              <a:avLst/>
            </a:prstGeom>
          </p:spPr>
        </p:pic>
        <p:pic>
          <p:nvPicPr>
            <p:cNvPr id="159" name="Picture 1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825" y="3150596"/>
              <a:ext cx="1200318" cy="952633"/>
            </a:xfrm>
            <a:prstGeom prst="rect">
              <a:avLst/>
            </a:prstGeom>
          </p:spPr>
        </p:pic>
        <p:pic>
          <p:nvPicPr>
            <p:cNvPr id="160" name="Picture 15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294" y="3201614"/>
              <a:ext cx="1200318" cy="952633"/>
            </a:xfrm>
            <a:prstGeom prst="rect">
              <a:avLst/>
            </a:prstGeom>
          </p:spPr>
        </p:pic>
        <p:pic>
          <p:nvPicPr>
            <p:cNvPr id="161" name="Picture 16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75" t="40386" r="27212" b="18563"/>
            <a:stretch/>
          </p:blipFill>
          <p:spPr>
            <a:xfrm>
              <a:off x="7496891" y="3533023"/>
              <a:ext cx="417856" cy="391071"/>
            </a:xfrm>
            <a:prstGeom prst="rect">
              <a:avLst/>
            </a:prstGeom>
          </p:spPr>
        </p:pic>
        <p:pic>
          <p:nvPicPr>
            <p:cNvPr id="162" name="Picture 16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6739316" y="3181131"/>
              <a:ext cx="718268" cy="952633"/>
            </a:xfrm>
            <a:prstGeom prst="rect">
              <a:avLst/>
            </a:prstGeom>
          </p:spPr>
        </p:pic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1187" y="3940528"/>
              <a:ext cx="1200318" cy="952633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919" y="3909993"/>
              <a:ext cx="1200318" cy="952633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3386439" y="3926393"/>
              <a:ext cx="718268" cy="952633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116" y="3969890"/>
              <a:ext cx="1200318" cy="952633"/>
            </a:xfrm>
            <a:prstGeom prst="rect">
              <a:avLst/>
            </a:prstGeom>
          </p:spPr>
        </p:pic>
        <p:pic>
          <p:nvPicPr>
            <p:cNvPr id="167" name="Picture 16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1161" y="3899941"/>
              <a:ext cx="1200318" cy="952633"/>
            </a:xfrm>
            <a:prstGeom prst="rect">
              <a:avLst/>
            </a:prstGeom>
          </p:spPr>
        </p:pic>
        <p:pic>
          <p:nvPicPr>
            <p:cNvPr id="168" name="Picture 16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t="22816" r="11509"/>
            <a:stretch/>
          </p:blipFill>
          <p:spPr>
            <a:xfrm>
              <a:off x="6743583" y="4096161"/>
              <a:ext cx="718268" cy="735283"/>
            </a:xfrm>
            <a:prstGeom prst="rect">
              <a:avLst/>
            </a:prstGeom>
          </p:spPr>
        </p:pic>
        <p:pic>
          <p:nvPicPr>
            <p:cNvPr id="169" name="Picture 16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3926393"/>
              <a:ext cx="2495945" cy="201404"/>
            </a:xfrm>
            <a:prstGeom prst="rect">
              <a:avLst/>
            </a:prstGeom>
          </p:spPr>
        </p:pic>
        <p:pic>
          <p:nvPicPr>
            <p:cNvPr id="170" name="Picture 16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3197531"/>
              <a:ext cx="2495945" cy="201404"/>
            </a:xfrm>
            <a:prstGeom prst="rect">
              <a:avLst/>
            </a:prstGeom>
          </p:spPr>
        </p:pic>
        <p:pic>
          <p:nvPicPr>
            <p:cNvPr id="171" name="Picture 17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2446302"/>
              <a:ext cx="2495945" cy="201404"/>
            </a:xfrm>
            <a:prstGeom prst="rect">
              <a:avLst/>
            </a:prstGeom>
          </p:spPr>
        </p:pic>
        <p:pic>
          <p:nvPicPr>
            <p:cNvPr id="172" name="Picture 17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1717440"/>
              <a:ext cx="2495945" cy="201404"/>
            </a:xfrm>
            <a:prstGeom prst="rect">
              <a:avLst/>
            </a:prstGeom>
          </p:spPr>
        </p:pic>
        <p:pic>
          <p:nvPicPr>
            <p:cNvPr id="173" name="Picture 17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1717440"/>
              <a:ext cx="1961554" cy="201404"/>
            </a:xfrm>
            <a:prstGeom prst="rect">
              <a:avLst/>
            </a:prstGeom>
          </p:spPr>
        </p:pic>
        <p:pic>
          <p:nvPicPr>
            <p:cNvPr id="174" name="Picture 17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7925" r="4691" b="50000"/>
            <a:stretch/>
          </p:blipFill>
          <p:spPr>
            <a:xfrm>
              <a:off x="3406738" y="2467432"/>
              <a:ext cx="1961554" cy="180274"/>
            </a:xfrm>
            <a:prstGeom prst="rect">
              <a:avLst/>
            </a:prstGeom>
          </p:spPr>
        </p:pic>
        <p:pic>
          <p:nvPicPr>
            <p:cNvPr id="175" name="Picture 17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3383221" y="3143528"/>
              <a:ext cx="718268" cy="952633"/>
            </a:xfrm>
            <a:prstGeom prst="rect">
              <a:avLst/>
            </a:prstGeom>
          </p:spPr>
        </p:pic>
        <p:pic>
          <p:nvPicPr>
            <p:cNvPr id="176" name="Picture 17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3197531"/>
              <a:ext cx="1961554" cy="201404"/>
            </a:xfrm>
            <a:prstGeom prst="rect">
              <a:avLst/>
            </a:prstGeom>
          </p:spPr>
        </p:pic>
        <p:pic>
          <p:nvPicPr>
            <p:cNvPr id="177" name="Picture 17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4655255"/>
              <a:ext cx="1961554" cy="201404"/>
            </a:xfrm>
            <a:prstGeom prst="rect">
              <a:avLst/>
            </a:prstGeom>
          </p:spPr>
        </p:pic>
        <p:pic>
          <p:nvPicPr>
            <p:cNvPr id="178" name="Picture 17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3926393"/>
              <a:ext cx="1961554" cy="201404"/>
            </a:xfrm>
            <a:prstGeom prst="rect">
              <a:avLst/>
            </a:prstGeom>
          </p:spPr>
        </p:pic>
        <p:pic>
          <p:nvPicPr>
            <p:cNvPr id="179" name="Picture 17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4655255"/>
              <a:ext cx="2495945" cy="201404"/>
            </a:xfrm>
            <a:prstGeom prst="rect">
              <a:avLst/>
            </a:prstGeom>
          </p:spPr>
        </p:pic>
      </p:grpSp>
      <p:cxnSp>
        <p:nvCxnSpPr>
          <p:cNvPr id="182" name="Straight Arrow Connector 181"/>
          <p:cNvCxnSpPr>
            <a:cxnSpLocks/>
            <a:stCxn id="187" idx="3"/>
          </p:cNvCxnSpPr>
          <p:nvPr/>
        </p:nvCxnSpPr>
        <p:spPr>
          <a:xfrm flipH="1">
            <a:off x="3501873" y="2495050"/>
            <a:ext cx="1696438" cy="131566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314981" y="2670938"/>
            <a:ext cx="3366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Simulation locale, par flux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8598581" y="2672479"/>
            <a:ext cx="3366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Simulation globale, par graphe</a:t>
            </a:r>
          </a:p>
        </p:txBody>
      </p:sp>
      <p:sp>
        <p:nvSpPr>
          <p:cNvPr id="187" name="Oval 186"/>
          <p:cNvSpPr/>
          <p:nvPr/>
        </p:nvSpPr>
        <p:spPr>
          <a:xfrm>
            <a:off x="5048250" y="1686283"/>
            <a:ext cx="1024683" cy="947529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817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6663194" y="1813558"/>
            <a:ext cx="5201146" cy="4655822"/>
            <a:chOff x="6663194" y="1813558"/>
            <a:chExt cx="5201146" cy="46558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63194" y="1813558"/>
              <a:ext cx="5201146" cy="465582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82675" y="2073560"/>
              <a:ext cx="4482833" cy="4144608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6573387" y="1345150"/>
            <a:ext cx="5931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Comportement des agents avec la dichotomie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2955" y="1345149"/>
            <a:ext cx="5505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comportement avec le test de proximité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851005" y="2199131"/>
            <a:ext cx="9234278" cy="4270249"/>
            <a:chOff x="851005" y="2199131"/>
            <a:chExt cx="9234278" cy="4270249"/>
          </a:xfrm>
        </p:grpSpPr>
        <p:sp>
          <p:nvSpPr>
            <p:cNvPr id="39" name="Rectangle 38"/>
            <p:cNvSpPr/>
            <p:nvPr/>
          </p:nvSpPr>
          <p:spPr>
            <a:xfrm>
              <a:off x="851005" y="5995283"/>
              <a:ext cx="794461" cy="4740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4"/>
            <a:srcRect l="5817" t="7910"/>
            <a:stretch/>
          </p:blipFill>
          <p:spPr>
            <a:xfrm>
              <a:off x="985044" y="2199131"/>
              <a:ext cx="5082540" cy="3179320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985838" y="4891088"/>
              <a:ext cx="5081746" cy="15782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2956" y="2266950"/>
              <a:ext cx="4647698" cy="389360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8815388" y="2266950"/>
              <a:ext cx="92868" cy="10239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717882" y="2266950"/>
              <a:ext cx="92868" cy="10239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15" name="Straight Connector 14"/>
            <p:cNvCxnSpPr>
              <a:cxnSpLocks/>
            </p:cNvCxnSpPr>
            <p:nvPr/>
          </p:nvCxnSpPr>
          <p:spPr>
            <a:xfrm>
              <a:off x="8532708" y="2271712"/>
              <a:ext cx="155257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1005" y="2231232"/>
              <a:ext cx="523901" cy="3929318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6"/>
            <a:srcRect t="20639"/>
            <a:stretch/>
          </p:blipFill>
          <p:spPr>
            <a:xfrm>
              <a:off x="851006" y="5717015"/>
              <a:ext cx="5216578" cy="597950"/>
            </a:xfrm>
            <a:prstGeom prst="rect">
              <a:avLst/>
            </a:prstGeom>
          </p:spPr>
        </p:pic>
        <p:cxnSp>
          <p:nvCxnSpPr>
            <p:cNvPr id="41" name="Straight Connector 40"/>
            <p:cNvCxnSpPr>
              <a:cxnSpLocks/>
            </p:cNvCxnSpPr>
            <p:nvPr/>
          </p:nvCxnSpPr>
          <p:spPr>
            <a:xfrm>
              <a:off x="1188244" y="5698624"/>
              <a:ext cx="0" cy="36781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cxnSpLocks/>
            </p:cNvCxnSpPr>
            <p:nvPr/>
          </p:nvCxnSpPr>
          <p:spPr>
            <a:xfrm>
              <a:off x="5534108" y="2472337"/>
              <a:ext cx="0" cy="3630013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1248235" y="2318147"/>
              <a:ext cx="4285873" cy="122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46" name="Straight Connector 45"/>
            <p:cNvCxnSpPr>
              <a:cxnSpLocks/>
            </p:cNvCxnSpPr>
            <p:nvPr/>
          </p:nvCxnSpPr>
          <p:spPr>
            <a:xfrm flipH="1">
              <a:off x="3711575" y="2472337"/>
              <a:ext cx="1822534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cxnSpLocks/>
            </p:cNvCxnSpPr>
            <p:nvPr/>
          </p:nvCxnSpPr>
          <p:spPr>
            <a:xfrm flipH="1">
              <a:off x="1188244" y="2472337"/>
              <a:ext cx="1822534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941305" y="2266950"/>
              <a:ext cx="523901" cy="17333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184137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Phénomènes d’engorgement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4" y="1539340"/>
            <a:ext cx="5124451" cy="512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107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Rôle de l’obstacle devant la porte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661" y="2099143"/>
            <a:ext cx="4427950" cy="420655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269556" y="2099144"/>
            <a:ext cx="4427950" cy="4206552"/>
            <a:chOff x="1269556" y="2099144"/>
            <a:chExt cx="4427950" cy="420655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9556" y="2099144"/>
              <a:ext cx="4427950" cy="4206552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2949934" y="5414838"/>
              <a:ext cx="890546" cy="6042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3018894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Rôle de l’obstacle devant la porte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744693"/>
            <a:ext cx="8610600" cy="449545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52750" y="6324600"/>
            <a:ext cx="694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Sans obstacle					 avec obstacle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40118" y="1858651"/>
            <a:ext cx="2345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00B050"/>
                </a:solidFill>
              </a:rPr>
              <a:t>Nombre de tests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32065" y="1822342"/>
            <a:ext cx="2345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00B050"/>
                </a:solidFill>
              </a:rPr>
              <a:t>Nombre de tests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99328" y="5889957"/>
            <a:ext cx="2345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00B050"/>
                </a:solidFill>
              </a:rPr>
              <a:t>Débit (pers/sec)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23657" y="5889957"/>
            <a:ext cx="2345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rgbClr val="00B050"/>
                </a:solidFill>
              </a:rPr>
              <a:t>Débit (pers/sec)</a:t>
            </a:r>
          </a:p>
        </p:txBody>
      </p:sp>
    </p:spTree>
    <p:extLst>
      <p:ext uri="{BB962C8B-B14F-4D97-AF65-F5344CB8AC3E}">
        <p14:creationId xmlns:p14="http://schemas.microsoft.com/office/powerpoint/2010/main" val="22900833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Simulation globale (</a:t>
            </a:r>
            <a:r>
              <a:rPr lang="fr-FR" dirty="0" err="1"/>
              <a:t>qq</a:t>
            </a:r>
            <a:r>
              <a:rPr lang="fr-FR" dirty="0"/>
              <a:t> mots)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0971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083" y="815217"/>
            <a:ext cx="7959579" cy="604278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18083" y="1356360"/>
            <a:ext cx="1048077" cy="5501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624110"/>
            <a:ext cx="12283439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/>
              <a:t>Etat initial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5621572" y="1828800"/>
            <a:ext cx="0" cy="866692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5621572" y="2828677"/>
            <a:ext cx="0" cy="90048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 flipV="1">
            <a:off x="5621572" y="3872286"/>
            <a:ext cx="0" cy="85874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5336608" y="2796831"/>
            <a:ext cx="253117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3848100" y="3872286"/>
            <a:ext cx="390452" cy="935458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4273763" y="3872286"/>
            <a:ext cx="12568" cy="95415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4731595" y="3872286"/>
            <a:ext cx="0" cy="884272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6574072" y="3994426"/>
            <a:ext cx="355366" cy="787124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7477245" y="3994426"/>
            <a:ext cx="347543" cy="787124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8770822" y="3993929"/>
            <a:ext cx="0" cy="81381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H="1">
            <a:off x="6141719" y="4849793"/>
            <a:ext cx="753585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 flipH="1">
            <a:off x="7881939" y="3995738"/>
            <a:ext cx="347661" cy="785812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7897614" y="4830418"/>
            <a:ext cx="812046" cy="1937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8837212" y="4833356"/>
            <a:ext cx="314408" cy="1643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 flipV="1">
            <a:off x="7869241" y="4918075"/>
            <a:ext cx="0" cy="778788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cxnSpLocks/>
          </p:cNvCxnSpPr>
          <p:nvPr/>
        </p:nvCxnSpPr>
        <p:spPr>
          <a:xfrm flipV="1">
            <a:off x="6972535" y="4941094"/>
            <a:ext cx="0" cy="77720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</p:cNvCxnSpPr>
          <p:nvPr/>
        </p:nvCxnSpPr>
        <p:spPr>
          <a:xfrm flipH="1">
            <a:off x="5669756" y="4849793"/>
            <a:ext cx="298152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/>
          </p:cNvCxnSpPr>
          <p:nvPr/>
        </p:nvCxnSpPr>
        <p:spPr>
          <a:xfrm flipH="1">
            <a:off x="4767263" y="4849793"/>
            <a:ext cx="795309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4332200" y="4840105"/>
            <a:ext cx="335246" cy="9688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</p:cNvCxnSpPr>
          <p:nvPr/>
        </p:nvCxnSpPr>
        <p:spPr>
          <a:xfrm flipV="1">
            <a:off x="4731595" y="4918075"/>
            <a:ext cx="0" cy="778788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/>
          </p:cNvCxnSpPr>
          <p:nvPr/>
        </p:nvCxnSpPr>
        <p:spPr>
          <a:xfrm flipH="1" flipV="1">
            <a:off x="4767263" y="4891089"/>
            <a:ext cx="731043" cy="85053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cxnSpLocks/>
          </p:cNvCxnSpPr>
          <p:nvPr/>
        </p:nvCxnSpPr>
        <p:spPr>
          <a:xfrm flipV="1">
            <a:off x="6063464" y="4941095"/>
            <a:ext cx="0" cy="77719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5336608" y="3820768"/>
            <a:ext cx="225964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570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083" y="815217"/>
            <a:ext cx="7959579" cy="60427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082" y="867281"/>
            <a:ext cx="7959579" cy="599071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624110"/>
            <a:ext cx="12283439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/>
              <a:t>Etat intermédiaire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 flipV="1">
            <a:off x="5589767" y="1905000"/>
            <a:ext cx="0" cy="681038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5589767" y="2914651"/>
            <a:ext cx="0" cy="73580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V="1">
            <a:off x="5589767" y="3990976"/>
            <a:ext cx="0" cy="728662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5165897" y="2789743"/>
            <a:ext cx="253117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3745048" y="3894743"/>
            <a:ext cx="390452" cy="967481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94179" y="3885394"/>
            <a:ext cx="12568" cy="95415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4666452" y="3990975"/>
            <a:ext cx="0" cy="79738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6532574" y="3927982"/>
            <a:ext cx="400142" cy="911568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7488061" y="3961745"/>
            <a:ext cx="347543" cy="787124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8831886" y="3905823"/>
            <a:ext cx="0" cy="81381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 flipH="1">
            <a:off x="6198394" y="4913207"/>
            <a:ext cx="719137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 flipH="1">
            <a:off x="7981103" y="3961745"/>
            <a:ext cx="347661" cy="785812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8086725" y="4913207"/>
            <a:ext cx="585788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8974932" y="4918169"/>
            <a:ext cx="180602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</p:cNvCxnSpPr>
          <p:nvPr/>
        </p:nvCxnSpPr>
        <p:spPr>
          <a:xfrm flipV="1">
            <a:off x="7916017" y="5079206"/>
            <a:ext cx="0" cy="75341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 flipV="1">
            <a:off x="6985974" y="4974431"/>
            <a:ext cx="0" cy="88197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</p:cNvCxnSpPr>
          <p:nvPr/>
        </p:nvCxnSpPr>
        <p:spPr>
          <a:xfrm flipH="1">
            <a:off x="5664144" y="4913207"/>
            <a:ext cx="215162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H="1" flipV="1">
            <a:off x="4776788" y="4913207"/>
            <a:ext cx="609600" cy="9688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4242677" y="4913207"/>
            <a:ext cx="307325" cy="9688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4666452" y="5043488"/>
            <a:ext cx="0" cy="799481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 flipH="1" flipV="1">
            <a:off x="4735458" y="5010150"/>
            <a:ext cx="763176" cy="883874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6050709" y="5079206"/>
            <a:ext cx="0" cy="81481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</p:cNvCxnSpPr>
          <p:nvPr/>
        </p:nvCxnSpPr>
        <p:spPr>
          <a:xfrm>
            <a:off x="5184208" y="3854106"/>
            <a:ext cx="253117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2411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083" y="815217"/>
            <a:ext cx="7959579" cy="60427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082" y="867281"/>
            <a:ext cx="7959579" cy="59907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8081" y="922020"/>
            <a:ext cx="7942046" cy="59359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8081" y="1417320"/>
            <a:ext cx="286079" cy="5440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24110"/>
            <a:ext cx="12283439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/>
              <a:t>Etat final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V="1">
            <a:off x="5645647" y="2165350"/>
            <a:ext cx="0" cy="582613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V="1">
            <a:off x="5645647" y="2917825"/>
            <a:ext cx="0" cy="84375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 flipV="1">
            <a:off x="5645647" y="3932843"/>
            <a:ext cx="0" cy="893621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214688" y="2862768"/>
            <a:ext cx="382837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3838929" y="3943923"/>
            <a:ext cx="416694" cy="96462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4273157" y="3999845"/>
            <a:ext cx="0" cy="87780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4722332" y="4191000"/>
            <a:ext cx="0" cy="686651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6563054" y="3966082"/>
            <a:ext cx="400142" cy="911568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7466318" y="3957268"/>
            <a:ext cx="371493" cy="920382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8798866" y="3966082"/>
            <a:ext cx="0" cy="942468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</p:cNvCxnSpPr>
          <p:nvPr/>
        </p:nvCxnSpPr>
        <p:spPr>
          <a:xfrm flipH="1">
            <a:off x="6141719" y="4929714"/>
            <a:ext cx="809384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</p:cNvCxnSpPr>
          <p:nvPr/>
        </p:nvCxnSpPr>
        <p:spPr>
          <a:xfrm flipH="1">
            <a:off x="7912100" y="3943923"/>
            <a:ext cx="423313" cy="96462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7969250" y="4929714"/>
            <a:ext cx="829616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8865712" y="4943569"/>
            <a:ext cx="180602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</p:cNvCxnSpPr>
          <p:nvPr/>
        </p:nvCxnSpPr>
        <p:spPr>
          <a:xfrm flipV="1">
            <a:off x="7946497" y="5117306"/>
            <a:ext cx="0" cy="75341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6994229" y="5007953"/>
            <a:ext cx="0" cy="88197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 flipH="1">
            <a:off x="5697799" y="4932209"/>
            <a:ext cx="315651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 flipH="1" flipV="1">
            <a:off x="4805227" y="4944975"/>
            <a:ext cx="792298" cy="4844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4336657" y="4930727"/>
            <a:ext cx="307325" cy="9688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4722332" y="5012531"/>
            <a:ext cx="0" cy="87739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 flipH="1" flipV="1">
            <a:off x="4756230" y="4977188"/>
            <a:ext cx="815278" cy="948081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 flipV="1">
            <a:off x="6084364" y="4956270"/>
            <a:ext cx="0" cy="914452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</p:cNvCxnSpPr>
          <p:nvPr/>
        </p:nvCxnSpPr>
        <p:spPr>
          <a:xfrm>
            <a:off x="5264150" y="3895381"/>
            <a:ext cx="333375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713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64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Simulation locale</a:t>
            </a:r>
          </a:p>
        </p:txBody>
      </p:sp>
    </p:spTree>
    <p:extLst>
      <p:ext uri="{BB962C8B-B14F-4D97-AF65-F5344CB8AC3E}">
        <p14:creationId xmlns:p14="http://schemas.microsoft.com/office/powerpoint/2010/main" val="77817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significatifs négligés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FR" dirty="0"/>
              <a:t>Panique</a:t>
            </a:r>
          </a:p>
          <a:p>
            <a:pPr>
              <a:lnSpc>
                <a:spcPct val="200000"/>
              </a:lnSpc>
            </a:pPr>
            <a:r>
              <a:rPr lang="fr-FR" dirty="0"/>
              <a:t>Instinct grégaire, initiatives personnelles</a:t>
            </a:r>
          </a:p>
          <a:p>
            <a:pPr>
              <a:lnSpc>
                <a:spcPct val="200000"/>
              </a:lnSpc>
            </a:pPr>
            <a:r>
              <a:rPr lang="fr-FR" dirty="0"/>
              <a:t>Congestion</a:t>
            </a:r>
          </a:p>
          <a:p>
            <a:pPr>
              <a:lnSpc>
                <a:spcPct val="200000"/>
              </a:lnSpc>
            </a:pPr>
            <a:r>
              <a:rPr lang="fr-FR" dirty="0"/>
              <a:t>les personnes sont représentés par des cercles, et non des ellipses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120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d’un moteur physique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385" y="2631882"/>
            <a:ext cx="6046873" cy="223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29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Construction d’une salle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03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" t="19846" r="12575" b="154"/>
          <a:stretch/>
        </p:blipFill>
        <p:spPr>
          <a:xfrm>
            <a:off x="3307443" y="595993"/>
            <a:ext cx="5881103" cy="54863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24847" y="686041"/>
            <a:ext cx="5446294" cy="53647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9856922" y="4078682"/>
            <a:ext cx="220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Sortie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52088" y="6050758"/>
            <a:ext cx="441702" cy="90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Straight Arrow Connector 2"/>
          <p:cNvCxnSpPr>
            <a:cxnSpLocks/>
            <a:endCxn id="5" idx="0"/>
          </p:cNvCxnSpPr>
          <p:nvPr/>
        </p:nvCxnSpPr>
        <p:spPr>
          <a:xfrm flipH="1">
            <a:off x="6272939" y="4263348"/>
            <a:ext cx="3638228" cy="1787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06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5397</TotalTime>
  <Words>238</Words>
  <Application>Microsoft Office PowerPoint</Application>
  <PresentationFormat>Widescreen</PresentationFormat>
  <Paragraphs>51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Cambria Math</vt:lpstr>
      <vt:lpstr>Century Gothic</vt:lpstr>
      <vt:lpstr>Comic Sans MS</vt:lpstr>
      <vt:lpstr>Tw Cen MT</vt:lpstr>
      <vt:lpstr>Wingdings 3</vt:lpstr>
      <vt:lpstr>Wisp</vt:lpstr>
      <vt:lpstr>Détermination d'un plan d'évacuation incendie.</vt:lpstr>
      <vt:lpstr>PowerPoint Presentation</vt:lpstr>
      <vt:lpstr>Impossible de se limiter à une étude locale</vt:lpstr>
      <vt:lpstr> </vt:lpstr>
      <vt:lpstr>Simulation locale</vt:lpstr>
      <vt:lpstr>Paramètres significatifs négligés</vt:lpstr>
      <vt:lpstr>Utilisation d’un moteur physique</vt:lpstr>
      <vt:lpstr>Construction d’une salle</vt:lpstr>
      <vt:lpstr>PowerPoint Presentation</vt:lpstr>
      <vt:lpstr>PowerPoint Presentation</vt:lpstr>
      <vt:lpstr>PowerPoint Presentation</vt:lpstr>
      <vt:lpstr>PowerPoint Presentation</vt:lpstr>
      <vt:lpstr>Déplacer les personnes</vt:lpstr>
      <vt:lpstr>Choix de la direction</vt:lpstr>
      <vt:lpstr>PowerPoint Presentation</vt:lpstr>
      <vt:lpstr>Une première approche : le test de proximité</vt:lpstr>
      <vt:lpstr>PowerPoint Presentation</vt:lpstr>
      <vt:lpstr>PowerPoint Presentation</vt:lpstr>
      <vt:lpstr>PowerPoint Presentation</vt:lpstr>
      <vt:lpstr>PowerPoint Presentation</vt:lpstr>
      <vt:lpstr>Une seconde approche : le lancer de rayon</vt:lpstr>
      <vt:lpstr>PowerPoint Presentation</vt:lpstr>
      <vt:lpstr>PowerPoint Presentation</vt:lpstr>
      <vt:lpstr>Troisième approche : la dichotomie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Problème : l’équilibre stable</vt:lpstr>
      <vt:lpstr>Hiérarchie des volumes englobant</vt:lpstr>
      <vt:lpstr>PowerPoint Presentation</vt:lpstr>
      <vt:lpstr>Variation de la vitesse</vt:lpstr>
      <vt:lpstr>Influence de la densité</vt:lpstr>
      <vt:lpstr>Influence de la densité</vt:lpstr>
      <vt:lpstr>Les résultats</vt:lpstr>
      <vt:lpstr>Le comportement des agents</vt:lpstr>
      <vt:lpstr>PowerPoint Presentation</vt:lpstr>
      <vt:lpstr>PowerPoint Presentation</vt:lpstr>
      <vt:lpstr>Phénomènes d’engorgement</vt:lpstr>
      <vt:lpstr>Rôle de l’obstacle devant la porte</vt:lpstr>
      <vt:lpstr>Rôle de l’obstacle devant la porte</vt:lpstr>
      <vt:lpstr>Simulation globale (qq mots)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Détermination d'un plan d'évacuation incendie.</dc:title>
  <dc:creator>Thibault Marette</dc:creator>
  <cp:lastModifiedBy>Thibault Marette</cp:lastModifiedBy>
  <cp:revision>65</cp:revision>
  <dcterms:created xsi:type="dcterms:W3CDTF">2017-05-27T10:34:28Z</dcterms:created>
  <dcterms:modified xsi:type="dcterms:W3CDTF">2017-06-12T18:13:58Z</dcterms:modified>
</cp:coreProperties>
</file>