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5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19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8079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2053389" y="2514600"/>
            <a:ext cx="9451223" cy="2262781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Modélisation par L-systèmes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14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2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diapo sur les fractales ?</a:t>
            </a:r>
            <a:endParaRPr lang="fr-FR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39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 obtenu avec règle d’évolution</a:t>
            </a:r>
            <a:endParaRPr lang="fr-FR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688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 complexifie</a:t>
            </a:r>
            <a:endParaRPr lang="fr-FR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L-système stochastique </a:t>
            </a:r>
            <a:r>
              <a:rPr lang="fr-FR" dirty="0" smtClean="0">
                <a:sym typeface="Wingdings" panose="05000000000000000000" pitchFamily="2" charset="2"/>
              </a:rPr>
              <a:t> Forêt d’une même espèce cohérente mais sans aucun arbre identique (exemple ?)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L-système context-sensitive  influence du milieu (puis de lumière…)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32839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L-systèmes en 3D</a:t>
            </a:r>
            <a:endParaRPr lang="fr-FR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70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de Blender</a:t>
            </a:r>
            <a:endParaRPr lang="fr-FR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84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gros fails</a:t>
            </a:r>
            <a:endParaRPr lang="fr-FR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48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1. Présentation L-système théorique</a:t>
            </a:r>
          </a:p>
          <a:p>
            <a:r>
              <a:rPr lang="fr-FR" dirty="0" smtClean="0"/>
              <a:t>2. lien avec les arbres (présenter que c’est des systèmes récursifs)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X. impression en 3D (tentatives)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048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L-systèmes, kékécé ?</a:t>
            </a:r>
            <a:endParaRPr lang="fr-FR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grammaire de Chomsky récursivement énumérable (lol)</a:t>
            </a:r>
          </a:p>
          <a:p>
            <a:r>
              <a:rPr lang="fr-FR" dirty="0" smtClean="0"/>
              <a:t>Un L-système est un triplet (A,</a:t>
            </a:r>
            <a:r>
              <a:rPr lang="el-GR" dirty="0" smtClean="0"/>
              <a:t> φ</a:t>
            </a:r>
            <a:r>
              <a:rPr lang="fr-FR" dirty="0" smtClean="0"/>
              <a:t>,g)</a:t>
            </a:r>
          </a:p>
          <a:p>
            <a:r>
              <a:rPr lang="fr-FR" dirty="0" smtClean="0"/>
              <a:t>A un alphabet fini</a:t>
            </a:r>
          </a:p>
          <a:p>
            <a:r>
              <a:rPr lang="el-GR" dirty="0" smtClean="0"/>
              <a:t>Φ</a:t>
            </a:r>
            <a:r>
              <a:rPr lang="fr-FR" dirty="0" smtClean="0"/>
              <a:t> un morphisme (application de A* dans A* tq </a:t>
            </a:r>
            <a:r>
              <a:rPr lang="el-GR" dirty="0" smtClean="0"/>
              <a:t>φ</a:t>
            </a:r>
            <a:r>
              <a:rPr lang="fr-FR" dirty="0" smtClean="0"/>
              <a:t>(vw)=</a:t>
            </a:r>
            <a:r>
              <a:rPr lang="el-GR" dirty="0" smtClean="0"/>
              <a:t>φ</a:t>
            </a:r>
            <a:r>
              <a:rPr lang="fr-FR" dirty="0" smtClean="0"/>
              <a:t>(v)</a:t>
            </a:r>
            <a:r>
              <a:rPr lang="el-GR" dirty="0"/>
              <a:t> </a:t>
            </a:r>
            <a:r>
              <a:rPr lang="el-GR" dirty="0" smtClean="0"/>
              <a:t>φ</a:t>
            </a:r>
            <a:r>
              <a:rPr lang="fr-FR" dirty="0" smtClean="0"/>
              <a:t>(w)</a:t>
            </a:r>
          </a:p>
          <a:p>
            <a:r>
              <a:rPr lang="fr-FR" dirty="0" smtClean="0"/>
              <a:t>G une graine (mot de A)</a:t>
            </a:r>
          </a:p>
          <a:p>
            <a:endParaRPr lang="fr-FR" dirty="0"/>
          </a:p>
          <a:p>
            <a:r>
              <a:rPr lang="fr-FR" dirty="0" smtClean="0"/>
              <a:t>L est le langage dénnoté par le L-système, à savoir :</a:t>
            </a:r>
          </a:p>
          <a:p>
            <a:r>
              <a:rPr lang="fr-FR" dirty="0" smtClean="0"/>
              <a:t>L = {</a:t>
            </a:r>
            <a:r>
              <a:rPr lang="el-GR" b="1" dirty="0" smtClean="0"/>
              <a:t>φ</a:t>
            </a:r>
            <a:r>
              <a:rPr lang="fr-FR" b="1" dirty="0" smtClean="0"/>
              <a:t>^n(g), n e N*}</a:t>
            </a:r>
            <a:endParaRPr lang="fr-FR" dirty="0" smtClean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6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5115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Par exemple, on peut définir un L-système comme suivant</a:t>
            </a:r>
          </a:p>
          <a:p>
            <a:r>
              <a:rPr lang="fr-FR" dirty="0" smtClean="0"/>
              <a:t>A = {a,b} (alphabet à 2 lettres)</a:t>
            </a:r>
          </a:p>
          <a:p>
            <a:r>
              <a:rPr lang="el-GR" b="1" dirty="0" smtClean="0"/>
              <a:t>Φ</a:t>
            </a:r>
            <a:r>
              <a:rPr lang="fr-FR" b="1" dirty="0" smtClean="0"/>
              <a:t>(a) = ab</a:t>
            </a:r>
          </a:p>
          <a:p>
            <a:r>
              <a:rPr lang="el-GR" b="1" dirty="0" smtClean="0"/>
              <a:t>Φ</a:t>
            </a:r>
            <a:r>
              <a:rPr lang="fr-FR" b="1" dirty="0" smtClean="0"/>
              <a:t>(b) = bab</a:t>
            </a:r>
          </a:p>
          <a:p>
            <a:r>
              <a:rPr lang="fr-FR" dirty="0" smtClean="0"/>
              <a:t>G = a</a:t>
            </a:r>
          </a:p>
          <a:p>
            <a:endParaRPr lang="fr-FR" dirty="0"/>
          </a:p>
          <a:p>
            <a:r>
              <a:rPr lang="el-GR" b="1" dirty="0" smtClean="0"/>
              <a:t>Φ</a:t>
            </a:r>
            <a:r>
              <a:rPr lang="fr-FR" b="1" dirty="0" smtClean="0"/>
              <a:t>(a) = ab</a:t>
            </a:r>
          </a:p>
          <a:p>
            <a:r>
              <a:rPr lang="el-GR" b="1" dirty="0" smtClean="0"/>
              <a:t>Φ</a:t>
            </a:r>
            <a:r>
              <a:rPr lang="fr-FR" b="1" dirty="0" smtClean="0"/>
              <a:t>^2(a)= </a:t>
            </a:r>
            <a:r>
              <a:rPr lang="el-GR" b="1" dirty="0" smtClean="0"/>
              <a:t>φ</a:t>
            </a:r>
            <a:r>
              <a:rPr lang="fr-FR" b="1" dirty="0" smtClean="0"/>
              <a:t>(ab) = </a:t>
            </a:r>
            <a:r>
              <a:rPr lang="el-GR" b="1" dirty="0" smtClean="0"/>
              <a:t>φ</a:t>
            </a:r>
            <a:r>
              <a:rPr lang="fr-FR" b="1" dirty="0" smtClean="0"/>
              <a:t>(a)</a:t>
            </a:r>
            <a:r>
              <a:rPr lang="el-GR" b="1" dirty="0"/>
              <a:t> </a:t>
            </a:r>
            <a:r>
              <a:rPr lang="el-GR" b="1" dirty="0" smtClean="0"/>
              <a:t>φ</a:t>
            </a:r>
            <a:r>
              <a:rPr lang="fr-FR" b="1" dirty="0" smtClean="0"/>
              <a:t>(b) = abbab</a:t>
            </a:r>
          </a:p>
          <a:p>
            <a:r>
              <a:rPr lang="fr-FR" b="1" dirty="0" smtClean="0"/>
              <a:t>…</a:t>
            </a:r>
          </a:p>
          <a:p>
            <a:r>
              <a:rPr lang="el-GR" b="1" dirty="0" smtClean="0"/>
              <a:t>φ</a:t>
            </a:r>
            <a:r>
              <a:rPr lang="fr-FR" b="1" dirty="0" smtClean="0"/>
              <a:t>(a)^5 =</a:t>
            </a:r>
            <a:r>
              <a:rPr lang="fr-FR" dirty="0" smtClean="0"/>
              <a:t>abbabbababbabbababbababbabbababbabbababbababbabbababbababbabbababbabbababbababbabbababbab</a:t>
            </a:r>
          </a:p>
        </p:txBody>
      </p:sp>
    </p:spTree>
    <p:extLst>
      <p:ext uri="{BB962C8B-B14F-4D97-AF65-F5344CB8AC3E}">
        <p14:creationId xmlns:p14="http://schemas.microsoft.com/office/powerpoint/2010/main" val="88511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Intérprétation via turtle</a:t>
            </a:r>
            <a:endParaRPr lang="fr-FR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peu ainsi tracer des courbes, si on dit par exemple a = avancer de 10 pixels</a:t>
            </a:r>
          </a:p>
          <a:p>
            <a:r>
              <a:rPr lang="fr-FR" dirty="0" smtClean="0"/>
              <a:t>B = tourner de 45 degré vers la gauche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928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Animation ? Ptet faire une fractale vitef c’est joli</a:t>
            </a:r>
            <a:endParaRPr lang="fr-FR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78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rapport avec les arbres</a:t>
            </a:r>
            <a:endParaRPr lang="fr-FR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arbres possèdent une structure récursive et autosimilaire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026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8820"/>
            <a:ext cx="5678906" cy="4259180"/>
          </a:xfrm>
          <a:prstGeom prst="rect">
            <a:avLst/>
          </a:prstGeom>
        </p:spPr>
      </p:pic>
      <p:sp>
        <p:nvSpPr>
          <p:cNvPr id="5" name="Pravokotnik 4"/>
          <p:cNvSpPr/>
          <p:nvPr/>
        </p:nvSpPr>
        <p:spPr>
          <a:xfrm>
            <a:off x="1812759" y="4906874"/>
            <a:ext cx="1706966" cy="1951125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Raven puščični povezovalnik 8"/>
          <p:cNvCxnSpPr>
            <a:stCxn id="5" idx="3"/>
          </p:cNvCxnSpPr>
          <p:nvPr/>
        </p:nvCxnSpPr>
        <p:spPr>
          <a:xfrm flipV="1">
            <a:off x="3519725" y="4906874"/>
            <a:ext cx="3314212" cy="97556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Skupina 36"/>
          <p:cNvGrpSpPr/>
          <p:nvPr/>
        </p:nvGrpSpPr>
        <p:grpSpPr>
          <a:xfrm>
            <a:off x="6833936" y="417096"/>
            <a:ext cx="4443663" cy="5953122"/>
            <a:chOff x="6833936" y="417096"/>
            <a:chExt cx="4443663" cy="5953122"/>
          </a:xfrm>
        </p:grpSpPr>
        <p:sp>
          <p:nvSpPr>
            <p:cNvPr id="10" name="Pravokotnik 9"/>
            <p:cNvSpPr/>
            <p:nvPr/>
          </p:nvSpPr>
          <p:spPr>
            <a:xfrm>
              <a:off x="6833936" y="417096"/>
              <a:ext cx="4443663" cy="5953122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Raven povezovalnik 11"/>
            <p:cNvCxnSpPr/>
            <p:nvPr/>
          </p:nvCxnSpPr>
          <p:spPr>
            <a:xfrm flipH="1" flipV="1">
              <a:off x="8855242" y="4411579"/>
              <a:ext cx="16042" cy="1636296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Raven povezovalnik 13"/>
            <p:cNvCxnSpPr/>
            <p:nvPr/>
          </p:nvCxnSpPr>
          <p:spPr>
            <a:xfrm flipH="1" flipV="1">
              <a:off x="8839200" y="2598820"/>
              <a:ext cx="16042" cy="1636296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Raven povezovalnik 14"/>
            <p:cNvCxnSpPr/>
            <p:nvPr/>
          </p:nvCxnSpPr>
          <p:spPr>
            <a:xfrm flipH="1" flipV="1">
              <a:off x="8815135" y="681790"/>
              <a:ext cx="16042" cy="1636296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Raven povezovalnik 15"/>
            <p:cNvCxnSpPr/>
            <p:nvPr/>
          </p:nvCxnSpPr>
          <p:spPr>
            <a:xfrm flipV="1">
              <a:off x="9047744" y="1483895"/>
              <a:ext cx="938463" cy="994611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Raven povezovalnik 22"/>
            <p:cNvCxnSpPr/>
            <p:nvPr/>
          </p:nvCxnSpPr>
          <p:spPr>
            <a:xfrm flipV="1">
              <a:off x="10098502" y="417096"/>
              <a:ext cx="938463" cy="994611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Raven povezovalnik 23"/>
            <p:cNvCxnSpPr/>
            <p:nvPr/>
          </p:nvCxnSpPr>
          <p:spPr>
            <a:xfrm>
              <a:off x="7808496" y="3393657"/>
              <a:ext cx="930440" cy="837448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Raven povezovalnik 25"/>
            <p:cNvCxnSpPr/>
            <p:nvPr/>
          </p:nvCxnSpPr>
          <p:spPr>
            <a:xfrm flipH="1" flipV="1">
              <a:off x="10162671" y="1604210"/>
              <a:ext cx="697835" cy="99461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aven povezovalnik 27"/>
            <p:cNvCxnSpPr/>
            <p:nvPr/>
          </p:nvCxnSpPr>
          <p:spPr>
            <a:xfrm flipH="1" flipV="1">
              <a:off x="7239000" y="2983832"/>
              <a:ext cx="393029" cy="32886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Raven povezovalnik 29"/>
            <p:cNvCxnSpPr/>
            <p:nvPr/>
          </p:nvCxnSpPr>
          <p:spPr>
            <a:xfrm flipV="1">
              <a:off x="7435514" y="3492288"/>
              <a:ext cx="248657" cy="438028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Elipsa 31"/>
            <p:cNvSpPr/>
            <p:nvPr/>
          </p:nvSpPr>
          <p:spPr>
            <a:xfrm>
              <a:off x="8746958" y="6078286"/>
              <a:ext cx="248651" cy="2085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ipsa 32"/>
            <p:cNvSpPr/>
            <p:nvPr/>
          </p:nvSpPr>
          <p:spPr>
            <a:xfrm>
              <a:off x="8714874" y="4199020"/>
              <a:ext cx="248651" cy="2085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ipsa 33"/>
            <p:cNvSpPr/>
            <p:nvPr/>
          </p:nvSpPr>
          <p:spPr>
            <a:xfrm>
              <a:off x="7599785" y="3283740"/>
              <a:ext cx="248651" cy="2085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ipsa 34"/>
            <p:cNvSpPr/>
            <p:nvPr/>
          </p:nvSpPr>
          <p:spPr>
            <a:xfrm>
              <a:off x="8738936" y="2348497"/>
              <a:ext cx="248651" cy="2085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ipsa 35"/>
            <p:cNvSpPr/>
            <p:nvPr/>
          </p:nvSpPr>
          <p:spPr>
            <a:xfrm>
              <a:off x="9946102" y="1395664"/>
              <a:ext cx="248651" cy="2085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5583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aven povezovalnik 5"/>
          <p:cNvCxnSpPr/>
          <p:nvPr/>
        </p:nvCxnSpPr>
        <p:spPr>
          <a:xfrm flipH="1" flipV="1">
            <a:off x="5376058" y="4601647"/>
            <a:ext cx="19186" cy="188501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Raven povezovalnik 6"/>
          <p:cNvCxnSpPr/>
          <p:nvPr/>
        </p:nvCxnSpPr>
        <p:spPr>
          <a:xfrm flipH="1" flipV="1">
            <a:off x="5356872" y="2513347"/>
            <a:ext cx="19186" cy="188501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aven povezovalnik 7"/>
          <p:cNvCxnSpPr/>
          <p:nvPr/>
        </p:nvCxnSpPr>
        <p:spPr>
          <a:xfrm flipH="1" flipV="1">
            <a:off x="5328091" y="304928"/>
            <a:ext cx="19186" cy="188501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Raven povezovalnik 8"/>
          <p:cNvCxnSpPr/>
          <p:nvPr/>
        </p:nvCxnSpPr>
        <p:spPr>
          <a:xfrm flipV="1">
            <a:off x="5606286" y="1228953"/>
            <a:ext cx="1122381" cy="114579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Raven povezovalnik 9"/>
          <p:cNvCxnSpPr/>
          <p:nvPr/>
        </p:nvCxnSpPr>
        <p:spPr>
          <a:xfrm flipV="1">
            <a:off x="6862969" y="0"/>
            <a:ext cx="1122381" cy="114579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Raven povezovalnik 10"/>
          <p:cNvCxnSpPr/>
          <p:nvPr/>
        </p:nvCxnSpPr>
        <p:spPr>
          <a:xfrm>
            <a:off x="4124173" y="3429000"/>
            <a:ext cx="1112786" cy="96474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Raven povezovalnik 11"/>
          <p:cNvCxnSpPr/>
          <p:nvPr/>
        </p:nvCxnSpPr>
        <p:spPr>
          <a:xfrm flipH="1" flipV="1">
            <a:off x="6939714" y="1367556"/>
            <a:ext cx="834595" cy="114579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Raven povezovalnik 12"/>
          <p:cNvCxnSpPr/>
          <p:nvPr/>
        </p:nvCxnSpPr>
        <p:spPr>
          <a:xfrm flipH="1" flipV="1">
            <a:off x="3443069" y="2956881"/>
            <a:ext cx="470054" cy="37885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Raven povezovalnik 13"/>
          <p:cNvCxnSpPr/>
          <p:nvPr/>
        </p:nvCxnSpPr>
        <p:spPr>
          <a:xfrm flipV="1">
            <a:off x="3678095" y="3542623"/>
            <a:ext cx="297388" cy="504609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Elipsa 14"/>
          <p:cNvSpPr/>
          <p:nvPr/>
        </p:nvSpPr>
        <p:spPr>
          <a:xfrm>
            <a:off x="5246553" y="6521694"/>
            <a:ext cx="297381" cy="240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ipsa 15"/>
          <p:cNvSpPr/>
          <p:nvPr/>
        </p:nvSpPr>
        <p:spPr>
          <a:xfrm>
            <a:off x="5208181" y="4356779"/>
            <a:ext cx="297381" cy="240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ipsa 16"/>
          <p:cNvSpPr/>
          <p:nvPr/>
        </p:nvSpPr>
        <p:spPr>
          <a:xfrm>
            <a:off x="3874559" y="3302376"/>
            <a:ext cx="297381" cy="240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ipsa 17"/>
          <p:cNvSpPr/>
          <p:nvPr/>
        </p:nvSpPr>
        <p:spPr>
          <a:xfrm>
            <a:off x="5236959" y="2224975"/>
            <a:ext cx="297381" cy="240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ipsa 18"/>
          <p:cNvSpPr/>
          <p:nvPr/>
        </p:nvSpPr>
        <p:spPr>
          <a:xfrm>
            <a:off x="6680702" y="1127311"/>
            <a:ext cx="297381" cy="240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Pravokotnik 19"/>
          <p:cNvSpPr/>
          <p:nvPr/>
        </p:nvSpPr>
        <p:spPr>
          <a:xfrm>
            <a:off x="5090099" y="-24249"/>
            <a:ext cx="597533" cy="6858000"/>
          </a:xfrm>
          <a:prstGeom prst="rect">
            <a:avLst/>
          </a:prstGeom>
          <a:noFill/>
          <a:ln w="76200">
            <a:solidFill>
              <a:srgbClr val="8D5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Raven puščični povezovalnik 21"/>
          <p:cNvCxnSpPr>
            <a:endCxn id="20" idx="3"/>
          </p:cNvCxnSpPr>
          <p:nvPr/>
        </p:nvCxnSpPr>
        <p:spPr>
          <a:xfrm flipH="1" flipV="1">
            <a:off x="5687632" y="3404751"/>
            <a:ext cx="2658082" cy="182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jeZBesedilom 22"/>
          <p:cNvSpPr txBox="1"/>
          <p:nvPr/>
        </p:nvSpPr>
        <p:spPr>
          <a:xfrm>
            <a:off x="8345714" y="5040477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Axe d’odre zéro</a:t>
            </a:r>
            <a:endParaRPr lang="fr-FR" dirty="0"/>
          </a:p>
        </p:txBody>
      </p:sp>
      <p:sp>
        <p:nvSpPr>
          <p:cNvPr id="24" name="Pravokotnik 23"/>
          <p:cNvSpPr/>
          <p:nvPr/>
        </p:nvSpPr>
        <p:spPr>
          <a:xfrm rot="2869876">
            <a:off x="6679316" y="-754617"/>
            <a:ext cx="597533" cy="3800818"/>
          </a:xfrm>
          <a:prstGeom prst="rect">
            <a:avLst/>
          </a:prstGeom>
          <a:noFill/>
          <a:ln w="76200">
            <a:solidFill>
              <a:srgbClr val="8D5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Pravokotnik 24"/>
          <p:cNvSpPr/>
          <p:nvPr/>
        </p:nvSpPr>
        <p:spPr>
          <a:xfrm rot="7774128">
            <a:off x="3774927" y="2482448"/>
            <a:ext cx="951541" cy="2841528"/>
          </a:xfrm>
          <a:prstGeom prst="rect">
            <a:avLst/>
          </a:prstGeom>
          <a:noFill/>
          <a:ln w="76200">
            <a:solidFill>
              <a:srgbClr val="8D5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Pravokotnik 25"/>
          <p:cNvSpPr/>
          <p:nvPr/>
        </p:nvSpPr>
        <p:spPr>
          <a:xfrm rot="8298915">
            <a:off x="7296753" y="1204481"/>
            <a:ext cx="597533" cy="1865254"/>
          </a:xfrm>
          <a:prstGeom prst="rect">
            <a:avLst/>
          </a:prstGeom>
          <a:noFill/>
          <a:ln w="76200">
            <a:solidFill>
              <a:srgbClr val="8D5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553068"/>
      </p:ext>
    </p:extLst>
  </p:cSld>
  <p:clrMapOvr>
    <a:masterClrMapping/>
  </p:clrMapOvr>
</p:sld>
</file>

<file path=ppt/theme/theme1.xml><?xml version="1.0" encoding="utf-8"?>
<a:theme xmlns:a="http://schemas.openxmlformats.org/drawingml/2006/main" name="Šelest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275</Words>
  <Application>Microsoft Office PowerPoint</Application>
  <PresentationFormat>Širokozaslonsko</PresentationFormat>
  <Paragraphs>40</Paragraphs>
  <Slides>16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Šelest</vt:lpstr>
      <vt:lpstr>Modélisation par L-systèmes</vt:lpstr>
      <vt:lpstr>PowerPointova predstavitev</vt:lpstr>
      <vt:lpstr>Un L-systèmes, kékécé ?</vt:lpstr>
      <vt:lpstr>PowerPointova predstavitev</vt:lpstr>
      <vt:lpstr>Intérprétation via turtle</vt:lpstr>
      <vt:lpstr>Animation ? Ptet faire une fractale vitef c’est joli</vt:lpstr>
      <vt:lpstr>Le rapport avec les arbres</vt:lpstr>
      <vt:lpstr>PowerPointova predstavitev</vt:lpstr>
      <vt:lpstr>PowerPointova predstavitev</vt:lpstr>
      <vt:lpstr>PowerPointova predstavitev</vt:lpstr>
      <vt:lpstr>Une diapo sur les fractales ?</vt:lpstr>
      <vt:lpstr>Résultat obtenu avec règle d’évolution</vt:lpstr>
      <vt:lpstr>On complexifie</vt:lpstr>
      <vt:lpstr>L-systèmes en 3D</vt:lpstr>
      <vt:lpstr>Utilisation de Blender</vt:lpstr>
      <vt:lpstr>Des gros fails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par L-systèmes</dc:title>
  <dc:creator>Thibault Marette</dc:creator>
  <cp:lastModifiedBy>Thibault Marette</cp:lastModifiedBy>
  <cp:revision>5</cp:revision>
  <dcterms:created xsi:type="dcterms:W3CDTF">2018-01-14T10:57:57Z</dcterms:created>
  <dcterms:modified xsi:type="dcterms:W3CDTF">2018-01-14T11:38:39Z</dcterms:modified>
</cp:coreProperties>
</file>