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8" autoAdjust="0"/>
  </p:normalViewPr>
  <p:slideViewPr>
    <p:cSldViewPr snapToGrid="0" snapToObjects="1">
      <p:cViewPr varScale="1">
        <p:scale>
          <a:sx n="95" d="100"/>
          <a:sy n="95" d="100"/>
        </p:scale>
        <p:origin x="-14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6D0F2-814A-924E-A093-E46C9717DA7C}" type="datetimeFigureOut">
              <a:rPr lang="fr-FR" smtClean="0"/>
              <a:t>11/01/12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AD9EB-81F4-7A41-9B7E-1DD3427A811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015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756D9-EDC5-5844-95E8-B9465EC88FFF}" type="datetimeFigureOut">
              <a:rPr lang="fr-FR" smtClean="0"/>
              <a:t>11/01/12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E5049-95CB-0349-99CA-1D50DFE677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1431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CE43-D61B-2740-8B53-FCCCCEECDCF4}" type="datetime1">
              <a:rPr lang="fr-FR" smtClean="0"/>
              <a:t>11/01/12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Marie Julien</a:t>
            </a:r>
          </a:p>
          <a:p>
            <a:r>
              <a:rPr lang="fr-FR" dirty="0" smtClean="0"/>
              <a:t>Johan Medioni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E200-E1B7-AF44-B2D8-B6D06F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50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C4C2-D722-CB42-96D9-07B91CD5BD65}" type="datetime1">
              <a:rPr lang="fr-FR" smtClean="0"/>
              <a:t>11/01/12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Marie Julien Johan Medioni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E200-E1B7-AF44-B2D8-B6D06F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70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37E3-DF8A-6349-9E5A-994B82F37E64}" type="datetime1">
              <a:rPr lang="fr-FR" smtClean="0"/>
              <a:t>11/01/12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Marie Julien Johan Medioni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E200-E1B7-AF44-B2D8-B6D06F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60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CFAAB-56A8-4746-A06C-12DAEC1A68CA}" type="datetime1">
              <a:rPr lang="fr-FR" smtClean="0"/>
              <a:t>11/01/12</a:t>
            </a:fld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Marie Julien Johan Medioni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E200-E1B7-AF44-B2D8-B6D06F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28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C7DC-B024-E64F-A13E-8765F21A3FB7}" type="datetime1">
              <a:rPr lang="fr-FR" smtClean="0"/>
              <a:t>11/01/12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Marie Julien Johan Medioni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E200-E1B7-AF44-B2D8-B6D06F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8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96AE-3B0B-6B49-AD0D-05B8A217AB36}" type="datetime1">
              <a:rPr lang="fr-FR" smtClean="0"/>
              <a:t>11/01/12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Marie Julien Johan Medioni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E200-E1B7-AF44-B2D8-B6D06F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51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3232-72C3-7546-B600-4EC0B72361C2}" type="datetime1">
              <a:rPr lang="fr-FR" smtClean="0"/>
              <a:t>11/01/12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Marie Julien Johan Medioni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E200-E1B7-AF44-B2D8-B6D06F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57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7DDC-8850-E048-BE61-E5EDB43BABE6}" type="datetime1">
              <a:rPr lang="fr-FR" smtClean="0"/>
              <a:t>11/01/12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Marie Julien Johan Medioni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E200-E1B7-AF44-B2D8-B6D06F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34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A483-A8BF-6245-9F96-B86244BA5DFE}" type="datetime1">
              <a:rPr lang="fr-FR" smtClean="0"/>
              <a:t>11/01/12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Marie Julien Johan Medioni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E200-E1B7-AF44-B2D8-B6D06F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40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61DB-E8FB-B44C-B72A-4D618648AAF2}" type="datetime1">
              <a:rPr lang="fr-FR" smtClean="0"/>
              <a:t>11/01/12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Marie Julien Johan Medioni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E200-E1B7-AF44-B2D8-B6D06F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3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0C3A-ECC6-A741-AA37-F053414BCD92}" type="datetime1">
              <a:rPr lang="fr-FR" smtClean="0"/>
              <a:t>11/01/12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Marie Julien Johan Medioni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E200-E1B7-AF44-B2D8-B6D06F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29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00000"/>
                    </a14:imgEffect>
                    <a14:imgEffect>
                      <a14:colorTemperature colorTemp="8348"/>
                    </a14:imgEffect>
                    <a14:imgEffect>
                      <a14:brightnessContrast bright="-11000" contrast="4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287E3-EC9C-994E-B370-5B5A794E5B7B}" type="datetime1">
              <a:rPr lang="fr-FR" smtClean="0"/>
              <a:t>11/01/12</a:t>
            </a:fld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Marie Julien</a:t>
            </a:r>
          </a:p>
          <a:p>
            <a:r>
              <a:rPr lang="fr-FR" dirty="0" smtClean="0"/>
              <a:t>Johan Medioni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BE200-E1B7-AF44-B2D8-B6D06F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93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8348"/>
                    </a14:imgEffect>
                    <a14:imgEffect>
                      <a14:brightnessContrast bright="-11000" contrast="4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Projet TP n°3 : Elaboration d’un système expert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Identification des planètes du système solaire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Marie Julien</a:t>
            </a:r>
          </a:p>
          <a:p>
            <a:r>
              <a:rPr lang="fr-FR" dirty="0" smtClean="0"/>
              <a:t>Johan Medioni</a:t>
            </a:r>
          </a:p>
        </p:txBody>
      </p:sp>
    </p:spTree>
    <p:extLst>
      <p:ext uri="{BB962C8B-B14F-4D97-AF65-F5344CB8AC3E}">
        <p14:creationId xmlns:p14="http://schemas.microsoft.com/office/powerpoint/2010/main" val="202308013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 et principe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600" dirty="0" smtClean="0"/>
              <a:t>Données relatives à une planète inconnue entrées par un utilisateur</a:t>
            </a:r>
          </a:p>
          <a:p>
            <a:endParaRPr lang="fr-FR" sz="2600" dirty="0"/>
          </a:p>
          <a:p>
            <a:r>
              <a:rPr lang="fr-FR" sz="2600" dirty="0" smtClean="0"/>
              <a:t>Le SE analyse ces données pour déterminer de quelle planète il s’agit</a:t>
            </a:r>
          </a:p>
          <a:p>
            <a:endParaRPr lang="fr-FR" sz="2600" dirty="0"/>
          </a:p>
          <a:p>
            <a:r>
              <a:rPr lang="fr-FR" sz="2600" dirty="0" smtClean="0"/>
              <a:t>Il demande d’autres informations s’il n’aboutit à aucune conclusion</a:t>
            </a:r>
            <a:endParaRPr lang="fr-FR" sz="26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Marie Julien Johan Medioni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2520275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000000"/>
                </a:solidFill>
              </a:rPr>
              <a:t>Règles et faits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600" dirty="0" smtClean="0">
                <a:solidFill>
                  <a:srgbClr val="000000"/>
                </a:solidFill>
              </a:rPr>
              <a:t>Règle : (Ri ((prémisse 1) … (prémisse n))((conclusion 1) … (conclusion n)))</a:t>
            </a:r>
          </a:p>
          <a:p>
            <a:r>
              <a:rPr lang="fr-FR" sz="2600" dirty="0" smtClean="0">
                <a:solidFill>
                  <a:srgbClr val="000000"/>
                </a:solidFill>
              </a:rPr>
              <a:t>Base de règles : liste de règles</a:t>
            </a:r>
          </a:p>
          <a:p>
            <a:endParaRPr lang="fr-FR" sz="2600" dirty="0" smtClean="0">
              <a:solidFill>
                <a:srgbClr val="000000"/>
              </a:solidFill>
            </a:endParaRPr>
          </a:p>
          <a:p>
            <a:r>
              <a:rPr lang="fr-FR" sz="2600" dirty="0" smtClean="0">
                <a:solidFill>
                  <a:srgbClr val="000000"/>
                </a:solidFill>
              </a:rPr>
              <a:t>Fait : (donnée valeur)</a:t>
            </a:r>
          </a:p>
          <a:p>
            <a:r>
              <a:rPr lang="fr-FR" sz="2600" dirty="0" smtClean="0">
                <a:solidFill>
                  <a:srgbClr val="000000"/>
                </a:solidFill>
              </a:rPr>
              <a:t>Base de faits : liste de faits</a:t>
            </a:r>
          </a:p>
          <a:p>
            <a:endParaRPr lang="fr-FR" sz="2600" dirty="0">
              <a:solidFill>
                <a:srgbClr val="000000"/>
              </a:solidFill>
            </a:endParaRPr>
          </a:p>
          <a:p>
            <a:r>
              <a:rPr lang="fr-FR" sz="2600" dirty="0" smtClean="0">
                <a:solidFill>
                  <a:srgbClr val="000000"/>
                </a:solidFill>
              </a:rPr>
              <a:t>Prémisses : (attribut donnée valeur)</a:t>
            </a:r>
          </a:p>
          <a:p>
            <a:r>
              <a:rPr lang="fr-FR" sz="2600" dirty="0" smtClean="0">
                <a:solidFill>
                  <a:srgbClr val="000000"/>
                </a:solidFill>
              </a:rPr>
              <a:t>Conclusion : fait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Marie Julien Johan Medioni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019442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000000"/>
                </a:solidFill>
              </a:rPr>
              <a:t>Règles : élaboration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600" dirty="0" smtClean="0">
                <a:solidFill>
                  <a:srgbClr val="000000"/>
                </a:solidFill>
              </a:rPr>
              <a:t>Données retenues : distance au soleil, rayon, densité, période de rotation, molécules atmosphériques, complexité des </a:t>
            </a:r>
            <a:r>
              <a:rPr lang="fr-FR" sz="2600" dirty="0" smtClean="0">
                <a:solidFill>
                  <a:srgbClr val="000000"/>
                </a:solidFill>
              </a:rPr>
              <a:t>anneaux (source : Wikipedia)</a:t>
            </a:r>
            <a:endParaRPr lang="fr-FR" sz="2600" dirty="0" smtClean="0">
              <a:solidFill>
                <a:srgbClr val="000000"/>
              </a:solidFill>
            </a:endParaRPr>
          </a:p>
          <a:p>
            <a:endParaRPr lang="fr-FR" sz="2600" dirty="0">
              <a:solidFill>
                <a:srgbClr val="000000"/>
              </a:solidFill>
            </a:endParaRPr>
          </a:p>
          <a:p>
            <a:r>
              <a:rPr lang="fr-FR" sz="2600" dirty="0" smtClean="0">
                <a:solidFill>
                  <a:srgbClr val="000000"/>
                </a:solidFill>
              </a:rPr>
              <a:t>Déterminer à quels ensembles appartient la planète inconnue</a:t>
            </a:r>
          </a:p>
          <a:p>
            <a:endParaRPr lang="fr-FR" sz="2600" dirty="0">
              <a:solidFill>
                <a:srgbClr val="000000"/>
              </a:solidFill>
            </a:endParaRPr>
          </a:p>
          <a:p>
            <a:r>
              <a:rPr lang="fr-FR" sz="2600" dirty="0" smtClean="0">
                <a:solidFill>
                  <a:srgbClr val="000000"/>
                </a:solidFill>
              </a:rPr>
              <a:t>Déterminer l’intersection de ces ensembles</a:t>
            </a:r>
          </a:p>
          <a:p>
            <a:endParaRPr lang="fr-FR" sz="2600" dirty="0">
              <a:solidFill>
                <a:srgbClr val="000000"/>
              </a:solidFill>
            </a:endParaRPr>
          </a:p>
          <a:p>
            <a:endParaRPr lang="fr-FR" sz="2600" dirty="0">
              <a:solidFill>
                <a:srgbClr val="000000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Marie Julien Johan Medioni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73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000000"/>
                </a:solidFill>
              </a:rPr>
              <a:t>Variables globales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err="1" smtClean="0"/>
              <a:t>bf</a:t>
            </a:r>
            <a:r>
              <a:rPr lang="fr-FR" dirty="0"/>
              <a:t> </a:t>
            </a:r>
            <a:r>
              <a:rPr lang="fr-FR" dirty="0" smtClean="0"/>
              <a:t>: </a:t>
            </a:r>
            <a:r>
              <a:rPr lang="fr-FR" dirty="0"/>
              <a:t>base de faits, vide au début de la recherche, et complétée </a:t>
            </a:r>
            <a:r>
              <a:rPr lang="fr-FR" dirty="0" smtClean="0"/>
              <a:t>dynamiquement</a:t>
            </a:r>
          </a:p>
          <a:p>
            <a:endParaRPr lang="en-US" dirty="0"/>
          </a:p>
          <a:p>
            <a:r>
              <a:rPr lang="fr-FR" dirty="0" err="1" smtClean="0"/>
              <a:t>br</a:t>
            </a:r>
            <a:r>
              <a:rPr lang="fr-FR" dirty="0"/>
              <a:t> </a:t>
            </a:r>
            <a:r>
              <a:rPr lang="fr-FR" dirty="0" smtClean="0"/>
              <a:t>: </a:t>
            </a:r>
            <a:r>
              <a:rPr lang="fr-FR" dirty="0"/>
              <a:t>base de </a:t>
            </a:r>
            <a:r>
              <a:rPr lang="fr-FR" dirty="0" smtClean="0"/>
              <a:t>règles</a:t>
            </a:r>
          </a:p>
          <a:p>
            <a:endParaRPr lang="en-US" dirty="0"/>
          </a:p>
          <a:p>
            <a:r>
              <a:rPr lang="fr-FR" dirty="0" smtClean="0"/>
              <a:t>règles</a:t>
            </a:r>
            <a:r>
              <a:rPr lang="fr-FR" dirty="0"/>
              <a:t>-appliquées </a:t>
            </a:r>
            <a:r>
              <a:rPr lang="fr-FR" dirty="0" smtClean="0"/>
              <a:t>: </a:t>
            </a:r>
            <a:r>
              <a:rPr lang="fr-FR" dirty="0"/>
              <a:t>liste des règles déjà </a:t>
            </a:r>
            <a:r>
              <a:rPr lang="fr-FR" dirty="0" smtClean="0"/>
              <a:t>appliquées, ne </a:t>
            </a:r>
            <a:r>
              <a:rPr lang="fr-FR" dirty="0"/>
              <a:t>contiendra que l'identifiant des </a:t>
            </a:r>
            <a:r>
              <a:rPr lang="fr-FR" dirty="0" smtClean="0"/>
              <a:t>règles (Ri)</a:t>
            </a:r>
          </a:p>
          <a:p>
            <a:pPr marL="0" indent="0">
              <a:buNone/>
            </a:pPr>
            <a:endParaRPr lang="en-US" dirty="0"/>
          </a:p>
          <a:p>
            <a:r>
              <a:rPr lang="fr-FR" dirty="0" smtClean="0"/>
              <a:t>propriétés</a:t>
            </a:r>
            <a:r>
              <a:rPr lang="fr-FR" dirty="0"/>
              <a:t>-a-ne-pas-demander </a:t>
            </a:r>
            <a:r>
              <a:rPr lang="fr-FR" dirty="0" smtClean="0"/>
              <a:t>: </a:t>
            </a:r>
            <a:r>
              <a:rPr lang="fr-FR" dirty="0"/>
              <a:t>liste de propriétés que le système ne devra pas demander à </a:t>
            </a:r>
            <a:r>
              <a:rPr lang="fr-FR" dirty="0" smtClean="0"/>
              <a:t>l'utilisateur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Marie Julien Johan Medioni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501892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000000"/>
                </a:solidFill>
              </a:rPr>
              <a:t>Moteur d’inférence</a:t>
            </a:r>
            <a:endParaRPr lang="fr-FR" dirty="0">
              <a:solidFill>
                <a:srgbClr val="000000"/>
              </a:solidFill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987985"/>
              </p:ext>
            </p:extLst>
          </p:nvPr>
        </p:nvGraphicFramePr>
        <p:xfrm>
          <a:off x="457200" y="1369658"/>
          <a:ext cx="8229600" cy="5856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55819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0" dirty="0">
                          <a:solidFill>
                            <a:srgbClr val="000000"/>
                          </a:solidFill>
                          <a:effectLst/>
                          <a:latin typeface="Corbel"/>
                          <a:ea typeface="ヒラギノ角ゴ Pro W3"/>
                          <a:cs typeface="Times New Roman"/>
                        </a:rPr>
                        <a:t>FONCTION RECHERCHE (BF)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rbel"/>
                        <a:ea typeface="ヒラギノ角ゴ Pro W3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0" dirty="0">
                          <a:solidFill>
                            <a:srgbClr val="000000"/>
                          </a:solidFill>
                          <a:effectLst/>
                          <a:latin typeface="Corbel"/>
                          <a:ea typeface="ヒラギノ角ゴ Pro W3"/>
                          <a:cs typeface="Times New Roman"/>
                        </a:rPr>
                        <a:t>Afficher « On cherche une planète à partir de ses caractéristiques »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rbel"/>
                        <a:ea typeface="ヒラギノ角ゴ Pro W3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0" dirty="0">
                          <a:solidFill>
                            <a:srgbClr val="000000"/>
                          </a:solidFill>
                          <a:effectLst/>
                          <a:latin typeface="Corbel"/>
                          <a:ea typeface="ヒラギノ角ゴ Pro W3"/>
                          <a:cs typeface="Times New Roman"/>
                        </a:rPr>
                        <a:t>Boucle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rbel"/>
                        <a:ea typeface="ヒラギノ角ゴ Pro W3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0" dirty="0">
                          <a:solidFill>
                            <a:srgbClr val="000000"/>
                          </a:solidFill>
                          <a:effectLst/>
                          <a:latin typeface="Corbel"/>
                          <a:ea typeface="ヒラギノ角ゴ Pro W3"/>
                          <a:cs typeface="Times New Roman"/>
                        </a:rPr>
                        <a:t>	Si (but-atteint est vrai) alors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rbel"/>
                        <a:ea typeface="ヒラギノ角ゴ Pro W3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0" dirty="0">
                          <a:solidFill>
                            <a:srgbClr val="000000"/>
                          </a:solidFill>
                          <a:effectLst/>
                          <a:latin typeface="Corbel"/>
                          <a:ea typeface="ヒラギノ角ゴ Pro W3"/>
                          <a:cs typeface="Times New Roman"/>
                        </a:rPr>
                        <a:t>		Afficher « Fin de la recherche, la planète cherchée est (but-atteint) »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rbel"/>
                        <a:ea typeface="ヒラギノ角ゴ Pro W3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0" dirty="0">
                          <a:solidFill>
                            <a:srgbClr val="000000"/>
                          </a:solidFill>
                          <a:effectLst/>
                          <a:latin typeface="Corbel"/>
                          <a:ea typeface="ヒラギノ角ゴ Pro W3"/>
                          <a:cs typeface="Times New Roman"/>
                        </a:rPr>
                        <a:t>		Sortir de la boucle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rbel"/>
                        <a:ea typeface="ヒラギノ角ゴ Pro W3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0" dirty="0">
                          <a:solidFill>
                            <a:srgbClr val="000000"/>
                          </a:solidFill>
                          <a:effectLst/>
                          <a:latin typeface="Corbel"/>
                          <a:ea typeface="ヒラギノ角ゴ Pro W3"/>
                          <a:cs typeface="Times New Roman"/>
                        </a:rPr>
                        <a:t>	Sinon si (règles-applicables = NIL) alors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rbel"/>
                        <a:ea typeface="ヒラギノ角ゴ Pro W3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0" dirty="0">
                          <a:solidFill>
                            <a:srgbClr val="000000"/>
                          </a:solidFill>
                          <a:effectLst/>
                          <a:latin typeface="Corbel"/>
                          <a:ea typeface="ヒラギノ角ゴ Pro W3"/>
                          <a:cs typeface="Times New Roman"/>
                        </a:rPr>
                        <a:t>		Afficher « Pas de règle à appliquer »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rbel"/>
                        <a:ea typeface="ヒラギノ角ゴ Pro W3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0" dirty="0">
                          <a:solidFill>
                            <a:srgbClr val="000000"/>
                          </a:solidFill>
                          <a:effectLst/>
                          <a:latin typeface="Corbel"/>
                          <a:ea typeface="ヒラギノ角ゴ Pro W3"/>
                          <a:cs typeface="Times New Roman"/>
                        </a:rPr>
                        <a:t>		Si (</a:t>
                      </a:r>
                      <a:r>
                        <a:rPr lang="fr-FR" sz="1800" b="0" dirty="0" err="1">
                          <a:solidFill>
                            <a:srgbClr val="000000"/>
                          </a:solidFill>
                          <a:effectLst/>
                          <a:latin typeface="Corbel"/>
                          <a:ea typeface="ヒラギノ角ゴ Pro W3"/>
                          <a:cs typeface="Times New Roman"/>
                        </a:rPr>
                        <a:t>ask</a:t>
                      </a:r>
                      <a:r>
                        <a:rPr lang="fr-FR" sz="1800" b="0" dirty="0">
                          <a:solidFill>
                            <a:srgbClr val="000000"/>
                          </a:solidFill>
                          <a:effectLst/>
                          <a:latin typeface="Corbel"/>
                          <a:ea typeface="ヒラギノ角ゴ Pro W3"/>
                          <a:cs typeface="Times New Roman"/>
                        </a:rPr>
                        <a:t>-user = NIL) alors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rbel"/>
                        <a:ea typeface="ヒラギノ角ゴ Pro W3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0" dirty="0">
                          <a:solidFill>
                            <a:srgbClr val="000000"/>
                          </a:solidFill>
                          <a:effectLst/>
                          <a:latin typeface="Corbel"/>
                          <a:ea typeface="ヒラギノ角ゴ Pro W3"/>
                          <a:cs typeface="Times New Roman"/>
                        </a:rPr>
                        <a:t>			Sortir de la boucle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rbel"/>
                        <a:ea typeface="ヒラギノ角ゴ Pro W3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0" dirty="0">
                          <a:solidFill>
                            <a:srgbClr val="000000"/>
                          </a:solidFill>
                          <a:effectLst/>
                          <a:latin typeface="Corbel"/>
                          <a:ea typeface="ヒラギノ角ゴ Pro W3"/>
                          <a:cs typeface="Times New Roman"/>
                        </a:rPr>
                        <a:t>		Fin si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rbel"/>
                        <a:ea typeface="ヒラギノ角ゴ Pro W3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0" dirty="0">
                          <a:solidFill>
                            <a:srgbClr val="000000"/>
                          </a:solidFill>
                          <a:effectLst/>
                          <a:latin typeface="Corbel"/>
                          <a:ea typeface="ヒラギノ角ゴ Pro W3"/>
                          <a:cs typeface="Times New Roman"/>
                        </a:rPr>
                        <a:t>	Sinon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rbel"/>
                        <a:ea typeface="ヒラギノ角ゴ Pro W3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0" dirty="0">
                          <a:solidFill>
                            <a:srgbClr val="000000"/>
                          </a:solidFill>
                          <a:effectLst/>
                          <a:latin typeface="Corbel"/>
                          <a:ea typeface="ヒラギノ角ゴ Pro W3"/>
                          <a:cs typeface="Times New Roman"/>
                        </a:rPr>
                        <a:t>		</a:t>
                      </a:r>
                      <a:r>
                        <a:rPr lang="fr-FR" sz="1800" b="0" dirty="0" smtClean="0">
                          <a:solidFill>
                            <a:srgbClr val="000000"/>
                          </a:solidFill>
                          <a:effectLst/>
                          <a:latin typeface="Corbel"/>
                          <a:ea typeface="ヒラギノ角ゴ Pro W3"/>
                          <a:cs typeface="Times New Roman"/>
                        </a:rPr>
                        <a:t>règles</a:t>
                      </a:r>
                      <a:r>
                        <a:rPr lang="fr-FR" sz="1800" b="0" dirty="0">
                          <a:solidFill>
                            <a:srgbClr val="000000"/>
                          </a:solidFill>
                          <a:effectLst/>
                          <a:latin typeface="Corbel"/>
                          <a:ea typeface="ヒラギノ角ゴ Pro W3"/>
                          <a:cs typeface="Times New Roman"/>
                        </a:rPr>
                        <a:t>-candidates </a:t>
                      </a:r>
                      <a:r>
                        <a:rPr lang="fr-FR" sz="1800" b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ヒラギノ角ゴ Pro W3"/>
                          <a:cs typeface="Times New Roman"/>
                        </a:rPr>
                        <a:t>←</a:t>
                      </a:r>
                      <a:r>
                        <a:rPr lang="fr-FR" sz="1800" b="0" dirty="0">
                          <a:solidFill>
                            <a:srgbClr val="000000"/>
                          </a:solidFill>
                          <a:effectLst/>
                          <a:latin typeface="Corbel"/>
                          <a:ea typeface="ヒラギノ角ゴ Pro W3"/>
                          <a:cs typeface="Times New Roman"/>
                        </a:rPr>
                        <a:t> règles-applicables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rbel"/>
                        <a:ea typeface="ヒラギノ角ゴ Pro W3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0" dirty="0">
                          <a:solidFill>
                            <a:srgbClr val="000000"/>
                          </a:solidFill>
                          <a:effectLst/>
                          <a:latin typeface="Corbel"/>
                          <a:ea typeface="ヒラギノ角ゴ Pro W3"/>
                          <a:cs typeface="Times New Roman"/>
                        </a:rPr>
                        <a:t>		règle-choisie </a:t>
                      </a:r>
                      <a:r>
                        <a:rPr lang="fr-FR" sz="1800" b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ヒラギノ角ゴ Pro W3"/>
                          <a:cs typeface="Times New Roman"/>
                        </a:rPr>
                        <a:t>←</a:t>
                      </a:r>
                      <a:r>
                        <a:rPr lang="fr-FR" sz="1800" b="0" dirty="0">
                          <a:solidFill>
                            <a:srgbClr val="000000"/>
                          </a:solidFill>
                          <a:effectLst/>
                          <a:latin typeface="Corbel"/>
                          <a:ea typeface="ヒラギノ角ゴ Pro W3"/>
                          <a:cs typeface="Times New Roman"/>
                        </a:rPr>
                        <a:t> choix-règle (règles-applicables)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rbel"/>
                        <a:ea typeface="ヒラギノ角ゴ Pro W3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0" dirty="0">
                          <a:solidFill>
                            <a:srgbClr val="000000"/>
                          </a:solidFill>
                          <a:effectLst/>
                          <a:latin typeface="Corbel"/>
                          <a:ea typeface="ヒラギノ角ゴ Pro W3"/>
                          <a:cs typeface="Times New Roman"/>
                        </a:rPr>
                        <a:t>		BF </a:t>
                      </a:r>
                      <a:r>
                        <a:rPr lang="fr-FR" sz="1800" b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ヒラギノ角ゴ Pro W3"/>
                          <a:cs typeface="Times New Roman"/>
                        </a:rPr>
                        <a:t>←</a:t>
                      </a:r>
                      <a:r>
                        <a:rPr lang="fr-FR" sz="1800" b="0" dirty="0">
                          <a:solidFill>
                            <a:srgbClr val="000000"/>
                          </a:solidFill>
                          <a:effectLst/>
                          <a:latin typeface="Corbel"/>
                          <a:ea typeface="ヒラギノ角ゴ Pro W3"/>
                          <a:cs typeface="Times New Roman"/>
                        </a:rPr>
                        <a:t> Appliquer-règle (règle-choisie)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rbel"/>
                        <a:ea typeface="ヒラギノ角ゴ Pro W3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0" dirty="0">
                          <a:solidFill>
                            <a:srgbClr val="000000"/>
                          </a:solidFill>
                          <a:effectLst/>
                          <a:latin typeface="Corbel"/>
                          <a:ea typeface="ヒラギノ角ゴ Pro W3"/>
                          <a:cs typeface="Times New Roman"/>
                        </a:rPr>
                        <a:t>		Règles-appliquées </a:t>
                      </a:r>
                      <a:r>
                        <a:rPr lang="fr-FR" sz="1800" b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ヒラギノ角ゴ Pro W3"/>
                          <a:cs typeface="Times New Roman"/>
                        </a:rPr>
                        <a:t>←</a:t>
                      </a:r>
                      <a:r>
                        <a:rPr lang="fr-FR" sz="1800" b="0" dirty="0">
                          <a:solidFill>
                            <a:srgbClr val="000000"/>
                          </a:solidFill>
                          <a:effectLst/>
                          <a:latin typeface="Corbel"/>
                          <a:ea typeface="ヒラギノ角ゴ Pro W3"/>
                          <a:cs typeface="Times New Roman"/>
                        </a:rPr>
                        <a:t> règle-choisie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rbel"/>
                        <a:ea typeface="ヒラギノ角ゴ Pro W3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0" dirty="0">
                          <a:solidFill>
                            <a:srgbClr val="000000"/>
                          </a:solidFill>
                          <a:effectLst/>
                          <a:latin typeface="Corbel"/>
                          <a:ea typeface="ヒラギノ角ゴ Pro W3"/>
                          <a:cs typeface="Times New Roman"/>
                        </a:rPr>
                        <a:t>		Mettre à jour 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rbel"/>
                        <a:ea typeface="ヒラギノ角ゴ Pro W3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0" dirty="0">
                          <a:solidFill>
                            <a:srgbClr val="000000"/>
                          </a:solidFill>
                          <a:effectLst/>
                          <a:latin typeface="Corbel"/>
                          <a:ea typeface="ヒラギノ角ゴ Pro W3"/>
                          <a:cs typeface="Times New Roman"/>
                        </a:rPr>
                        <a:t>	Fin si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rbel"/>
                        <a:ea typeface="ヒラギノ角ゴ Pro W3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0" dirty="0">
                          <a:solidFill>
                            <a:srgbClr val="000000"/>
                          </a:solidFill>
                          <a:effectLst/>
                          <a:latin typeface="Corbel"/>
                          <a:ea typeface="ヒラギノ角ゴ Pro W3"/>
                          <a:cs typeface="Times New Roman"/>
                        </a:rPr>
                        <a:t>Fin boucle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rbel"/>
                        <a:ea typeface="ヒラギノ角ゴ Pro W3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216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rbel"/>
                        <a:ea typeface="ヒラギノ角ゴ Pro W3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Marie Julien Johan Medioni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76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000000"/>
                </a:solidFill>
              </a:rPr>
              <a:t>Tests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600" dirty="0" smtClean="0"/>
              <a:t>Pour trouver la Terre en théorie :</a:t>
            </a:r>
          </a:p>
          <a:p>
            <a:pPr lvl="1"/>
            <a:r>
              <a:rPr lang="fr-FR" sz="2400" dirty="0" smtClean="0"/>
              <a:t> </a:t>
            </a:r>
            <a:r>
              <a:rPr lang="fr-FR" sz="2400" dirty="0"/>
              <a:t>distance soleil = 150 000 000 km</a:t>
            </a:r>
          </a:p>
          <a:p>
            <a:pPr lvl="1"/>
            <a:r>
              <a:rPr lang="fr-FR" sz="2400" dirty="0" smtClean="0"/>
              <a:t> </a:t>
            </a:r>
            <a:r>
              <a:rPr lang="fr-FR" sz="2400" dirty="0"/>
              <a:t>période rotation = 1 jour</a:t>
            </a:r>
          </a:p>
          <a:p>
            <a:pPr lvl="1"/>
            <a:r>
              <a:rPr lang="tr-TR" sz="2400" dirty="0" smtClean="0"/>
              <a:t> </a:t>
            </a:r>
            <a:r>
              <a:rPr lang="tr-TR" sz="2400" dirty="0" err="1"/>
              <a:t>rayon</a:t>
            </a:r>
            <a:r>
              <a:rPr lang="tr-TR" sz="2400" dirty="0"/>
              <a:t> = 6000 km</a:t>
            </a:r>
            <a:r>
              <a:rPr lang="fr-FR" sz="2400" dirty="0" smtClean="0"/>
              <a:t> 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sz="2600" dirty="0" smtClean="0"/>
              <a:t>Pour trouver Saturne en théorie :</a:t>
            </a:r>
          </a:p>
          <a:p>
            <a:pPr lvl="1"/>
            <a:r>
              <a:rPr lang="fr-FR" sz="2400" dirty="0"/>
              <a:t>période rotation : </a:t>
            </a:r>
            <a:r>
              <a:rPr lang="fr-FR" sz="2400" dirty="0" smtClean="0"/>
              <a:t>0,444</a:t>
            </a:r>
          </a:p>
          <a:p>
            <a:pPr lvl="1"/>
            <a:r>
              <a:rPr lang="tr-TR" sz="2400" dirty="0" err="1"/>
              <a:t>rayon</a:t>
            </a:r>
            <a:r>
              <a:rPr lang="tr-TR" sz="2400" dirty="0"/>
              <a:t> : 58000 </a:t>
            </a:r>
            <a:r>
              <a:rPr lang="tr-TR" sz="2400" dirty="0" smtClean="0"/>
              <a:t>km</a:t>
            </a:r>
          </a:p>
          <a:p>
            <a:pPr lvl="1"/>
            <a:r>
              <a:rPr lang="fr-FR" sz="2400" dirty="0"/>
              <a:t>%</a:t>
            </a:r>
            <a:r>
              <a:rPr lang="fr-FR" sz="2400" dirty="0" smtClean="0"/>
              <a:t>He </a:t>
            </a:r>
            <a:r>
              <a:rPr lang="fr-FR" sz="2400" dirty="0"/>
              <a:t>: 6</a:t>
            </a:r>
            <a:endParaRPr lang="fr-FR" sz="2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Marie Julien Johan Medioni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3440490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237</Words>
  <Application>Microsoft Macintosh PowerPoint</Application>
  <PresentationFormat>Présentation à l'écran (4:3)</PresentationFormat>
  <Paragraphs>69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Projet TP n°3 : Elaboration d’un système expert</vt:lpstr>
      <vt:lpstr>But et principe</vt:lpstr>
      <vt:lpstr>Règles et faits</vt:lpstr>
      <vt:lpstr>Règles : élaboration</vt:lpstr>
      <vt:lpstr>Variables globales</vt:lpstr>
      <vt:lpstr>Moteur d’inférence</vt:lpstr>
      <vt:lpstr>Tests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TP n°3 : Elaboration d’un système expert</dc:title>
  <dc:creator>Johan</dc:creator>
  <cp:lastModifiedBy>Johan</cp:lastModifiedBy>
  <cp:revision>18</cp:revision>
  <dcterms:created xsi:type="dcterms:W3CDTF">2012-01-10T17:49:02Z</dcterms:created>
  <dcterms:modified xsi:type="dcterms:W3CDTF">2012-01-11T16:15:43Z</dcterms:modified>
</cp:coreProperties>
</file>