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72" r:id="rId4"/>
    <p:sldId id="267" r:id="rId5"/>
    <p:sldId id="268" r:id="rId6"/>
    <p:sldId id="273" r:id="rId7"/>
    <p:sldId id="262" r:id="rId8"/>
    <p:sldId id="263" r:id="rId9"/>
    <p:sldId id="264" r:id="rId10"/>
    <p:sldId id="260" r:id="rId11"/>
    <p:sldId id="261" r:id="rId12"/>
    <p:sldId id="258" r:id="rId13"/>
    <p:sldId id="25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CC6B9-B2C6-4A1E-B0DB-F8A907FE2940}" type="datetimeFigureOut">
              <a:rPr lang="fr-FR" smtClean="0"/>
              <a:pPr/>
              <a:t>12/06/11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3FA0-3F2B-4AF2-B584-BDD5CDF924A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95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B3FA0-3F2B-4AF2-B584-BDD5CDF924A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3F25-A9BF-473C-AD46-DCF1C854F965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276999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685830" y="4343322"/>
            <a:ext cx="5486309" cy="4037593"/>
          </a:xfrm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F4DCF-C428-4358-834F-69AE55B6F1E9}" type="slidenum">
              <a:rPr lang="fr-FR"/>
              <a:pPr/>
              <a:t>12</a:t>
            </a:fld>
            <a:endParaRPr lang="fr-F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0" tIns="15465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Vent pas constant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fr-FR" sz="1800" dirty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Choix personnel d'installer différent sondage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fr-FR" sz="1800" dirty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1 éolienne puissance nominale 1MW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fr-FR" sz="1800" dirty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Pas off-shore ni mini éolienne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fr-FR" sz="1800" dirty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Carte des vents approximative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r>
              <a:rPr lang="fr-FR" sz="1800" dirty="0">
                <a:latin typeface="Arial" charset="0"/>
                <a:ea typeface="Lucida Sans Unicode" charset="0"/>
                <a:cs typeface="Lucida Sans Unicode" charset="0"/>
              </a:rPr>
              <a:t>Répartition pas homogène des territoires exploitables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634643" algn="l"/>
                <a:tab pos="1269286" algn="l"/>
                <a:tab pos="1903929" algn="l"/>
                <a:tab pos="2538573" algn="l"/>
                <a:tab pos="3173216" algn="l"/>
                <a:tab pos="3807859" algn="l"/>
                <a:tab pos="4442502" algn="l"/>
                <a:tab pos="5077145" algn="l"/>
              </a:tabLst>
            </a:pPr>
            <a:endParaRPr lang="fr-FR" sz="1800" dirty="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114CCE-A9CA-4D06-9F7A-3C5163B9D653}" type="slidenum">
              <a:rPr lang="fr-FR"/>
              <a:pPr/>
              <a:t>13</a:t>
            </a:fld>
            <a:endParaRPr lang="fr-FR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211-45BE-4592-84E3-13CA8072C8D1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0E4B-E1AB-4BEA-9115-44A190626318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5D9-E31B-4DC9-A0FA-C5F1ACCE4407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E4992E1-5E10-4F25-86AA-44E7CD82F369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668729C7-5890-4FBF-B188-49590905ADD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BC47-E5A7-4AF5-B8C5-C9B5D01FE8D3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A2D6-0D47-49FA-AD9A-2B79C5AC9A48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44F3-4BE1-4D54-A213-AE8940DA5217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7A0-26B5-46EA-9BEE-BB5AECCC7DE7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61D1-D550-4C37-A853-A904F59E82BA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E562-B0A0-4493-A654-07AA97BAF3D1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81C-4F2D-4902-9429-9644ADFDB0F4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4B94-FE20-4812-A229-1304A6F899FC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EE8E-C4B0-407D-B893-CFF88597802B}" type="datetime1">
              <a:rPr lang="fr-FR" smtClean="0"/>
              <a:pPr/>
              <a:t>12/06/11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B4FB-2A56-40CC-AD0E-7614FD7071A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microsoft.com/office/2007/relationships/media" Target="file://localhost/Users/temporaire/Desktop/PPT%20soutenance%20np90/Simpson.wmv" TargetMode="External"/><Relationship Id="rId2" Type="http://schemas.openxmlformats.org/officeDocument/2006/relationships/video" Target="file://localhost/Users/temporaire/Desktop/PPT%20soutenance%20np90/Simpson.wmv" TargetMode="External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re 1"/>
          <p:cNvSpPr>
            <a:spLocks noGrp="1"/>
          </p:cNvSpPr>
          <p:nvPr>
            <p:ph type="ctrTitle"/>
          </p:nvPr>
        </p:nvSpPr>
        <p:spPr>
          <a:xfrm>
            <a:off x="685800" y="1395413"/>
            <a:ext cx="7772400" cy="1470025"/>
          </a:xfrm>
        </p:spPr>
        <p:txBody>
          <a:bodyPr/>
          <a:lstStyle/>
          <a:p>
            <a:r>
              <a:rPr lang="fr-FR" dirty="0" smtClean="0"/>
              <a:t>NP90 :</a:t>
            </a:r>
            <a:br>
              <a:rPr lang="fr-FR" dirty="0" smtClean="0"/>
            </a:br>
            <a:r>
              <a:rPr lang="fr-FR" dirty="0" smtClean="0"/>
              <a:t>Les éoliennes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54338" y="3886200"/>
            <a:ext cx="3048000" cy="1752600"/>
          </a:xfrm>
        </p:spPr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Groupe 6 :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Antoine Forest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Amandine </a:t>
            </a:r>
            <a:r>
              <a:rPr lang="fr-FR" dirty="0" err="1" smtClean="0">
                <a:solidFill>
                  <a:schemeClr val="tx1"/>
                </a:solidFill>
                <a:ea typeface="+mn-ea"/>
              </a:rPr>
              <a:t>Laumont</a:t>
            </a:r>
            <a:endParaRPr lang="fr-FR" dirty="0" smtClean="0">
              <a:solidFill>
                <a:schemeClr val="tx1"/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Johan Medioni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Charlotte Mitchell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r-FR" dirty="0" smtClean="0">
                <a:solidFill>
                  <a:schemeClr val="tx1"/>
                </a:solidFill>
                <a:ea typeface="+mn-ea"/>
              </a:rPr>
              <a:t>Sylvain </a:t>
            </a:r>
            <a:r>
              <a:rPr lang="fr-FR" dirty="0" err="1" smtClean="0">
                <a:solidFill>
                  <a:schemeClr val="tx1"/>
                </a:solidFill>
                <a:ea typeface="+mn-ea"/>
              </a:rPr>
              <a:t>Tiset</a:t>
            </a:r>
            <a:endParaRPr lang="fr-FR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395536" y="123110"/>
            <a:ext cx="8228763" cy="120032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200" dirty="0" smtClean="0">
                <a:latin typeface="+mn-lt"/>
              </a:rPr>
              <a:t>IV. Limites</a:t>
            </a:r>
            <a:r>
              <a:rPr lang="fr-FR" sz="4000" dirty="0" smtClean="0">
                <a:latin typeface="+mn-lt"/>
              </a:rPr>
              <a:t/>
            </a:r>
            <a:br>
              <a:rPr lang="fr-FR" sz="4000" dirty="0" smtClean="0">
                <a:latin typeface="+mn-lt"/>
              </a:rPr>
            </a:br>
            <a:r>
              <a:rPr lang="fr-FR" sz="4000" dirty="0" smtClean="0">
                <a:latin typeface="+mn-lt"/>
              </a:rPr>
              <a:t>2) </a:t>
            </a:r>
            <a:r>
              <a:rPr lang="x-none" sz="4000" dirty="0" smtClean="0">
                <a:latin typeface="+mn-lt"/>
              </a:rPr>
              <a:t>Limites </a:t>
            </a:r>
            <a:r>
              <a:rPr lang="x-none" sz="4000" dirty="0">
                <a:latin typeface="+mn-lt"/>
              </a:rPr>
              <a:t>environnementales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467544" y="1340768"/>
            <a:ext cx="4248472" cy="5198859"/>
          </a:xfrm>
        </p:spPr>
        <p:txBody>
          <a:bodyPr wrap="square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Impact sur la santé humaine</a:t>
            </a:r>
          </a:p>
          <a:p>
            <a:pPr lvl="1" rtl="0" hangingPunct="0"/>
            <a:r>
              <a:rPr lang="x-none" sz="2900">
                <a:latin typeface="+mn-lt"/>
              </a:rPr>
              <a:t>Pollution sonore</a:t>
            </a:r>
          </a:p>
          <a:p>
            <a:pPr lvl="2" rtl="0" hangingPunct="0"/>
            <a:r>
              <a:rPr lang="x-none" sz="2900">
                <a:latin typeface="+mn-lt"/>
              </a:rPr>
              <a:t>Sons audibles (origines mécaniques et aérodynamiques)</a:t>
            </a:r>
          </a:p>
          <a:p>
            <a:pPr lvl="2" rtl="0" hangingPunct="0"/>
            <a:r>
              <a:rPr lang="x-none" sz="2900">
                <a:latin typeface="+mn-lt"/>
              </a:rPr>
              <a:t>Infrasons</a:t>
            </a:r>
          </a:p>
          <a:p>
            <a:pPr lvl="1" rtl="0" hangingPunct="0"/>
            <a:r>
              <a:rPr lang="x-none" sz="2900">
                <a:latin typeface="+mn-lt"/>
              </a:rPr>
              <a:t>Pollution visuelle : subjective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60032" y="1340768"/>
            <a:ext cx="3944412" cy="5296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457171" y="245855"/>
            <a:ext cx="8228763" cy="120032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200" dirty="0" smtClean="0"/>
              <a:t>IV. Limites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2) </a:t>
            </a:r>
            <a:r>
              <a:rPr lang="x-none" sz="4000" dirty="0" smtClean="0"/>
              <a:t>Limites environnementales</a:t>
            </a:r>
            <a:endParaRPr lang="x-none" sz="4000" dirty="0">
              <a:latin typeface="+mn-lt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95536" y="1143615"/>
            <a:ext cx="8228763" cy="564770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1" rtl="0" hangingPunct="0"/>
            <a:endParaRPr lang="fr-FR" sz="2200" dirty="0" smtClean="0">
              <a:latin typeface="+mn-lt"/>
            </a:endParaRPr>
          </a:p>
          <a:p>
            <a:pPr lvl="1" rtl="0" hangingPunct="0"/>
            <a:r>
              <a:rPr lang="fr-FR" sz="2200" dirty="0" smtClean="0">
                <a:latin typeface="+mn-lt"/>
              </a:rPr>
              <a:t>Impact </a:t>
            </a:r>
            <a:r>
              <a:rPr lang="fr-FR" sz="2200" dirty="0">
                <a:latin typeface="+mn-lt"/>
              </a:rPr>
              <a:t>sur la faune</a:t>
            </a:r>
          </a:p>
          <a:p>
            <a:pPr lvl="2" rtl="0" hangingPunct="0"/>
            <a:r>
              <a:rPr lang="fr-FR" sz="2000" dirty="0">
                <a:latin typeface="+mn-lt"/>
              </a:rPr>
              <a:t>Santé des animaux affectée, mais de manière infime...</a:t>
            </a: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/>
            <a:endParaRPr lang="fr-FR" sz="2000" dirty="0">
              <a:latin typeface="+mn-lt"/>
            </a:endParaRPr>
          </a:p>
          <a:p>
            <a:pPr lvl="2" rtl="0" hangingPunct="0">
              <a:buNone/>
            </a:pPr>
            <a:endParaRPr lang="fr-FR" sz="2000" dirty="0">
              <a:latin typeface="+mn-lt"/>
            </a:endParaRPr>
          </a:p>
          <a:p>
            <a:pPr lvl="1" rtl="0" hangingPunct="0"/>
            <a:r>
              <a:rPr lang="fr-FR" sz="2200" dirty="0">
                <a:latin typeface="+mn-lt"/>
              </a:rPr>
              <a:t>Sondages</a:t>
            </a:r>
          </a:p>
          <a:p>
            <a:pPr lvl="2" rtl="0" hangingPunct="0"/>
            <a:r>
              <a:rPr lang="fr-FR" sz="2000" dirty="0">
                <a:latin typeface="+mn-lt"/>
              </a:rPr>
              <a:t>81 % sont pour le projet éolien en général</a:t>
            </a:r>
          </a:p>
          <a:p>
            <a:pPr lvl="2" rtl="0" hangingPunct="0"/>
            <a:r>
              <a:rPr lang="fr-FR" sz="2000" dirty="0">
                <a:latin typeface="+mn-lt"/>
              </a:rPr>
              <a:t>71 % pensent ne pas être assez informés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79653" y="2612684"/>
            <a:ext cx="7064935" cy="27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3520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dirty="0" smtClean="0"/>
              <a:t>V. Bilan </a:t>
            </a:r>
            <a:r>
              <a:rPr lang="fr-FR" dirty="0"/>
              <a:t>du projet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646094"/>
            <a:ext cx="8228160" cy="4444307"/>
          </a:xfrm>
          <a:prstGeom prst="rect">
            <a:avLst/>
          </a:prstGeom>
          <a:noFill/>
          <a:ln/>
        </p:spPr>
        <p:txBody>
          <a:bodyPr lIns="0" tIns="17601" rIns="0" bIns="0"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000" dirty="0"/>
              <a:t> Résultats chiffrés à valeur d'ordre de grandeur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1100" dirty="0"/>
              <a:t> 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000" dirty="0"/>
              <a:t> Sources d'incertitudes 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500" dirty="0"/>
              <a:t>  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1800" dirty="0"/>
              <a:t>- Répartition inégale des vents et territoires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1800" dirty="0"/>
              <a:t>- 1 type éolienne retenu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1800" dirty="0"/>
              <a:t>- Pas prise en compte off-</a:t>
            </a:r>
            <a:r>
              <a:rPr lang="en-US" sz="1800" dirty="0"/>
              <a:t>shore</a:t>
            </a:r>
            <a:r>
              <a:rPr lang="fr-FR" sz="1800" dirty="0"/>
              <a:t> et mini éoliennes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1100" dirty="0"/>
              <a:t> 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000" dirty="0"/>
              <a:t> Décision personnelle d'installation sur un terrain privé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0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000" dirty="0"/>
              <a:t> Débat public préalable : installation par collectivités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0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000" dirty="0"/>
              <a:t>Impact santé et environnement encore mal connu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68729C7-5890-4FBF-B188-49590905ADD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3520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dirty="0"/>
              <a:t>Conclusion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56481" y="1646094"/>
            <a:ext cx="8228160" cy="4444307"/>
          </a:xfrm>
          <a:prstGeom prst="rect">
            <a:avLst/>
          </a:prstGeom>
          <a:noFill/>
          <a:ln/>
        </p:spPr>
        <p:txBody>
          <a:bodyPr lIns="0" tIns="19201" rIns="0" bIns="0" anchor="ctr"/>
          <a:lstStyle/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200" dirty="0"/>
              <a:t> Production calculée : pas à valeur dans les années à venir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2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200" dirty="0"/>
              <a:t> Pas de stockage suffisamment rentable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200" dirty="0"/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200" dirty="0"/>
              <a:t>→ Incapacité à produire 100% énergie via éolien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2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200" dirty="0"/>
              <a:t> Intérêt comme énergie renouvelable complémentaire à développer 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sz="2200" dirty="0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fr-FR" sz="2200" dirty="0"/>
              <a:t> Quelle réduction des dépenses d'électricité possible ?</a:t>
            </a:r>
          </a:p>
          <a:p>
            <a:pPr marL="0" indent="0" algn="ctr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68729C7-5890-4FBF-B188-49590905ADDA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</p:txBody>
      </p:sp>
      <p:sp>
        <p:nvSpPr>
          <p:cNvPr id="307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fr-FR" dirty="0" smtClean="0"/>
          </a:p>
          <a:p>
            <a:pPr marL="0" indent="0" algn="ctr">
              <a:buFont typeface="Arial" pitchFamily="34" charset="0"/>
              <a:buNone/>
            </a:pPr>
            <a:endParaRPr lang="fr-FR" dirty="0" smtClean="0"/>
          </a:p>
          <a:p>
            <a:pPr marL="0" indent="0" algn="ctr">
              <a:buFont typeface="Arial" pitchFamily="34" charset="0"/>
              <a:buNone/>
            </a:pPr>
            <a:r>
              <a:rPr lang="fr-FR" dirty="0" smtClean="0"/>
              <a:t>Problématique : L</a:t>
            </a:r>
            <a:r>
              <a:rPr lang="fr-FR" altLang="fr-FR" dirty="0" smtClean="0"/>
              <a:t>’</a:t>
            </a:r>
            <a:r>
              <a:rPr lang="fr-FR" dirty="0" smtClean="0"/>
              <a:t>éolien peut-il produire 100% de l</a:t>
            </a:r>
            <a:r>
              <a:rPr lang="fr-FR" altLang="fr-FR" dirty="0" smtClean="0"/>
              <a:t>’</a:t>
            </a:r>
            <a:r>
              <a:rPr lang="fr-FR" dirty="0" smtClean="0"/>
              <a:t>électricité consommée en France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4098" name="Espace réservé du contenu 2"/>
          <p:cNvSpPr>
            <a:spLocks noGrp="1"/>
          </p:cNvSpPr>
          <p:nvPr>
            <p:ph idx="1"/>
          </p:nvPr>
        </p:nvSpPr>
        <p:spPr>
          <a:xfrm>
            <a:off x="1871663" y="1600200"/>
            <a:ext cx="5710237" cy="4525963"/>
          </a:xfrm>
        </p:spPr>
        <p:txBody>
          <a:bodyPr/>
          <a:lstStyle/>
          <a:p>
            <a:pPr marL="571500" indent="-571500">
              <a:buFont typeface="Calibri" pitchFamily="34" charset="0"/>
              <a:buAutoNum type="romanUcPeriod"/>
            </a:pPr>
            <a:r>
              <a:rPr lang="fr-FR" dirty="0" smtClean="0"/>
              <a:t>Qu</a:t>
            </a:r>
            <a:r>
              <a:rPr lang="fr-FR" altLang="fr-FR" dirty="0" smtClean="0"/>
              <a:t>’</a:t>
            </a:r>
            <a:r>
              <a:rPr lang="fr-FR" dirty="0" smtClean="0"/>
              <a:t>est-ce qu</a:t>
            </a:r>
            <a:r>
              <a:rPr lang="fr-FR" altLang="fr-FR" dirty="0" smtClean="0"/>
              <a:t>’</a:t>
            </a:r>
            <a:r>
              <a:rPr lang="fr-FR" dirty="0" smtClean="0"/>
              <a:t>une éolienne ?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fr-FR" dirty="0" smtClean="0"/>
              <a:t>Etat des lieux de la production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fr-FR" dirty="0" smtClean="0"/>
              <a:t>Production envisageable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fr-FR" dirty="0" smtClean="0"/>
              <a:t>Limites</a:t>
            </a:r>
          </a:p>
          <a:p>
            <a:pPr marL="571500" indent="-571500">
              <a:buFont typeface="Calibri" pitchFamily="34" charset="0"/>
              <a:buAutoNum type="romanUcPeriod"/>
            </a:pPr>
            <a:r>
              <a:rPr lang="fr-FR" dirty="0" smtClean="0"/>
              <a:t>Bilan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Qu’est ce qu’une éolienne ? </a:t>
            </a:r>
            <a:endParaRPr lang="fr-FR" dirty="0"/>
          </a:p>
        </p:txBody>
      </p:sp>
      <p:pic>
        <p:nvPicPr>
          <p:cNvPr id="2050" name="Image 1" descr="Johan's HD:Users:johan:Desktop:Image 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486933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e 7"/>
          <p:cNvGrpSpPr/>
          <p:nvPr/>
        </p:nvGrpSpPr>
        <p:grpSpPr>
          <a:xfrm>
            <a:off x="5004048" y="1484784"/>
            <a:ext cx="4139952" cy="3539430"/>
            <a:chOff x="5004048" y="1412776"/>
            <a:chExt cx="4139952" cy="3539430"/>
          </a:xfrm>
        </p:grpSpPr>
        <p:sp>
          <p:nvSpPr>
            <p:cNvPr id="4" name="ZoneTexte 3"/>
            <p:cNvSpPr txBox="1"/>
            <p:nvPr/>
          </p:nvSpPr>
          <p:spPr>
            <a:xfrm>
              <a:off x="5004048" y="1412776"/>
              <a:ext cx="4139952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/>
                <a:t>Vent</a:t>
              </a:r>
            </a:p>
            <a:p>
              <a:pPr algn="ctr"/>
              <a:endParaRPr lang="fr-FR" sz="3200" dirty="0" smtClean="0"/>
            </a:p>
            <a:p>
              <a:pPr algn="ctr"/>
              <a:r>
                <a:rPr lang="fr-FR" sz="3200" dirty="0" smtClean="0"/>
                <a:t>Energie cinétique</a:t>
              </a:r>
            </a:p>
            <a:p>
              <a:pPr algn="ctr"/>
              <a:endParaRPr lang="fr-FR" sz="3200" dirty="0" smtClean="0"/>
            </a:p>
            <a:p>
              <a:pPr algn="ctr"/>
              <a:r>
                <a:rPr lang="fr-FR" sz="3200" dirty="0" smtClean="0"/>
                <a:t>Energie mécanique</a:t>
              </a:r>
            </a:p>
            <a:p>
              <a:pPr algn="ctr"/>
              <a:endParaRPr lang="fr-FR" sz="3200" dirty="0" smtClean="0"/>
            </a:p>
            <a:p>
              <a:pPr algn="ctr"/>
              <a:r>
                <a:rPr lang="fr-FR" sz="3200" dirty="0" smtClean="0"/>
                <a:t>Energie électrique</a:t>
              </a:r>
              <a:endParaRPr lang="fr-FR" sz="3200" dirty="0"/>
            </a:p>
          </p:txBody>
        </p:sp>
        <p:sp>
          <p:nvSpPr>
            <p:cNvPr id="5" name="Flèche vers le bas 4"/>
            <p:cNvSpPr/>
            <p:nvPr/>
          </p:nvSpPr>
          <p:spPr>
            <a:xfrm>
              <a:off x="7020272" y="1988840"/>
              <a:ext cx="216024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lèche vers le bas 5"/>
            <p:cNvSpPr/>
            <p:nvPr/>
          </p:nvSpPr>
          <p:spPr>
            <a:xfrm>
              <a:off x="7020272" y="4005064"/>
              <a:ext cx="216024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vers le bas 6"/>
            <p:cNvSpPr/>
            <p:nvPr/>
          </p:nvSpPr>
          <p:spPr>
            <a:xfrm>
              <a:off x="7020272" y="2996952"/>
              <a:ext cx="216024" cy="43204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323528" y="580526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que l’éolienne puisse fonctionner la vitesse du vent doit être comprise entre 14 et 90 km/h.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Etat des lieux de la production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79336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5255568" y="1844824"/>
            <a:ext cx="3708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 France, pour l’année 2009</a:t>
            </a:r>
          </a:p>
          <a:p>
            <a:endParaRPr lang="fr-FR" sz="24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Production d’électricité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r>
              <a:rPr lang="fr-FR" dirty="0" smtClean="0"/>
              <a:t>518,8 </a:t>
            </a:r>
            <a:r>
              <a:rPr lang="fr-FR" dirty="0" err="1" smtClean="0"/>
              <a:t>TWh</a:t>
            </a:r>
            <a:r>
              <a:rPr lang="fr-FR" dirty="0" smtClean="0"/>
              <a:t> dont 75% d’énergie nucléaire et seulement 1,5 % d’énergie éolienne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Consommation d’électricité</a:t>
            </a:r>
          </a:p>
          <a:p>
            <a:endParaRPr lang="fr-FR" dirty="0" smtClean="0"/>
          </a:p>
          <a:p>
            <a:r>
              <a:rPr lang="fr-FR" dirty="0" smtClean="0"/>
              <a:t>486 </a:t>
            </a:r>
            <a:r>
              <a:rPr lang="fr-FR" dirty="0" err="1" smtClean="0"/>
              <a:t>TWh</a:t>
            </a:r>
            <a:r>
              <a:rPr lang="fr-FR" dirty="0" smtClean="0"/>
              <a:t> en interne, une partie de l’énergie produite est exportée à l’étranger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3600" dirty="0" smtClean="0">
                <a:ea typeface="+mj-ea"/>
              </a:rPr>
              <a:t>III. Production envisageable</a:t>
            </a:r>
            <a:br>
              <a:rPr lang="fr-FR" sz="3600" dirty="0" smtClean="0">
                <a:ea typeface="+mj-ea"/>
              </a:rPr>
            </a:br>
            <a:r>
              <a:rPr lang="fr-FR" dirty="0" smtClean="0">
                <a:ea typeface="+mj-ea"/>
              </a:rPr>
              <a:t>1) Espace disponible</a:t>
            </a:r>
          </a:p>
        </p:txBody>
      </p:sp>
      <p:sp>
        <p:nvSpPr>
          <p:cNvPr id="5122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63688"/>
            <a:ext cx="4040188" cy="4562475"/>
          </a:xfrm>
        </p:spPr>
        <p:txBody>
          <a:bodyPr/>
          <a:lstStyle/>
          <a:p>
            <a:r>
              <a:rPr lang="fr-FR" sz="1900" dirty="0" smtClean="0"/>
              <a:t>Zones assez ventées (&gt;5,5 </a:t>
            </a:r>
            <a:r>
              <a:rPr lang="fr-FR" sz="1900" dirty="0" err="1" smtClean="0"/>
              <a:t>m.s</a:t>
            </a:r>
            <a:r>
              <a:rPr lang="fr-FR" sz="1900" baseline="30000" dirty="0" smtClean="0"/>
              <a:t>-1</a:t>
            </a:r>
            <a:r>
              <a:rPr lang="fr-FR" sz="1900" dirty="0" smtClean="0"/>
              <a:t>) : 193 172,95 km², soit 35,15% du territoire.</a:t>
            </a:r>
          </a:p>
          <a:p>
            <a:r>
              <a:rPr lang="fr-FR" sz="1900" dirty="0" smtClean="0"/>
              <a:t>Zones </a:t>
            </a:r>
            <a:r>
              <a:rPr lang="fr-FR" sz="1900" dirty="0" err="1" smtClean="0"/>
              <a:t>occupables</a:t>
            </a:r>
            <a:r>
              <a:rPr lang="fr-FR" sz="1900" dirty="0" smtClean="0"/>
              <a:t> :</a:t>
            </a:r>
          </a:p>
          <a:p>
            <a:pPr lvl="1">
              <a:buFont typeface="Wingdings" pitchFamily="2" charset="2"/>
              <a:buChar char="§"/>
            </a:pPr>
            <a:r>
              <a:rPr lang="fr-FR" sz="1400" dirty="0" smtClean="0"/>
              <a:t>les surfaces toujours en herbes ;</a:t>
            </a:r>
          </a:p>
          <a:p>
            <a:pPr lvl="1">
              <a:buFont typeface="Wingdings" pitchFamily="2" charset="2"/>
              <a:buChar char="§"/>
            </a:pPr>
            <a:r>
              <a:rPr lang="fr-FR" sz="1400" dirty="0" smtClean="0"/>
              <a:t>les landes, friches, maquis ... ;</a:t>
            </a:r>
          </a:p>
          <a:p>
            <a:pPr lvl="1">
              <a:buFont typeface="Wingdings" pitchFamily="2" charset="2"/>
              <a:buChar char="§"/>
            </a:pPr>
            <a:r>
              <a:rPr lang="fr-FR" sz="1400" dirty="0" smtClean="0"/>
              <a:t>les sols nus naturels ;</a:t>
            </a:r>
          </a:p>
          <a:p>
            <a:pPr lvl="1">
              <a:buFont typeface="Wingdings" pitchFamily="2" charset="2"/>
              <a:buChar char="§"/>
            </a:pPr>
            <a:r>
              <a:rPr lang="fr-FR" sz="1400" dirty="0" smtClean="0"/>
              <a:t>10% des surfaces cultivée.</a:t>
            </a:r>
          </a:p>
          <a:p>
            <a:r>
              <a:rPr lang="fr-FR" sz="1900" dirty="0" smtClean="0"/>
              <a:t>D</a:t>
            </a:r>
            <a:r>
              <a:rPr lang="fr-FR" altLang="fr-FR" sz="1900" dirty="0" smtClean="0"/>
              <a:t>’</a:t>
            </a:r>
            <a:r>
              <a:rPr lang="fr-FR" sz="1900" dirty="0" smtClean="0"/>
              <a:t>après les données INSEE : 27,71% du territoire.</a:t>
            </a:r>
          </a:p>
          <a:p>
            <a:r>
              <a:rPr lang="fr-FR" sz="1900" dirty="0" smtClean="0"/>
              <a:t>Hypothèse de répartition homogène des zones sur le territoire =&gt; 9,746 % d</a:t>
            </a:r>
            <a:r>
              <a:rPr lang="fr-FR" altLang="fr-FR" sz="1900" dirty="0" smtClean="0"/>
              <a:t>’</a:t>
            </a:r>
            <a:r>
              <a:rPr lang="fr-FR" sz="1900" dirty="0" smtClean="0"/>
              <a:t>espace disponible pour l</a:t>
            </a:r>
            <a:r>
              <a:rPr lang="fr-FR" altLang="fr-FR" sz="1900" dirty="0" smtClean="0"/>
              <a:t>’</a:t>
            </a:r>
            <a:r>
              <a:rPr lang="fr-FR" sz="1900" dirty="0" smtClean="0"/>
              <a:t>implantation.</a:t>
            </a:r>
          </a:p>
          <a:p>
            <a:r>
              <a:rPr lang="fr-FR" sz="1900" dirty="0" smtClean="0"/>
              <a:t>52 916,01 km</a:t>
            </a:r>
            <a:r>
              <a:rPr lang="fr-FR" sz="1900" baseline="30000" dirty="0" smtClean="0"/>
              <a:t>2</a:t>
            </a:r>
            <a:r>
              <a:rPr lang="fr-FR" sz="1900" dirty="0" smtClean="0"/>
              <a:t>.</a:t>
            </a:r>
          </a:p>
        </p:txBody>
      </p:sp>
      <p:pic>
        <p:nvPicPr>
          <p:cNvPr id="5123" name="Espace réservé du contenu 8" descr="image010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rcRect t="305" b="305"/>
          <a:stretch>
            <a:fillRect/>
          </a:stretch>
        </p:blipFill>
        <p:spPr>
          <a:xfrm>
            <a:off x="4645025" y="1563688"/>
            <a:ext cx="4041775" cy="452913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Autofit/>
          </a:bodyPr>
          <a:lstStyle/>
          <a:p>
            <a:r>
              <a:rPr lang="fr-FR" sz="3200" dirty="0" smtClean="0"/>
              <a:t>III- Production envisageable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2) Evaluation de la production d’énergie éolienne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348880"/>
            <a:ext cx="8352928" cy="403244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Fonctionnement non continu: 2200 h/an (25%)</a:t>
            </a:r>
          </a:p>
          <a:p>
            <a:pPr algn="l">
              <a:buFont typeface="Arial" pitchFamily="34" charset="0"/>
              <a:buChar char="•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Puissance nominale: 1MW</a:t>
            </a:r>
          </a:p>
          <a:p>
            <a:pPr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Energie fournie: 2.2 </a:t>
            </a:r>
            <a:r>
              <a:rPr lang="fr-F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GW.h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par an</a:t>
            </a:r>
          </a:p>
          <a:p>
            <a:pPr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Surface occupée par une éolienne: 0.1km</a:t>
            </a:r>
            <a:r>
              <a:rPr lang="fr-FR" sz="2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donc 10 éoliennes/km</a:t>
            </a:r>
            <a:r>
              <a:rPr lang="fr-FR" sz="2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algn="l">
              <a:buFont typeface="Arial" pitchFamily="34" charset="0"/>
              <a:buChar char="•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Surface exploitable: 52 916 km</a:t>
            </a:r>
            <a:r>
              <a:rPr lang="fr-FR" sz="2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algn="l">
              <a:buFont typeface="Arial" pitchFamily="34" charset="0"/>
              <a:buChar char="•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Production d’énergie éolienne envisageable: 1 164 </a:t>
            </a:r>
            <a:r>
              <a:rPr lang="fr-F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TW.h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par an</a:t>
            </a:r>
            <a:endParaRPr lang="fr-FR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1 164 </a:t>
            </a:r>
            <a:r>
              <a:rPr lang="fr-FR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TW.h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&gt;&gt; 490TW.h (consommation française d’électricité en 2009)</a:t>
            </a:r>
            <a:endParaRPr lang="fr-FR" sz="2400" baseline="30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fr-FR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IV- Limites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1) Stockage de l’énergie électrique</a:t>
            </a:r>
            <a:endParaRPr lang="fr-FR" sz="4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11" name="Simpson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763688" y="1844824"/>
            <a:ext cx="5616624" cy="421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IV- Limites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1) Stockage de l’énergie éolienne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Production intermittente </a:t>
            </a:r>
            <a:r>
              <a:rPr lang="fr-FR" dirty="0" smtClean="0">
                <a:sym typeface="Wingdings"/>
              </a:rPr>
              <a:t></a:t>
            </a:r>
            <a:r>
              <a:rPr lang="fr-FR" dirty="0" smtClean="0"/>
              <a:t> énergie non produite selon la demande</a:t>
            </a:r>
          </a:p>
          <a:p>
            <a:r>
              <a:rPr lang="fr-FR" dirty="0" smtClean="0"/>
              <a:t>Problème: Trouver un moyen de transformer et stocker l’énergie éolienne</a:t>
            </a:r>
          </a:p>
          <a:p>
            <a:r>
              <a:rPr lang="fr-FR" dirty="0" smtClean="0"/>
              <a:t>Différentes solutions:</a:t>
            </a:r>
          </a:p>
          <a:p>
            <a:pPr lvl="2"/>
            <a:r>
              <a:rPr lang="fr-FR" dirty="0" smtClean="0"/>
              <a:t>Stockage par batteries</a:t>
            </a:r>
          </a:p>
          <a:p>
            <a:pPr lvl="2"/>
            <a:r>
              <a:rPr lang="fr-FR" dirty="0" smtClean="0"/>
              <a:t>Stockage hydraulique</a:t>
            </a:r>
          </a:p>
          <a:p>
            <a:pPr lvl="2"/>
            <a:r>
              <a:rPr lang="fr-FR" dirty="0" smtClean="0"/>
              <a:t>Stockage sous forme d’hydrogène</a:t>
            </a:r>
          </a:p>
          <a:p>
            <a:pPr lvl="2"/>
            <a:r>
              <a:rPr lang="fr-FR" dirty="0" smtClean="0"/>
              <a:t>Stockage thermique</a:t>
            </a:r>
          </a:p>
          <a:p>
            <a:r>
              <a:rPr lang="fr-FR" dirty="0" smtClean="0"/>
              <a:t>Mais pertes d’énergie et coûts importants</a:t>
            </a:r>
          </a:p>
          <a:p>
            <a:r>
              <a:rPr lang="fr-FR" dirty="0" smtClean="0"/>
              <a:t>Difficile voire impossible d’utiliser uniquement énergie éolienne</a:t>
            </a:r>
          </a:p>
          <a:p>
            <a:pPr lvl="2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B4FB-2A56-40CC-AD0E-7614FD7071A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571</Words>
  <Application>Microsoft Macintosh PowerPoint</Application>
  <PresentationFormat>Présentation à l'écran (4:3)</PresentationFormat>
  <Paragraphs>137</Paragraphs>
  <Slides>13</Slides>
  <Notes>6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NP90 : Les éoliennes</vt:lpstr>
      <vt:lpstr>Introduction</vt:lpstr>
      <vt:lpstr>Plan</vt:lpstr>
      <vt:lpstr>I. Qu’est ce qu’une éolienne ? </vt:lpstr>
      <vt:lpstr>II. Etat des lieux de la production</vt:lpstr>
      <vt:lpstr>III. Production envisageable 1) Espace disponible</vt:lpstr>
      <vt:lpstr>III- Production envisageable 2) Evaluation de la production d’énergie éolienne</vt:lpstr>
      <vt:lpstr>IV- Limites 1) Stockage de l’énergie électrique</vt:lpstr>
      <vt:lpstr>IV- Limites 1) Stockage de l’énergie éolienne</vt:lpstr>
      <vt:lpstr>IV. Limites 2) Limites environnementales</vt:lpstr>
      <vt:lpstr>IV. Limites 2) Limites environnementales</vt:lpstr>
      <vt:lpstr>V. Bilan du projet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Johan Medioni</cp:lastModifiedBy>
  <cp:revision>21</cp:revision>
  <dcterms:created xsi:type="dcterms:W3CDTF">2011-06-12T00:06:30Z</dcterms:created>
  <dcterms:modified xsi:type="dcterms:W3CDTF">2011-06-12T17:04:11Z</dcterms:modified>
</cp:coreProperties>
</file>