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255">
          <p15:clr>
            <a:srgbClr val="A4A3A4"/>
          </p15:clr>
        </p15:guide>
        <p15:guide id="4" pos="347">
          <p15:clr>
            <a:srgbClr val="A4A3A4"/>
          </p15:clr>
        </p15:guide>
        <p15:guide id="5" pos="7378">
          <p15:clr>
            <a:srgbClr val="A4A3A4"/>
          </p15:clr>
        </p15:guide>
        <p15:guide id="6" pos="4384">
          <p15:clr>
            <a:srgbClr val="A4A3A4"/>
          </p15:clr>
        </p15:guide>
        <p15:guide id="7" pos="5881">
          <p15:clr>
            <a:srgbClr val="A4A3A4"/>
          </p15:clr>
        </p15:guide>
        <p15:guide id="8" pos="1844">
          <p15:clr>
            <a:srgbClr val="A4A3A4"/>
          </p15:clr>
        </p15:guide>
        <p15:guide id="9" orient="horz" pos="2296">
          <p15:clr>
            <a:srgbClr val="A4A3A4"/>
          </p15:clr>
        </p15:guide>
        <p15:guide id="10" orient="horz" pos="1570">
          <p15:clr>
            <a:srgbClr val="A4A3A4"/>
          </p15:clr>
        </p15:guide>
        <p15:guide id="11" orient="horz" pos="663">
          <p15:clr>
            <a:srgbClr val="A4A3A4"/>
          </p15:clr>
        </p15:guide>
        <p15:guide id="12" orient="horz" pos="1117">
          <p15:clr>
            <a:srgbClr val="A4A3A4"/>
          </p15:clr>
        </p15:guide>
        <p15:guide id="13" pos="2343">
          <p15:clr>
            <a:srgbClr val="A4A3A4"/>
          </p15:clr>
        </p15:guide>
        <p15:guide id="14" orient="horz" pos="1434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v0hZnRGMCnAcsjmjpv+5hbMjA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255"/>
        <p:guide pos="347"/>
        <p:guide pos="7378"/>
        <p:guide pos="4384"/>
        <p:guide pos="5881"/>
        <p:guide pos="1844"/>
        <p:guide pos="2296" orient="horz"/>
        <p:guide pos="1570" orient="horz"/>
        <p:guide pos="663" orient="horz"/>
        <p:guide pos="1117" orient="horz"/>
        <p:guide pos="2343"/>
        <p:guide pos="143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customschemas.google.com/relationships/presentationmetadata" Target="meta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0d3bcaf5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글씨 크기 및 위치 모든 레이아웃은 1장에서만 신경쓰고 나머지는 다 대입해버린다.</a:t>
            </a:r>
            <a:endParaRPr/>
          </a:p>
        </p:txBody>
      </p:sp>
      <p:sp>
        <p:nvSpPr>
          <p:cNvPr id="214" name="Google Shape;214;g1f0d3bcaf5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8d23148c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268d23148c5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0d3bcaf5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 sz="1100">
                <a:latin typeface="Arial"/>
                <a:ea typeface="Arial"/>
                <a:cs typeface="Arial"/>
                <a:sym typeface="Arial"/>
              </a:rPr>
              <a:t>목차 수정 한번 해야합니다. (+) 뒷배경 누르기</a:t>
            </a:r>
            <a:endParaRPr b="1"/>
          </a:p>
        </p:txBody>
      </p:sp>
      <p:sp>
        <p:nvSpPr>
          <p:cNvPr id="223" name="Google Shape;223;g1f0d3bcaf5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8f2bdf0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68f2bdf0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9">
  <p:cSld name="part1_3_1_1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g2685551eab3_0_16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g2685551eab3_0_16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685551eab3_0_16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2685551eab3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685551eab3_0_16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685551eab3_0_16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g2685551eab3_0_16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09" name="Google Shape;109;g2685551eab3_0_16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2685551eab3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10">
  <p:cSld name="part1_1_2_1_1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g2685551eab3_0_17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g2685551eab3_0_17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685551eab3_0_17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Part10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2685551eab3_0_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685551eab3_0_17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685551eab3_0_17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g2685551eab3_0_17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119" name="Google Shape;119;g2685551eab3_0_17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2685551eab3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solidFill>
          <a:srgbClr val="C0E5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6320" y="1572225"/>
            <a:ext cx="3582494" cy="362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63" y="1338377"/>
            <a:ext cx="1257606" cy="173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5935" y="4218540"/>
            <a:ext cx="812879" cy="8266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42"/>
          <p:cNvCxnSpPr/>
          <p:nvPr/>
        </p:nvCxnSpPr>
        <p:spPr>
          <a:xfrm>
            <a:off x="932873" y="5200068"/>
            <a:ext cx="10291425" cy="0"/>
          </a:xfrm>
          <a:prstGeom prst="straightConnector1">
            <a:avLst/>
          </a:prstGeom>
          <a:noFill/>
          <a:ln cap="flat" cmpd="sng" w="25400">
            <a:solidFill>
              <a:srgbClr val="224D9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6" name="Google Shape;12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7165" y="3931002"/>
            <a:ext cx="1383792" cy="4094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42"/>
          <p:cNvGrpSpPr/>
          <p:nvPr/>
        </p:nvGrpSpPr>
        <p:grpSpPr>
          <a:xfrm>
            <a:off x="1241044" y="1779277"/>
            <a:ext cx="1270021" cy="853087"/>
            <a:chOff x="200668" y="1418298"/>
            <a:chExt cx="937280" cy="629580"/>
          </a:xfrm>
        </p:grpSpPr>
        <p:sp>
          <p:nvSpPr>
            <p:cNvPr id="128" name="Google Shape;128;p42"/>
            <p:cNvSpPr/>
            <p:nvPr/>
          </p:nvSpPr>
          <p:spPr>
            <a:xfrm>
              <a:off x="200668" y="1418298"/>
              <a:ext cx="892493" cy="584775"/>
            </a:xfrm>
            <a:prstGeom prst="roundRect">
              <a:avLst>
                <a:gd fmla="val 16667" name="adj"/>
              </a:avLst>
            </a:prstGeom>
            <a:solidFill>
              <a:srgbClr val="224D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2"/>
            <p:cNvSpPr/>
            <p:nvPr/>
          </p:nvSpPr>
          <p:spPr>
            <a:xfrm>
              <a:off x="292947" y="1494221"/>
              <a:ext cx="845001" cy="553657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224D9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2">
  <p:cSld name="part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46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46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6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6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pic>
        <p:nvPicPr>
          <p:cNvPr id="157" name="Google Shape;15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3">
  <p:cSld name="part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47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47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7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7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pic>
        <p:nvPicPr>
          <p:cNvPr id="163" name="Google Shape;16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4">
  <p:cSld name="part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48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48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8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4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8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pic>
        <p:nvPicPr>
          <p:cNvPr id="169" name="Google Shape;16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5">
  <p:cSld name="part5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49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49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9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5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9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pic>
        <p:nvPicPr>
          <p:cNvPr id="175" name="Google Shape;17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1">
  <p:cSld name="part1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1"/>
          <p:cNvCxnSpPr/>
          <p:nvPr/>
        </p:nvCxnSpPr>
        <p:spPr>
          <a:xfrm>
            <a:off x="177800" y="692696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41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1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1"/>
          <p:cNvSpPr txBox="1"/>
          <p:nvPr/>
        </p:nvSpPr>
        <p:spPr>
          <a:xfrm>
            <a:off x="11424592" y="6453336"/>
            <a:ext cx="7989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1"/>
          <p:cNvSpPr txBox="1"/>
          <p:nvPr/>
        </p:nvSpPr>
        <p:spPr>
          <a:xfrm>
            <a:off x="284249" y="159023"/>
            <a:ext cx="40847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41"/>
          <p:cNvCxnSpPr/>
          <p:nvPr/>
        </p:nvCxnSpPr>
        <p:spPr>
          <a:xfrm>
            <a:off x="191344" y="731866"/>
            <a:ext cx="504056" cy="32087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29" name="Google Shape;29;p41"/>
          <p:cNvSpPr/>
          <p:nvPr/>
        </p:nvSpPr>
        <p:spPr>
          <a:xfrm>
            <a:off x="5943600" y="332656"/>
            <a:ext cx="3248744" cy="324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6">
  <p:cSld name="part6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50"/>
          <p:cNvCxnSpPr/>
          <p:nvPr/>
        </p:nvCxnSpPr>
        <p:spPr>
          <a:xfrm>
            <a:off x="177800" y="835707"/>
            <a:ext cx="120142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5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0"/>
          <p:cNvSpPr txBox="1"/>
          <p:nvPr/>
        </p:nvSpPr>
        <p:spPr>
          <a:xfrm rot="5400000">
            <a:off x="-845820" y="798154"/>
            <a:ext cx="1849121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6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0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pic>
        <p:nvPicPr>
          <p:cNvPr id="181" name="Google Shape;18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1"/>
          <p:cNvSpPr txBox="1"/>
          <p:nvPr>
            <p:ph idx="12" type="sldNum"/>
          </p:nvPr>
        </p:nvSpPr>
        <p:spPr>
          <a:xfrm>
            <a:off x="4724400" y="643497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</a:t>
            </a:r>
            <a:fld id="{00000000-1234-1234-1234-123412341234}" type="slidenum"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/>
              <a:t>-</a:t>
            </a:r>
            <a:endParaRPr/>
          </a:p>
        </p:txBody>
      </p:sp>
      <p:sp>
        <p:nvSpPr>
          <p:cNvPr id="184" name="Google Shape;184;p51"/>
          <p:cNvSpPr/>
          <p:nvPr/>
        </p:nvSpPr>
        <p:spPr>
          <a:xfrm>
            <a:off x="0" y="0"/>
            <a:ext cx="12192000" cy="840138"/>
          </a:xfrm>
          <a:prstGeom prst="rect">
            <a:avLst/>
          </a:prstGeom>
          <a:solidFill>
            <a:srgbClr val="C0E5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1"/>
          <p:cNvSpPr/>
          <p:nvPr/>
        </p:nvSpPr>
        <p:spPr>
          <a:xfrm>
            <a:off x="64363" y="-6735"/>
            <a:ext cx="136305" cy="840142"/>
          </a:xfrm>
          <a:prstGeom prst="rect">
            <a:avLst/>
          </a:prstGeom>
          <a:solidFill>
            <a:srgbClr val="224D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51"/>
          <p:cNvGrpSpPr/>
          <p:nvPr/>
        </p:nvGrpSpPr>
        <p:grpSpPr>
          <a:xfrm>
            <a:off x="9686943" y="54294"/>
            <a:ext cx="2386267" cy="772868"/>
            <a:chOff x="9686943" y="5102328"/>
            <a:chExt cx="2386267" cy="772868"/>
          </a:xfrm>
        </p:grpSpPr>
        <p:pic>
          <p:nvPicPr>
            <p:cNvPr id="187" name="Google Shape;187;p5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9686943" y="5129544"/>
              <a:ext cx="992859" cy="737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28349" y="5102328"/>
              <a:ext cx="763207" cy="772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17157" y="5498512"/>
              <a:ext cx="267746" cy="368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591556" y="5243853"/>
              <a:ext cx="481654" cy="4898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1" name="Google Shape;191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65680" y="6506681"/>
            <a:ext cx="866703" cy="25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>
  <p:cSld name="1_빈 화면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96" name="Google Shape;196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2"/>
          <p:cNvPicPr preferRelativeResize="0"/>
          <p:nvPr/>
        </p:nvPicPr>
        <p:blipFill rotWithShape="1">
          <a:blip r:embed="rId3">
            <a:alphaModFix/>
          </a:blip>
          <a:srcRect b="0" l="0" r="82617" t="0"/>
          <a:stretch/>
        </p:blipFill>
        <p:spPr>
          <a:xfrm>
            <a:off x="0" y="7569"/>
            <a:ext cx="2119357" cy="95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1" name="Google Shape;201;p5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5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2">
  <p:cSld name="part1_1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g2685551eab3_0_1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g2685551eab3_0_1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g2685551eab3_0_1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g2685551eab3_0_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2685551eab3_0_1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g2685551eab3_0_1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38;g2685551eab3_0_1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39" name="Google Shape;39;g2685551eab3_0_1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g2685551eab3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3">
  <p:cSld name="part1_2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g2685551eab3_0_4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g2685551eab3_0_4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g2685551eab3_0_4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g2685551eab3_0_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2685551eab3_0_4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g2685551eab3_0_4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48;g2685551eab3_0_4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49" name="Google Shape;49;g2685551eab3_0_4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g2685551eab3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4">
  <p:cSld name="part1_1_1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g2685551eab3_0_5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g2685551eab3_0_5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2685551eab3_0_5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Part4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2685551eab3_0_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2685551eab3_0_5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2685551eab3_0_5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g2685551eab3_0_5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59" name="Google Shape;59;g2685551eab3_0_5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g2685551eab3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5">
  <p:cSld name="part1_3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g2685551eab3_0_8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g2685551eab3_0_8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685551eab3_0_8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Part5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g2685551eab3_0_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685551eab3_0_8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2685551eab3_0_8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g2685551eab3_0_8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69" name="Google Shape;69;g2685551eab3_0_8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2685551eab3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6">
  <p:cSld name="part1_1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g2685551eab3_0_9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g2685551eab3_0_9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685551eab3_0_9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Part6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g2685551eab3_0_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685551eab3_0_9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2685551eab3_0_9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g2685551eab3_0_9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79" name="Google Shape;79;g2685551eab3_0_9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g2685551eab3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7">
  <p:cSld name="part1_3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g2685551eab3_0_12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g2685551eab3_0_1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685551eab3_0_12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Part7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2685551eab3_0_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685551eab3_0_12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2685551eab3_0_12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g2685551eab3_0_12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89" name="Google Shape;89;g2685551eab3_0_12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2685551eab3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B part8">
  <p:cSld name="part1_1_2_1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g2685551eab3_0_130"/>
          <p:cNvCxnSpPr/>
          <p:nvPr/>
        </p:nvCxnSpPr>
        <p:spPr>
          <a:xfrm>
            <a:off x="177800" y="692696"/>
            <a:ext cx="12014100" cy="0"/>
          </a:xfrm>
          <a:prstGeom prst="straightConnector1">
            <a:avLst/>
          </a:prstGeom>
          <a:noFill/>
          <a:ln cap="flat" cmpd="sng" w="9525">
            <a:solidFill>
              <a:srgbClr val="21345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g2685551eab3_0_13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685551eab3_0_130"/>
          <p:cNvSpPr txBox="1"/>
          <p:nvPr/>
        </p:nvSpPr>
        <p:spPr>
          <a:xfrm rot="5400000">
            <a:off x="-799688" y="844365"/>
            <a:ext cx="1849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Part8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2685551eab3_0_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219866" y="6377521"/>
            <a:ext cx="602819" cy="1783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685551eab3_0_130"/>
          <p:cNvSpPr txBox="1"/>
          <p:nvPr/>
        </p:nvSpPr>
        <p:spPr>
          <a:xfrm>
            <a:off x="11424592" y="6453336"/>
            <a:ext cx="79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72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fld id="{00000000-1234-1234-1234-123412341234}" type="slidenum"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85551eab3_0_130"/>
          <p:cNvSpPr txBox="1"/>
          <p:nvPr/>
        </p:nvSpPr>
        <p:spPr>
          <a:xfrm>
            <a:off x="284249" y="159023"/>
            <a:ext cx="40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전북경진대회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2685551eab3_0_130"/>
          <p:cNvCxnSpPr/>
          <p:nvPr/>
        </p:nvCxnSpPr>
        <p:spPr>
          <a:xfrm>
            <a:off x="191344" y="731866"/>
            <a:ext cx="504000" cy="321000"/>
          </a:xfrm>
          <a:prstGeom prst="straightConnector1">
            <a:avLst/>
          </a:prstGeom>
          <a:noFill/>
          <a:ln cap="rnd" cmpd="sng" w="25400">
            <a:solidFill>
              <a:schemeClr val="dk2"/>
            </a:solidFill>
            <a:prstDash val="solid"/>
            <a:bevel/>
            <a:headEnd len="sm" w="sm" type="none"/>
            <a:tailEnd len="lg" w="lg" type="oval"/>
          </a:ln>
        </p:spPr>
      </p:cxnSp>
      <p:sp>
        <p:nvSpPr>
          <p:cNvPr id="99" name="Google Shape;99;g2685551eab3_0_130"/>
          <p:cNvSpPr/>
          <p:nvPr/>
        </p:nvSpPr>
        <p:spPr>
          <a:xfrm>
            <a:off x="5943600" y="332656"/>
            <a:ext cx="32487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2685551eab3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193" y="6026168"/>
            <a:ext cx="170271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inkWink/pinklab_minibot_robot_firmware/blob/main/arduino_motor_controller/arduino_motor_controller.in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45C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0d3bcaf53_0_0"/>
          <p:cNvSpPr txBox="1"/>
          <p:nvPr/>
        </p:nvSpPr>
        <p:spPr>
          <a:xfrm>
            <a:off x="1385392" y="2182470"/>
            <a:ext cx="150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3600">
                <a:solidFill>
                  <a:srgbClr val="FFFFFF"/>
                </a:solidFill>
              </a:rPr>
              <a:t>4</a:t>
            </a: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f0d3bcaf53_0_0"/>
          <p:cNvSpPr txBox="1"/>
          <p:nvPr/>
        </p:nvSpPr>
        <p:spPr>
          <a:xfrm>
            <a:off x="3243285" y="2115032"/>
            <a:ext cx="893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4800">
                <a:solidFill>
                  <a:srgbClr val="FFFFFF"/>
                </a:solidFill>
              </a:rPr>
              <a:t>Pinkbot 조작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1f0d3bcaf53_0_0"/>
          <p:cNvPicPr preferRelativeResize="0"/>
          <p:nvPr/>
        </p:nvPicPr>
        <p:blipFill rotWithShape="1">
          <a:blip r:embed="rId3">
            <a:alphaModFix/>
          </a:blip>
          <a:srcRect b="27197" l="0" r="0" t="0"/>
          <a:stretch/>
        </p:blipFill>
        <p:spPr>
          <a:xfrm>
            <a:off x="0" y="3365701"/>
            <a:ext cx="12192001" cy="34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f0d3bcaf53_0_0"/>
          <p:cNvSpPr/>
          <p:nvPr/>
        </p:nvSpPr>
        <p:spPr>
          <a:xfrm>
            <a:off x="0" y="3365701"/>
            <a:ext cx="12192000" cy="3517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f0d3bcaf53_0_0"/>
          <p:cNvSpPr txBox="1"/>
          <p:nvPr/>
        </p:nvSpPr>
        <p:spPr>
          <a:xfrm>
            <a:off x="1156800" y="3370550"/>
            <a:ext cx="6016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ko-KR" sz="1100">
                <a:solidFill>
                  <a:schemeClr val="lt1"/>
                </a:solidFill>
              </a:rPr>
              <a:t>Pinkbot을 구동시키는데 필요한 기본적인 코드를 안내합니다.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8d23148c5_0_40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 살펴보기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g268d23148c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594" y="2679161"/>
            <a:ext cx="49053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68d23148c5_0_40"/>
          <p:cNvSpPr/>
          <p:nvPr/>
        </p:nvSpPr>
        <p:spPr>
          <a:xfrm>
            <a:off x="1300250" y="2459000"/>
            <a:ext cx="4203300" cy="283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03" name="Google Shape;303;g268d23148c5_0_40"/>
          <p:cNvSpPr txBox="1"/>
          <p:nvPr/>
        </p:nvSpPr>
        <p:spPr>
          <a:xfrm>
            <a:off x="6342550" y="2631500"/>
            <a:ext cx="5834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직진 방향과 속도를 조절한다. + 값이면 전진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회전 방향과 속도를 조절한다. + 값이면 왼쪽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직진과 회전 속도를 조절한다.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모터가 동작하는 시간을 조절한다.</a:t>
            </a:r>
            <a:endParaRPr sz="2000"/>
          </a:p>
        </p:txBody>
      </p:sp>
      <p:sp>
        <p:nvSpPr>
          <p:cNvPr id="304" name="Google Shape;304;g268d23148c5_0_40"/>
          <p:cNvSpPr/>
          <p:nvPr/>
        </p:nvSpPr>
        <p:spPr>
          <a:xfrm flipH="1">
            <a:off x="8322300" y="4572975"/>
            <a:ext cx="38289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43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실제로 동작을 시키면 약간의 시간오차가 발생 !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50" y="2557355"/>
            <a:ext cx="11560174" cy="368659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9"/>
          <p:cNvSpPr/>
          <p:nvPr/>
        </p:nvSpPr>
        <p:spPr>
          <a:xfrm>
            <a:off x="631140" y="1833404"/>
            <a:ext cx="93609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431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bring_up 이 기억이 안난다면, 3,4 페이지 다시 보고 오기!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9"/>
          <p:cNvSpPr txBox="1"/>
          <p:nvPr/>
        </p:nvSpPr>
        <p:spPr>
          <a:xfrm>
            <a:off x="191344" y="1052736"/>
            <a:ext cx="5298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b="1" lang="ko-KR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하기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9"/>
          <p:cNvSpPr/>
          <p:nvPr/>
        </p:nvSpPr>
        <p:spPr>
          <a:xfrm>
            <a:off x="2279950" y="2557350"/>
            <a:ext cx="647400" cy="30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3177600" y="2358438"/>
            <a:ext cx="1757400" cy="703200"/>
          </a:xfrm>
          <a:prstGeom prst="leftArrow">
            <a:avLst>
              <a:gd fmla="val 50000" name="adj1"/>
              <a:gd fmla="val 48817" name="adj2"/>
            </a:avLst>
          </a:prstGeom>
          <a:solidFill>
            <a:srgbClr val="F0978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All 클릭!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14" name="Google Shape;314;p9"/>
          <p:cNvSpPr txBox="1"/>
          <p:nvPr/>
        </p:nvSpPr>
        <p:spPr>
          <a:xfrm>
            <a:off x="3842250" y="5906725"/>
            <a:ext cx="45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혹은 각 셀을 차례대로 실행시켜도 무방합니다.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"/>
          <p:cNvSpPr txBox="1"/>
          <p:nvPr/>
        </p:nvSpPr>
        <p:spPr>
          <a:xfrm>
            <a:off x="191356" y="1052725"/>
            <a:ext cx="1098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약간의 사족.. 이 페이지는 안봐도 실습에 무방합니다!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1471372" y="2105828"/>
            <a:ext cx="11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Q.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2508625" y="2226953"/>
            <a:ext cx="7771800" cy="71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아두이노로 모터를 구동하는데, 왜 아두이노에 직접 코딩하지 않고 번거롭게 teleop_twist_keyboard로 작동을 시키나요?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2508625" y="3148428"/>
            <a:ext cx="7771800" cy="2985300"/>
          </a:xfrm>
          <a:prstGeom prst="roundRect">
            <a:avLst>
              <a:gd fmla="val 16667" name="adj"/>
            </a:avLst>
          </a:prstGeom>
          <a:solidFill>
            <a:srgbClr val="F0978F"/>
          </a:solidFill>
          <a:ln cap="flat" cmpd="sng" w="19050">
            <a:solidFill>
              <a:srgbClr val="F097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현재 Pinkbot의 아두이노에는 SLAM &amp; Navigation에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필요한 모터의 PID 제어 코드가 들어가 있습니다.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그렇기 때문에 저희가 별도의 설정없이도, teleop_twist_keyboard만으로도 Pinkbot을 구동시킬 수 있는것이죠.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PID 제어코드가 궁금하신 분들은, </a:t>
            </a:r>
            <a:b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https://github.com/PinkWink/pinklab_minibot_robot_firmware/blob/main/arduino_motor_controller/arduino_motor_controller.ino</a:t>
            </a:r>
            <a:b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상단의 링크로 들어가셔서 확인해보실 수 있습니다!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"/>
          <p:cNvSpPr/>
          <p:nvPr/>
        </p:nvSpPr>
        <p:spPr>
          <a:xfrm flipH="1">
            <a:off x="6794784" y="1988840"/>
            <a:ext cx="4855581" cy="436230"/>
          </a:xfrm>
          <a:prstGeom prst="homePlate">
            <a:avLst>
              <a:gd fmla="val 50000" name="adj"/>
            </a:avLst>
          </a:prstGeom>
          <a:solidFill>
            <a:srgbClr val="002060">
              <a:alpha val="78431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bashrc 설정을 마치신 후 진행하셔야합니다!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"/>
          <p:cNvSpPr txBox="1"/>
          <p:nvPr/>
        </p:nvSpPr>
        <p:spPr>
          <a:xfrm>
            <a:off x="191350" y="1052725"/>
            <a:ext cx="10098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우선, Humble과 Minibot 시스템을 활성화한다.</a:t>
            </a:r>
            <a:endParaRPr b="1" sz="2800">
              <a:solidFill>
                <a:schemeClr val="dk2"/>
              </a:solidFill>
            </a:endParaRPr>
          </a:p>
          <a:p>
            <a:pPr indent="0" lvl="0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1" marL="531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329" name="Google Shape;32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625" y="2867699"/>
            <a:ext cx="9998749" cy="23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345C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0d3bcaf53_0_8"/>
          <p:cNvSpPr txBox="1"/>
          <p:nvPr/>
        </p:nvSpPr>
        <p:spPr>
          <a:xfrm>
            <a:off x="1331224" y="1381775"/>
            <a:ext cx="309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b="1" lang="ko-KR" sz="3600">
                <a:solidFill>
                  <a:srgbClr val="FFFFFF"/>
                </a:solidFill>
              </a:rPr>
              <a:t>4</a:t>
            </a:r>
            <a:r>
              <a:rPr b="1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0" lang="ko-K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1f0d3bcaf53_0_8"/>
          <p:cNvPicPr preferRelativeResize="0"/>
          <p:nvPr/>
        </p:nvPicPr>
        <p:blipFill rotWithShape="1">
          <a:blip r:embed="rId3">
            <a:alphaModFix/>
          </a:blip>
          <a:srcRect b="27197" l="0" r="0" t="0"/>
          <a:stretch/>
        </p:blipFill>
        <p:spPr>
          <a:xfrm>
            <a:off x="0" y="3365701"/>
            <a:ext cx="12192001" cy="34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f0d3bcaf53_0_8"/>
          <p:cNvSpPr/>
          <p:nvPr/>
        </p:nvSpPr>
        <p:spPr>
          <a:xfrm>
            <a:off x="0" y="3365701"/>
            <a:ext cx="12192000" cy="3517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f0d3bcaf53_0_8"/>
          <p:cNvSpPr txBox="1"/>
          <p:nvPr/>
        </p:nvSpPr>
        <p:spPr>
          <a:xfrm>
            <a:off x="2350901" y="2631757"/>
            <a:ext cx="893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1" lang="ko-KR" sz="2000">
                <a:solidFill>
                  <a:srgbClr val="FFFFFF"/>
                </a:solidFill>
              </a:rPr>
              <a:t>teleop_twist_keyboard 으로 조작하기</a:t>
            </a:r>
            <a:endParaRPr b="1"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b="1" lang="ko-KR" sz="2000">
                <a:solidFill>
                  <a:srgbClr val="FFFFFF"/>
                </a:solidFill>
              </a:rPr>
              <a:t>원하는 설정값으로 응용하기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f0d3bcaf53_0_8"/>
          <p:cNvSpPr txBox="1"/>
          <p:nvPr/>
        </p:nvSpPr>
        <p:spPr>
          <a:xfrm>
            <a:off x="5926700" y="2346800"/>
            <a:ext cx="60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268f2bdf0e2_0_0"/>
          <p:cNvPicPr preferRelativeResize="0"/>
          <p:nvPr/>
        </p:nvPicPr>
        <p:blipFill rotWithShape="1">
          <a:blip r:embed="rId3">
            <a:alphaModFix/>
          </a:blip>
          <a:srcRect b="8428" l="-110" r="109" t="13385"/>
          <a:stretch/>
        </p:blipFill>
        <p:spPr>
          <a:xfrm>
            <a:off x="1237850" y="2579100"/>
            <a:ext cx="9716302" cy="18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68f2bdf0e2_0_0"/>
          <p:cNvSpPr/>
          <p:nvPr/>
        </p:nvSpPr>
        <p:spPr>
          <a:xfrm flipH="1">
            <a:off x="5303225" y="2058375"/>
            <a:ext cx="62817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43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pinkbot인데 왜 패키지이름은 minibot이에요? 라는 질문은 금지!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68f2bdf0e2_0_0"/>
          <p:cNvSpPr txBox="1"/>
          <p:nvPr/>
        </p:nvSpPr>
        <p:spPr>
          <a:xfrm>
            <a:off x="191350" y="1052725"/>
            <a:ext cx="601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Pinkbot을 bring up !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237" name="Google Shape;237;g268f2bdf0e2_0_0"/>
          <p:cNvSpPr/>
          <p:nvPr/>
        </p:nvSpPr>
        <p:spPr>
          <a:xfrm>
            <a:off x="2210103" y="4679266"/>
            <a:ext cx="7771800" cy="606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FFFFFF"/>
                </a:solidFill>
              </a:rPr>
              <a:t>ros2 launch minibot_bringup bringup_robot.launch.py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"/>
          <p:cNvPicPr preferRelativeResize="0"/>
          <p:nvPr/>
        </p:nvPicPr>
        <p:blipFill rotWithShape="1">
          <a:blip r:embed="rId3">
            <a:alphaModFix/>
          </a:blip>
          <a:srcRect b="0" l="0" r="0" t="13404"/>
          <a:stretch/>
        </p:blipFill>
        <p:spPr>
          <a:xfrm>
            <a:off x="1237850" y="2577713"/>
            <a:ext cx="9716302" cy="20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"/>
          <p:cNvSpPr txBox="1"/>
          <p:nvPr/>
        </p:nvSpPr>
        <p:spPr>
          <a:xfrm>
            <a:off x="191350" y="1052725"/>
            <a:ext cx="554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teleop_twist_keyboard ON!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"/>
          <p:cNvSpPr/>
          <p:nvPr/>
        </p:nvSpPr>
        <p:spPr>
          <a:xfrm flipH="1">
            <a:off x="2463725" y="2058375"/>
            <a:ext cx="91212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43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teleop_keyboard는 노트북이나, ssh로 연결된 터미널 둘다 상관없이 실행해도 됩니다!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210100" y="4679280"/>
            <a:ext cx="7771800" cy="932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FFFFFF"/>
                </a:solidFill>
              </a:rPr>
              <a:t>ros2 run teleop_twist_keyboard teleop_twist_keyboard --ros-args -r cmd_vel:=base_controller/cmd_vel_unstamped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"/>
          <p:cNvSpPr/>
          <p:nvPr/>
        </p:nvSpPr>
        <p:spPr>
          <a:xfrm flipH="1">
            <a:off x="7292425" y="2161831"/>
            <a:ext cx="44202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431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아래 두 명령어를 각각 실행해보세요!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 txBox="1"/>
          <p:nvPr/>
        </p:nvSpPr>
        <p:spPr>
          <a:xfrm>
            <a:off x="191350" y="1052725"/>
            <a:ext cx="530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명령어가 작동하지 않을 경우..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2210100" y="4366049"/>
            <a:ext cx="7771800" cy="10548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FFFFFF"/>
                </a:solidFill>
              </a:rPr>
              <a:t>ros2 run teleop_twist_keyboard teleop_twist_keyboard cmd_vel:=base_controller/cmd_vel_unstamped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2210100" y="2700487"/>
            <a:ext cx="7771800" cy="1226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8FAFD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FFFFFF"/>
                </a:solidFill>
              </a:rPr>
              <a:t>ros2 run teleop_twist_keyboard teleop_twist_keyboard --ros-args -remap cmd_vel:=base_controller/cmd_vel_unstamped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169775" y="1622311"/>
            <a:ext cx="7852477" cy="4959561"/>
            <a:chOff x="1483625" y="1773250"/>
            <a:chExt cx="7852477" cy="5113476"/>
          </a:xfrm>
        </p:grpSpPr>
        <p:pic>
          <p:nvPicPr>
            <p:cNvPr id="259" name="Google Shape;259;p5"/>
            <p:cNvPicPr preferRelativeResize="0"/>
            <p:nvPr/>
          </p:nvPicPr>
          <p:blipFill rotWithShape="1">
            <a:blip r:embed="rId3">
              <a:alphaModFix/>
            </a:blip>
            <a:srcRect b="70658" l="0" r="0" t="13404"/>
            <a:stretch/>
          </p:blipFill>
          <p:spPr>
            <a:xfrm>
              <a:off x="1483625" y="1773250"/>
              <a:ext cx="7843405" cy="302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5"/>
            <p:cNvPicPr preferRelativeResize="0"/>
            <p:nvPr/>
          </p:nvPicPr>
          <p:blipFill rotWithShape="1">
            <a:blip r:embed="rId4">
              <a:alphaModFix/>
            </a:blip>
            <a:srcRect b="0" l="0" r="38416" t="0"/>
            <a:stretch/>
          </p:blipFill>
          <p:spPr>
            <a:xfrm>
              <a:off x="1492694" y="2075936"/>
              <a:ext cx="7843405" cy="38979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5"/>
            <p:cNvPicPr preferRelativeResize="0"/>
            <p:nvPr/>
          </p:nvPicPr>
          <p:blipFill rotWithShape="1">
            <a:blip r:embed="rId4">
              <a:alphaModFix/>
            </a:blip>
            <a:srcRect b="0" l="0" r="52514" t="7783"/>
            <a:stretch/>
          </p:blipFill>
          <p:spPr>
            <a:xfrm>
              <a:off x="1494300" y="2385625"/>
              <a:ext cx="7841802" cy="4501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5"/>
          <p:cNvSpPr/>
          <p:nvPr/>
        </p:nvSpPr>
        <p:spPr>
          <a:xfrm flipH="1">
            <a:off x="7076724" y="5553101"/>
            <a:ext cx="4635900" cy="371400"/>
          </a:xfrm>
          <a:prstGeom prst="homePlate">
            <a:avLst>
              <a:gd fmla="val 50000" name="adj"/>
            </a:avLst>
          </a:prstGeom>
          <a:solidFill>
            <a:srgbClr val="002060">
              <a:alpha val="78431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이제 움직일 준비 완료!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 txBox="1"/>
          <p:nvPr/>
        </p:nvSpPr>
        <p:spPr>
          <a:xfrm>
            <a:off x="191350" y="1052725"/>
            <a:ext cx="676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명령어가 정상 실행한 화면</a:t>
            </a:r>
            <a:endParaRPr b="1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6"/>
          <p:cNvPicPr preferRelativeResize="0"/>
          <p:nvPr/>
        </p:nvPicPr>
        <p:blipFill rotWithShape="1">
          <a:blip r:embed="rId3">
            <a:alphaModFix/>
          </a:blip>
          <a:srcRect b="0" l="0" r="7218" t="0"/>
          <a:stretch/>
        </p:blipFill>
        <p:spPr>
          <a:xfrm>
            <a:off x="1421503" y="3799200"/>
            <a:ext cx="4049200" cy="14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6"/>
          <p:cNvSpPr/>
          <p:nvPr/>
        </p:nvSpPr>
        <p:spPr>
          <a:xfrm>
            <a:off x="1300250" y="1989800"/>
            <a:ext cx="4203300" cy="3770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70" name="Google Shape;270;p6"/>
          <p:cNvSpPr txBox="1"/>
          <p:nvPr/>
        </p:nvSpPr>
        <p:spPr>
          <a:xfrm>
            <a:off x="191350" y="1052725"/>
            <a:ext cx="572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</a:rPr>
              <a:t>키보드로 Pinkbot을 움직이</a:t>
            </a:r>
            <a:r>
              <a:rPr b="1" lang="ko-KR" sz="2800">
                <a:solidFill>
                  <a:schemeClr val="dk2"/>
                </a:solidFill>
              </a:rPr>
              <a:t>기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6"/>
          <p:cNvPicPr preferRelativeResize="0"/>
          <p:nvPr/>
        </p:nvPicPr>
        <p:blipFill rotWithShape="1">
          <a:blip r:embed="rId4">
            <a:alphaModFix/>
          </a:blip>
          <a:srcRect b="0" l="0" r="15597" t="0"/>
          <a:stretch/>
        </p:blipFill>
        <p:spPr>
          <a:xfrm>
            <a:off x="2247851" y="2211694"/>
            <a:ext cx="2308100" cy="149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6"/>
          <p:cNvGrpSpPr/>
          <p:nvPr/>
        </p:nvGrpSpPr>
        <p:grpSpPr>
          <a:xfrm>
            <a:off x="7311600" y="1902778"/>
            <a:ext cx="4752700" cy="4420272"/>
            <a:chOff x="7311600" y="1817453"/>
            <a:chExt cx="4752700" cy="4420272"/>
          </a:xfrm>
        </p:grpSpPr>
        <p:sp>
          <p:nvSpPr>
            <p:cNvPr id="273" name="Google Shape;273;p6"/>
            <p:cNvSpPr/>
            <p:nvPr/>
          </p:nvSpPr>
          <p:spPr>
            <a:xfrm flipH="1">
              <a:off x="7311600" y="1817453"/>
              <a:ext cx="3564600" cy="371400"/>
            </a:xfrm>
            <a:prstGeom prst="homePlate">
              <a:avLst>
                <a:gd fmla="val 50000" name="adj"/>
              </a:avLst>
            </a:prstGeom>
            <a:solidFill>
              <a:srgbClr val="002060">
                <a:alpha val="78431"/>
              </a:srgbClr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Pinkbot 구동 버튼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 txBox="1"/>
            <p:nvPr/>
          </p:nvSpPr>
          <p:spPr>
            <a:xfrm>
              <a:off x="7474000" y="2282500"/>
              <a:ext cx="4590300" cy="14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: 전진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 : 반시계 방향으로 제자리 회전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 : 시계 방향으로 제자리 회전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: 후진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나머진..느낌이 오시죠?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 flipH="1">
              <a:off x="7311600" y="4339925"/>
              <a:ext cx="3564600" cy="371400"/>
            </a:xfrm>
            <a:prstGeom prst="homePlate">
              <a:avLst>
                <a:gd fmla="val 50000" name="adj"/>
              </a:avLst>
            </a:prstGeom>
            <a:solidFill>
              <a:srgbClr val="002060">
                <a:alpha val="78430"/>
              </a:srgbClr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Pinkbot 속도 조절 버튼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 txBox="1"/>
            <p:nvPr/>
          </p:nvSpPr>
          <p:spPr>
            <a:xfrm>
              <a:off x="7474000" y="4777625"/>
              <a:ext cx="4590300" cy="14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 / z : 최고 속도 조절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 / x : 직진 속도 조절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2385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●"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 / c : 회전 속도 조절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"/>
          <p:cNvSpPr/>
          <p:nvPr/>
        </p:nvSpPr>
        <p:spPr>
          <a:xfrm flipH="1">
            <a:off x="2677025" y="2058375"/>
            <a:ext cx="89079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43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제공한 DriveTest_class.py 와 DriveTest.ipynb를 노트북에 다운하고, 같은 폴더에 위치시킨다.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7"/>
          <p:cNvPicPr preferRelativeResize="0"/>
          <p:nvPr/>
        </p:nvPicPr>
        <p:blipFill rotWithShape="1">
          <a:blip r:embed="rId3">
            <a:alphaModFix/>
          </a:blip>
          <a:srcRect b="37527" l="0" r="0" t="0"/>
          <a:stretch/>
        </p:blipFill>
        <p:spPr>
          <a:xfrm>
            <a:off x="2027400" y="2647800"/>
            <a:ext cx="8137200" cy="2590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"/>
          <p:cNvSpPr txBox="1"/>
          <p:nvPr/>
        </p:nvSpPr>
        <p:spPr>
          <a:xfrm>
            <a:off x="191344" y="1052736"/>
            <a:ext cx="529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응용하기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4844850" y="5324750"/>
            <a:ext cx="34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폴더명까지 같을 필요는 없습니다!</a:t>
            </a:r>
            <a:endParaRPr/>
          </a:p>
        </p:txBody>
      </p:sp>
      <p:grpSp>
        <p:nvGrpSpPr>
          <p:cNvPr id="285" name="Google Shape;285;p7"/>
          <p:cNvGrpSpPr/>
          <p:nvPr/>
        </p:nvGrpSpPr>
        <p:grpSpPr>
          <a:xfrm>
            <a:off x="3987750" y="3104750"/>
            <a:ext cx="1040502" cy="2691084"/>
            <a:chOff x="3987750" y="3104750"/>
            <a:chExt cx="1040502" cy="2691084"/>
          </a:xfrm>
        </p:grpSpPr>
        <p:cxnSp>
          <p:nvCxnSpPr>
            <p:cNvPr id="286" name="Google Shape;286;p7"/>
            <p:cNvCxnSpPr>
              <a:endCxn id="284" idx="1"/>
            </p:cNvCxnSpPr>
            <p:nvPr/>
          </p:nvCxnSpPr>
          <p:spPr>
            <a:xfrm flipH="1" rot="-5400000">
              <a:off x="3206250" y="3886250"/>
              <a:ext cx="2420100" cy="857100"/>
            </a:xfrm>
            <a:prstGeom prst="curvedConnector2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7"/>
            <p:cNvSpPr txBox="1"/>
            <p:nvPr/>
          </p:nvSpPr>
          <p:spPr>
            <a:xfrm rot="935146">
              <a:off x="4635816" y="5238138"/>
              <a:ext cx="328271" cy="523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ko-KR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1" i="0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7"/>
          <p:cNvSpPr/>
          <p:nvPr/>
        </p:nvSpPr>
        <p:spPr>
          <a:xfrm>
            <a:off x="3263775" y="2707703"/>
            <a:ext cx="1634400" cy="4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/>
        </p:nvSpPr>
        <p:spPr>
          <a:xfrm>
            <a:off x="191344" y="1052736"/>
            <a:ext cx="5298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5318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controller.ipynb 열기</a:t>
            </a:r>
            <a:endParaRPr b="1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22425"/>
            <a:ext cx="11887203" cy="337018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8"/>
          <p:cNvSpPr/>
          <p:nvPr/>
        </p:nvSpPr>
        <p:spPr>
          <a:xfrm flipH="1">
            <a:off x="8703200" y="1905975"/>
            <a:ext cx="3221700" cy="436200"/>
          </a:xfrm>
          <a:prstGeom prst="homePlate">
            <a:avLst>
              <a:gd fmla="val 50000" name="adj"/>
            </a:avLst>
          </a:prstGeom>
          <a:solidFill>
            <a:srgbClr val="002060">
              <a:alpha val="78430"/>
            </a:srgbClr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생각보다 간단한 코드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2022-08-19T02:45:41Z</dcterms:created>
  <dc:creator>이아람</dc:creator>
</cp:coreProperties>
</file>