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12192000" cy="6858000"/>
  <p:notesSz cx="6858000" cy="9144000"/>
  <p:embeddedFontLst>
    <p:embeddedFont>
      <p:font typeface="Century Gothic" panose="020B0502020202020204" pitchFamily="34" charset="0"/>
      <p:regular r:id="rId7"/>
      <p:bold r:id="rId8"/>
      <p:italic r:id="rId9"/>
      <p:boldItalic r:id="rId10"/>
    </p:embeddedFont>
    <p:embeddedFont>
      <p:font typeface="Roboto" panose="02000000000000000000" pitchFamily="2" charset="0"/>
      <p:regular r:id="rId11"/>
      <p:bold r:id="rId12"/>
      <p:italic r:id="rId13"/>
    </p:embeddedFont>
    <p:embeddedFont>
      <p:font typeface="Wingdings 3" panose="05040102010807070707" pitchFamily="18" charset="2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81CD"/>
    <a:srgbClr val="558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l-G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3150932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410790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08155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696322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790959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720471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09025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2326182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18714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76119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906695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4494129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868721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675993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01271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476360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653940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l-GR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1528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80720" cy="6857999"/>
          </a:xfrm>
          <a:prstGeom prst="rect">
            <a:avLst/>
          </a:prstGeom>
          <a:noFill/>
          <a:ln>
            <a:solidFill>
              <a:srgbClr val="5585CD"/>
            </a:solidFill>
          </a:ln>
        </p:spPr>
      </p:pic>
      <p:sp>
        <p:nvSpPr>
          <p:cNvPr id="165" name="Shape 165"/>
          <p:cNvSpPr txBox="1">
            <a:spLocks noGrp="1"/>
          </p:cNvSpPr>
          <p:nvPr>
            <p:ph type="ctrTitle" idx="4294967295"/>
          </p:nvPr>
        </p:nvSpPr>
        <p:spPr>
          <a:xfrm>
            <a:off x="8547424" y="3528964"/>
            <a:ext cx="1980552" cy="581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</a:pPr>
            <a:r>
              <a:rPr lang="en-US" sz="4000" b="0" i="0" u="none" strike="noStrike" cap="none" dirty="0" err="1">
                <a:solidFill>
                  <a:srgbClr val="5585CD"/>
                </a:solidFill>
                <a:latin typeface="Roboto" panose="02000000000000000000" pitchFamily="2" charset="0"/>
                <a:ea typeface="Roboto" panose="02000000000000000000" pitchFamily="2" charset="0"/>
                <a:sym typeface="Century Gothic"/>
              </a:rPr>
              <a:t>Queuet</a:t>
            </a:r>
            <a:endParaRPr sz="4000" b="0" i="0" u="none" strike="noStrike" cap="none" dirty="0">
              <a:solidFill>
                <a:srgbClr val="5585CD"/>
              </a:solidFill>
              <a:latin typeface="Roboto" panose="02000000000000000000" pitchFamily="2" charset="0"/>
              <a:ea typeface="Roboto" panose="02000000000000000000" pitchFamily="2" charset="0"/>
              <a:sym typeface="Century Gothic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subTitle" idx="4294967295"/>
          </p:nvPr>
        </p:nvSpPr>
        <p:spPr>
          <a:xfrm>
            <a:off x="8775247" y="5099717"/>
            <a:ext cx="3307896" cy="1683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SzPts val="1260"/>
            </a:pPr>
            <a:r>
              <a:rPr lang="el-GR" sz="1260" dirty="0">
                <a:solidFill>
                  <a:srgbClr val="59595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Γιώργος Βαγδάς,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1260"/>
              <a:buNone/>
            </a:pPr>
            <a:r>
              <a:rPr lang="el-GR" sz="1260" dirty="0">
                <a:solidFill>
                  <a:srgbClr val="59595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Μηχανικός Πληροφορικής</a:t>
            </a:r>
          </a:p>
          <a:p>
            <a:pPr>
              <a:lnSpc>
                <a:spcPct val="80000"/>
              </a:lnSpc>
              <a:spcBef>
                <a:spcPts val="0"/>
              </a:spcBef>
              <a:buSzPts val="1260"/>
            </a:pPr>
            <a:endParaRPr lang="el-GR" sz="1260" dirty="0">
              <a:solidFill>
                <a:srgbClr val="59595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SzPts val="1260"/>
            </a:pPr>
            <a:r>
              <a:rPr lang="el-GR" sz="1260" dirty="0" err="1">
                <a:solidFill>
                  <a:srgbClr val="59595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Εφραίμ</a:t>
            </a:r>
            <a:r>
              <a:rPr lang="el-GR" sz="1260" dirty="0">
                <a:solidFill>
                  <a:srgbClr val="59595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 Αλέξανδρος </a:t>
            </a:r>
            <a:r>
              <a:rPr lang="el-GR" sz="1260" dirty="0" err="1">
                <a:solidFill>
                  <a:srgbClr val="59595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Μανδουλίδης</a:t>
            </a:r>
            <a:r>
              <a:rPr lang="el-GR" sz="1260" dirty="0">
                <a:solidFill>
                  <a:srgbClr val="59595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1260"/>
              <a:buNone/>
            </a:pPr>
            <a:r>
              <a:rPr lang="el-GR" sz="1260" dirty="0">
                <a:solidFill>
                  <a:srgbClr val="59595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Μηχανικός Πληροφορικής</a:t>
            </a:r>
          </a:p>
          <a:p>
            <a:pPr>
              <a:lnSpc>
                <a:spcPct val="80000"/>
              </a:lnSpc>
              <a:spcBef>
                <a:spcPts val="0"/>
              </a:spcBef>
              <a:buSzPts val="1260"/>
            </a:pPr>
            <a:endParaRPr lang="el-GR" sz="1260" dirty="0">
              <a:solidFill>
                <a:srgbClr val="59595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SzPts val="1260"/>
            </a:pPr>
            <a:r>
              <a:rPr lang="el-GR" sz="1260" dirty="0">
                <a:solidFill>
                  <a:srgbClr val="59595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Αθηνόδωρος Παναγιωτίδης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1260"/>
              <a:buNone/>
            </a:pPr>
            <a:r>
              <a:rPr lang="el-GR" sz="1260" dirty="0">
                <a:solidFill>
                  <a:srgbClr val="59595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Ηλεκτρολόγος Μηχανικός και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1260"/>
              <a:buNone/>
            </a:pPr>
            <a:r>
              <a:rPr lang="el-GR" sz="1260" dirty="0">
                <a:solidFill>
                  <a:srgbClr val="59595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Μηχανικός Υπολογιστών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endParaRPr lang="el-GR" sz="1260"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endParaRPr lang="en-US" sz="1260" dirty="0">
              <a:solidFill>
                <a:srgbClr val="595959"/>
              </a:solidFill>
            </a:endParaRP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9A5AB398-9BA8-4ABE-80F4-A3C14C33702D}"/>
              </a:ext>
            </a:extLst>
          </p:cNvPr>
          <p:cNvSpPr/>
          <p:nvPr/>
        </p:nvSpPr>
        <p:spPr>
          <a:xfrm>
            <a:off x="2509935" y="3321698"/>
            <a:ext cx="1352938" cy="789252"/>
          </a:xfrm>
          <a:prstGeom prst="rect">
            <a:avLst/>
          </a:prstGeom>
          <a:solidFill>
            <a:srgbClr val="5081CD"/>
          </a:solidFill>
          <a:ln>
            <a:solidFill>
              <a:srgbClr val="5081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A5981-896A-4772-A01B-1AF97BE6D893}"/>
              </a:ext>
            </a:extLst>
          </p:cNvPr>
          <p:cNvSpPr txBox="1"/>
          <p:nvPr/>
        </p:nvSpPr>
        <p:spPr>
          <a:xfrm>
            <a:off x="2332653" y="3464619"/>
            <a:ext cx="1707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TID: 10</a:t>
            </a:r>
            <a:endParaRPr lang="el-GR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2592925" y="1386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l-GR" sz="3600" b="0" i="0" u="none" strike="noStrike" cap="non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sym typeface="Century Gothic"/>
              </a:rPr>
              <a:t>Οφέλη για τους πολίτες</a:t>
            </a:r>
            <a:endParaRPr sz="3600" b="0" i="0" u="none" strike="noStrike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sym typeface="Century Gothic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idx="1"/>
          </p:nvPr>
        </p:nvSpPr>
        <p:spPr>
          <a:xfrm>
            <a:off x="2589325" y="3006499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el-GR" sz="2200" dirty="0">
                <a:latin typeface="Roboto" panose="02000000000000000000" pitchFamily="2" charset="0"/>
                <a:ea typeface="Roboto" panose="02000000000000000000" pitchFamily="2" charset="0"/>
              </a:rPr>
              <a:t>Μικρότεροι χρόνοι αναμονής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el-GR" sz="2200" dirty="0">
                <a:latin typeface="Roboto" panose="02000000000000000000" pitchFamily="2" charset="0"/>
                <a:ea typeface="Roboto" panose="02000000000000000000" pitchFamily="2" charset="0"/>
              </a:rPr>
              <a:t>Αυξημένη παραγωγικότητα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el-GR" sz="2200" dirty="0">
                <a:latin typeface="Roboto" panose="02000000000000000000" pitchFamily="2" charset="0"/>
                <a:ea typeface="Roboto" panose="02000000000000000000" pitchFamily="2" charset="0"/>
              </a:rPr>
              <a:t>Αυξημένη ποιότητα ζωής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el-GR" sz="2200" b="0" i="0" u="none" strike="noStrike" cap="none" dirty="0">
                <a:solidFill>
                  <a:srgbClr val="3F3F3F"/>
                </a:solidFill>
                <a:latin typeface="Roboto" panose="02000000000000000000" pitchFamily="2" charset="0"/>
                <a:ea typeface="Roboto" panose="02000000000000000000" pitchFamily="2" charset="0"/>
                <a:sym typeface="Century Gothic"/>
              </a:rPr>
              <a:t>Ελάχιστη ταλαιπωρία ευπαθών ομάδων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el-GR" sz="2200" dirty="0">
                <a:latin typeface="Roboto" panose="02000000000000000000" pitchFamily="2" charset="0"/>
                <a:ea typeface="Roboto" panose="02000000000000000000" pitchFamily="2" charset="0"/>
              </a:rPr>
              <a:t>Μείωση συνωστισμού στις υπηρεσίες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el-GR" sz="2200" b="0" i="0" u="none" strike="noStrike" cap="none" dirty="0">
                <a:solidFill>
                  <a:srgbClr val="3F3F3F"/>
                </a:solidFill>
                <a:latin typeface="Roboto" panose="02000000000000000000" pitchFamily="2" charset="0"/>
                <a:ea typeface="Roboto" panose="02000000000000000000" pitchFamily="2" charset="0"/>
                <a:sym typeface="Century Gothic"/>
              </a:rPr>
              <a:t>Αποφυγή πολύωρης αναμονής σε περιβάλλον</a:t>
            </a:r>
            <a:r>
              <a:rPr lang="el-GR" sz="2200" dirty="0">
                <a:latin typeface="Roboto" panose="02000000000000000000" pitchFamily="2" charset="0"/>
                <a:ea typeface="Roboto" panose="02000000000000000000" pitchFamily="2" charset="0"/>
              </a:rPr>
              <a:t> αυξημένου υγειονομικού κινδύνου (πχ νοσοκομείο)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el-GR" sz="2200" b="0" i="0" u="none" strike="noStrike" cap="none" dirty="0">
                <a:solidFill>
                  <a:srgbClr val="3F3F3F"/>
                </a:solidFill>
                <a:latin typeface="Roboto" panose="02000000000000000000" pitchFamily="2" charset="0"/>
                <a:ea typeface="Roboto" panose="02000000000000000000" pitchFamily="2" charset="0"/>
                <a:sym typeface="Century Gothic"/>
              </a:rPr>
              <a:t>Α</a:t>
            </a:r>
            <a:r>
              <a:rPr lang="el-GR" sz="2200" dirty="0">
                <a:latin typeface="Roboto" panose="02000000000000000000" pitchFamily="2" charset="0"/>
                <a:ea typeface="Roboto" panose="02000000000000000000" pitchFamily="2" charset="0"/>
              </a:rPr>
              <a:t>ίσθημα πολιτισμού - εκσυγχρονισμού</a:t>
            </a:r>
            <a:endParaRPr sz="2200" b="0" i="0" u="none" strike="noStrike" cap="none" dirty="0">
              <a:solidFill>
                <a:srgbClr val="3F3F3F"/>
              </a:solidFill>
              <a:latin typeface="Roboto" panose="02000000000000000000" pitchFamily="2" charset="0"/>
              <a:ea typeface="Roboto" panose="02000000000000000000" pitchFamily="2" charset="0"/>
              <a:sym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1D2D69-B851-43C6-A03D-CECFB313817B}"/>
              </a:ext>
            </a:extLst>
          </p:cNvPr>
          <p:cNvSpPr txBox="1"/>
          <p:nvPr/>
        </p:nvSpPr>
        <p:spPr>
          <a:xfrm>
            <a:off x="111966" y="6414767"/>
            <a:ext cx="200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TID: 10</a:t>
            </a:r>
            <a:endParaRPr lang="el-GR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2592925" y="1386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l-GR" sz="3600" b="0" i="0" u="none" strike="noStrike" cap="non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sym typeface="Century Gothic"/>
              </a:rPr>
              <a:t>Οφέλη για την πόλη</a:t>
            </a:r>
            <a:endParaRPr sz="3600" b="0" i="0" u="none" strike="noStrike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sym typeface="Century Gothic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idx="1"/>
          </p:nvPr>
        </p:nvSpPr>
        <p:spPr>
          <a:xfrm>
            <a:off x="2592925" y="323089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el-GR" sz="2400" b="0" i="0" u="none" strike="noStrike" cap="none" dirty="0">
                <a:solidFill>
                  <a:srgbClr val="3F3F3F"/>
                </a:solidFill>
                <a:latin typeface="Roboto" panose="02000000000000000000" pitchFamily="2" charset="0"/>
                <a:ea typeface="Roboto" panose="02000000000000000000" pitchFamily="2" charset="0"/>
                <a:sym typeface="Century Gothic"/>
              </a:rPr>
              <a:t>Μείωση συνωστισμού σε δημόσιους φορείς (πχ εφορία, ΙΚΑ </a:t>
            </a:r>
            <a:r>
              <a:rPr lang="el-GR" sz="2400" b="0" i="0" u="none" strike="noStrike" cap="none" dirty="0" err="1">
                <a:solidFill>
                  <a:srgbClr val="3F3F3F"/>
                </a:solidFill>
                <a:latin typeface="Roboto" panose="02000000000000000000" pitchFamily="2" charset="0"/>
                <a:ea typeface="Roboto" panose="02000000000000000000" pitchFamily="2" charset="0"/>
                <a:sym typeface="Century Gothic"/>
              </a:rPr>
              <a:t>κλπ</a:t>
            </a:r>
            <a:r>
              <a:rPr lang="el-GR" sz="2400" b="0" i="0" u="none" strike="noStrike" cap="none" dirty="0">
                <a:solidFill>
                  <a:srgbClr val="3F3F3F"/>
                </a:solidFill>
                <a:latin typeface="Roboto" panose="02000000000000000000" pitchFamily="2" charset="0"/>
                <a:ea typeface="Roboto" panose="02000000000000000000" pitchFamily="2" charset="0"/>
                <a:sym typeface="Century Gothic"/>
              </a:rPr>
              <a:t>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Ταχύτερη εξυπηρέτηση πολιτών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el-GR" sz="2400" b="0" i="0" u="none" strike="noStrike" cap="none" dirty="0">
                <a:solidFill>
                  <a:srgbClr val="3F3F3F"/>
                </a:solidFill>
                <a:latin typeface="Roboto" panose="02000000000000000000" pitchFamily="2" charset="0"/>
                <a:ea typeface="Roboto" panose="02000000000000000000" pitchFamily="2" charset="0"/>
                <a:sym typeface="Century Gothic"/>
              </a:rPr>
              <a:t>Ασφάλεια ευπαθών ομάδων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el-GR" sz="2400" b="0" i="0" u="none" strike="noStrike" cap="none" dirty="0">
                <a:solidFill>
                  <a:srgbClr val="3F3F3F"/>
                </a:solidFill>
                <a:latin typeface="Roboto" panose="02000000000000000000" pitchFamily="2" charset="0"/>
                <a:ea typeface="Roboto" panose="02000000000000000000" pitchFamily="2" charset="0"/>
                <a:sym typeface="Century Gothic"/>
              </a:rPr>
              <a:t>Ικανοποίηση πολιτών από τις υπηρεσίες του Δήμου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Τεχνολογική ανάπτυξη - πρόοδος</a:t>
            </a:r>
            <a:endParaRPr sz="2400" b="0" i="0" u="none" strike="noStrike" cap="none" dirty="0">
              <a:solidFill>
                <a:srgbClr val="3F3F3F"/>
              </a:solidFill>
              <a:latin typeface="Roboto" panose="02000000000000000000" pitchFamily="2" charset="0"/>
              <a:ea typeface="Roboto" panose="02000000000000000000" pitchFamily="2" charset="0"/>
              <a:sym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FE5781-30B6-4642-A8B4-E6F04EFB5BA6}"/>
              </a:ext>
            </a:extLst>
          </p:cNvPr>
          <p:cNvSpPr txBox="1"/>
          <p:nvPr/>
        </p:nvSpPr>
        <p:spPr>
          <a:xfrm>
            <a:off x="185627" y="6382738"/>
            <a:ext cx="2407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TID: 10</a:t>
            </a:r>
            <a:endParaRPr lang="el-GR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1640100" y="874631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l-GR" sz="3600" i="0" u="none" strike="noStrike" cap="non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sym typeface="Century Gothic"/>
              </a:rPr>
              <a:t>Ευχαριστ</a:t>
            </a:r>
            <a:r>
              <a:rPr lang="el-G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sym typeface="Century Gothic"/>
              </a:rPr>
              <a:t>ούμε</a:t>
            </a:r>
            <a:r>
              <a:rPr lang="el-G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πολύ για την προσοχή σας</a:t>
            </a:r>
            <a:endParaRPr sz="3600" i="0" u="none" strike="noStrike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sym typeface="Century Gothic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idx="1"/>
          </p:nvPr>
        </p:nvSpPr>
        <p:spPr>
          <a:xfrm>
            <a:off x="3287485" y="1427584"/>
            <a:ext cx="5617030" cy="4002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None/>
            </a:pPr>
            <a:endParaRPr sz="3600" b="0" i="0" u="none" strike="noStrike" cap="none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None/>
            </a:pPr>
            <a:endParaRPr sz="3600" b="0" i="0" u="none" strike="noStrike" cap="none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Century Gothic"/>
              <a:sym typeface="Century Gothic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SzPts val="1260"/>
            </a:pPr>
            <a:r>
              <a:rPr lang="el-GR" sz="24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Γιώργος Βαγδάς,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1260"/>
              <a:buNone/>
            </a:pPr>
            <a:r>
              <a:rPr lang="el-GR" sz="24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Μηχανικός Πληροφορικής</a:t>
            </a:r>
          </a:p>
          <a:p>
            <a:pPr>
              <a:lnSpc>
                <a:spcPct val="80000"/>
              </a:lnSpc>
              <a:spcBef>
                <a:spcPts val="0"/>
              </a:spcBef>
              <a:buSzPts val="1260"/>
            </a:pPr>
            <a:endParaRPr lang="el-GR" sz="24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SzPts val="1260"/>
            </a:pPr>
            <a:r>
              <a:rPr lang="el-GR" sz="24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Εφραίμ</a:t>
            </a:r>
            <a:r>
              <a:rPr lang="el-GR" sz="24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 Αλέξανδρος </a:t>
            </a:r>
            <a:r>
              <a:rPr lang="el-GR" sz="24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Μανδουλίδης</a:t>
            </a:r>
            <a:r>
              <a:rPr lang="el-GR" sz="24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1260"/>
              <a:buNone/>
            </a:pPr>
            <a:r>
              <a:rPr lang="el-GR" sz="24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Μηχανικός Πληροφορικής</a:t>
            </a:r>
          </a:p>
          <a:p>
            <a:pPr>
              <a:lnSpc>
                <a:spcPct val="80000"/>
              </a:lnSpc>
              <a:spcBef>
                <a:spcPts val="0"/>
              </a:spcBef>
              <a:buSzPts val="1260"/>
            </a:pPr>
            <a:endParaRPr lang="el-GR" sz="24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SzPts val="1260"/>
            </a:pPr>
            <a:r>
              <a:rPr lang="el-GR" sz="24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Αθηνόδωρος Παναγιωτίδης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1260"/>
              <a:buNone/>
            </a:pPr>
            <a:r>
              <a:rPr lang="el-GR" sz="24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Ηλεκτρολόγος Μηχανικός και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1260"/>
              <a:buNone/>
            </a:pPr>
            <a:r>
              <a:rPr lang="el-GR" sz="24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Μηχανικός Υπολογιστών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B3F4C8-3534-470A-89DB-ABC1DDD26C95}"/>
              </a:ext>
            </a:extLst>
          </p:cNvPr>
          <p:cNvSpPr txBox="1"/>
          <p:nvPr/>
        </p:nvSpPr>
        <p:spPr>
          <a:xfrm>
            <a:off x="3620277" y="5678778"/>
            <a:ext cx="6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Email:</a:t>
            </a:r>
            <a:r>
              <a:rPr lang="el-GR" sz="24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queuet@gmail.com</a:t>
            </a:r>
          </a:p>
          <a:p>
            <a:r>
              <a:rPr lang="el-GR" sz="24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Τηλέφωνα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:6938683522-6982709271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08959-1DFF-487D-8F6C-474631036D3D}"/>
              </a:ext>
            </a:extLst>
          </p:cNvPr>
          <p:cNvSpPr txBox="1"/>
          <p:nvPr/>
        </p:nvSpPr>
        <p:spPr>
          <a:xfrm>
            <a:off x="111967" y="6323163"/>
            <a:ext cx="189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TID: 10</a:t>
            </a:r>
            <a:endParaRPr lang="el-GR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Αίθουσα συσκέψεων &quot;Ιόν&quot;">
  <a:themeElements>
    <a:clrScheme name="Αίθουσα συσκέψεων &quot;Ιόν&quot;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Αίθουσα συσκέψεων &quot;Ιόν&quot;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Αίθουσα συσκέψεων &quot;Ιόν&quot;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99</TotalTime>
  <Words>144</Words>
  <Application>Microsoft Office PowerPoint</Application>
  <PresentationFormat>Ευρεία οθόνη</PresentationFormat>
  <Paragraphs>42</Paragraphs>
  <Slides>4</Slides>
  <Notes>4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</vt:i4>
      </vt:variant>
    </vt:vector>
  </HeadingPairs>
  <TitlesOfParts>
    <vt:vector size="10" baseType="lpstr">
      <vt:lpstr>Noto Sans Symbols</vt:lpstr>
      <vt:lpstr>Century Gothic</vt:lpstr>
      <vt:lpstr>Roboto</vt:lpstr>
      <vt:lpstr>Arial</vt:lpstr>
      <vt:lpstr>Wingdings 3</vt:lpstr>
      <vt:lpstr>Αίθουσα συσκέψεων "Ιόν"</vt:lpstr>
      <vt:lpstr>Queuet</vt:lpstr>
      <vt:lpstr>Οφέλη για τους πολίτες</vt:lpstr>
      <vt:lpstr>Οφέλη για την πόλη</vt:lpstr>
      <vt:lpstr>Ευχαριστούμε πολύ για την προσοχή σας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Ενιαίο ηλεκτρονικό σύστημα αναμονής</dc:title>
  <dc:creator>Γιώργος Βαγδάς</dc:creator>
  <cp:lastModifiedBy>Γιώργος Βαγδάς</cp:lastModifiedBy>
  <cp:revision>27</cp:revision>
  <dcterms:modified xsi:type="dcterms:W3CDTF">2018-07-01T07:52:25Z</dcterms:modified>
</cp:coreProperties>
</file>