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embeddings/oleObject6.bin" ContentType="application/vnd.openxmlformats-officedocument.oleObject"/>
  <Override PartName="/ppt/tags/tag8.xml" ContentType="application/vnd.openxmlformats-officedocument.presentationml.tags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embeddings/oleObject8.bin" ContentType="application/vnd.openxmlformats-officedocument.oleObject"/>
  <Override PartName="/ppt/tags/tag10.xml" ContentType="application/vnd.openxmlformats-officedocument.presentationml.tags+xml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embeddings/oleObject10.bin" ContentType="application/vnd.openxmlformats-officedocument.oleObject"/>
  <Override PartName="/ppt/tags/tag12.xml" ContentType="application/vnd.openxmlformats-officedocument.presentationml.tags+xml"/>
  <Override PartName="/ppt/embeddings/oleObject11.bin" ContentType="application/vnd.openxmlformats-officedocument.oleObject"/>
  <Override PartName="/ppt/tags/tag13.xml" ContentType="application/vnd.openxmlformats-officedocument.presentationml.tags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65" r:id="rId2"/>
    <p:sldId id="614" r:id="rId3"/>
    <p:sldId id="582" r:id="rId4"/>
    <p:sldId id="591" r:id="rId5"/>
    <p:sldId id="592" r:id="rId6"/>
    <p:sldId id="596" r:id="rId7"/>
    <p:sldId id="612" r:id="rId8"/>
    <p:sldId id="598" r:id="rId9"/>
    <p:sldId id="601" r:id="rId10"/>
    <p:sldId id="604" r:id="rId11"/>
    <p:sldId id="606" r:id="rId12"/>
    <p:sldId id="613" r:id="rId13"/>
    <p:sldId id="615" r:id="rId14"/>
  </p:sldIdLst>
  <p:sldSz cx="9001125" cy="6751638"/>
  <p:notesSz cx="6858000" cy="9144000"/>
  <p:custDataLst>
    <p:tags r:id="rId18"/>
  </p:custDataLst>
  <p:defaultTextStyle>
    <a:defPPr>
      <a:defRPr lang="en-US"/>
    </a:defPPr>
    <a:lvl1pPr marL="0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068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0135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0203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0271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0338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0406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0474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0541" algn="l" defTabSz="9001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0" autoAdjust="0"/>
    <p:restoredTop sz="86972" autoAdjust="0"/>
  </p:normalViewPr>
  <p:slideViewPr>
    <p:cSldViewPr snapToGrid="0">
      <p:cViewPr>
        <p:scale>
          <a:sx n="94" d="100"/>
          <a:sy n="94" d="100"/>
        </p:scale>
        <p:origin x="-656" y="-80"/>
      </p:cViewPr>
      <p:guideLst>
        <p:guide orient="horz" pos="2127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0068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0135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50203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00271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50338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00406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50474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541" algn="l" defTabSz="900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2415" y="2097384"/>
            <a:ext cx="4003625" cy="144722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2414" y="3825928"/>
            <a:ext cx="3328542" cy="17254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0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0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6" y="1575383"/>
            <a:ext cx="3975497" cy="44557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1575383"/>
            <a:ext cx="3975497" cy="44557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005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4DD2693C-57C3-4914-8E69-D777D6AA2CC8}" type="datetimeFigureOut">
              <a:rPr lang="en-US" smtClean="0"/>
              <a:pPr/>
              <a:t>07/04/15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5385" y="6257769"/>
            <a:ext cx="2850356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080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99" y="6305611"/>
            <a:ext cx="1826927" cy="4460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005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4DD2693C-57C3-4914-8E69-D777D6AA2CC8}" type="datetimeFigureOut">
              <a:rPr lang="en-US" smtClean="0"/>
              <a:pPr/>
              <a:t>07/04/15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5385" y="6257769"/>
            <a:ext cx="2850356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080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73" y="6164143"/>
            <a:ext cx="1834579" cy="5874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005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4DD2693C-57C3-4914-8E69-D777D6AA2CC8}" type="datetimeFigureOut">
              <a:rPr lang="en-US" smtClean="0"/>
              <a:pPr/>
              <a:t>07/04/15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75385" y="6257769"/>
            <a:ext cx="2850356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080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73" y="6164143"/>
            <a:ext cx="1834579" cy="5874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005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2F55A533-46BD-D04B-904D-2908F86D8285}" type="datetimeFigureOut">
              <a:rPr lang="en-US" smtClean="0"/>
              <a:pPr/>
              <a:t>07/04/15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5385" y="6257769"/>
            <a:ext cx="2850356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0806" y="6257769"/>
            <a:ext cx="2100263" cy="359462"/>
          </a:xfrm>
          <a:prstGeom prst="rect">
            <a:avLst/>
          </a:prstGeom>
        </p:spPr>
        <p:txBody>
          <a:bodyPr lIns="90014" tIns="45007" rIns="90014" bIns="45007"/>
          <a:lstStyle/>
          <a:p>
            <a:fld id="{39EC1F4A-7A01-0B41-86C9-BF8BB9B5D98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89424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270379"/>
            <a:ext cx="8101013" cy="1125273"/>
          </a:xfrm>
          <a:prstGeom prst="rect">
            <a:avLst/>
          </a:prstGeom>
        </p:spPr>
        <p:txBody>
          <a:bodyPr vert="horz" lIns="90014" tIns="45007" rIns="90014" bIns="450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575383"/>
            <a:ext cx="8101013" cy="4455769"/>
          </a:xfrm>
          <a:prstGeom prst="rect">
            <a:avLst/>
          </a:prstGeom>
        </p:spPr>
        <p:txBody>
          <a:bodyPr vert="horz" lIns="90014" tIns="45007" rIns="90014" bIns="450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00135" rtl="0" eaLnBrk="1" latinLnBrk="0" hangingPunct="1">
        <a:spcBef>
          <a:spcPct val="0"/>
        </a:spcBef>
        <a:buNone/>
        <a:defRPr sz="39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37551" indent="-337551" algn="l" defTabSz="90013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31360" indent="-281292" algn="l" defTabSz="90013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25169" indent="-225034" algn="l" defTabSz="9001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575237" indent="-225034" algn="l" defTabSz="90013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25305" indent="-225034" algn="l" defTabSz="90013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475372" indent="-225034" algn="l" defTabSz="9001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440" indent="-225034" algn="l" defTabSz="9001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508" indent="-225034" algn="l" defTabSz="9001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5575" indent="-225034" algn="l" defTabSz="9001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68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35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0203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71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0338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0406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0474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541" algn="l" defTabSz="9001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hyperlink" Target="http://crowducate.me/" TargetMode="External"/><Relationship Id="rId7" Type="http://schemas.openxmlformats.org/officeDocument/2006/relationships/hyperlink" Target="http://blog.crowducate.me/" TargetMode="External"/><Relationship Id="rId8" Type="http://schemas.openxmlformats.org/officeDocument/2006/relationships/hyperlink" Target="mailto:info@crowducate.me" TargetMode="External"/><Relationship Id="rId9" Type="http://schemas.openxmlformats.org/officeDocument/2006/relationships/hyperlink" Target="http://amir-rahbaran.com/" TargetMode="External"/><Relationship Id="rId1" Type="http://schemas.openxmlformats.org/officeDocument/2006/relationships/vmlDrawing" Target="../drawings/vmlDrawing12.v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6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8593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70" y="2390795"/>
            <a:ext cx="8101013" cy="1447226"/>
          </a:xfrm>
        </p:spPr>
        <p:txBody>
          <a:bodyPr>
            <a:noAutofit/>
          </a:bodyPr>
          <a:lstStyle/>
          <a:p>
            <a:pPr algn="ctr"/>
            <a:r>
              <a:rPr lang="en-US" sz="7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Crowducate  </a:t>
            </a:r>
            <a:br>
              <a:rPr lang="en-US" sz="7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4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true open education platform. 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7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/>
            </a:r>
            <a:br>
              <a:rPr lang="en-US" sz="7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Democratize education. Enjoy education.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94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4606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76" y="301551"/>
            <a:ext cx="8645177" cy="76355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Short CV I (Amir Rahbaran)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000" y="2773252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Education: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Sketch Rockwell" panose="02000000000000000000" pitchFamily="2" charset="0"/>
              </a:rPr>
              <a:t>2008-2013: PhD in Entrepreneurship – University of </a:t>
            </a:r>
            <a:r>
              <a:rPr lang="en-US" sz="2800" dirty="0" smtClean="0">
                <a:latin typeface="Sketch Rockwell" panose="02000000000000000000" pitchFamily="2" charset="0"/>
              </a:rPr>
              <a:t>Oldenburg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latin typeface="Sketch Rockwell" panose="02000000000000000000" pitchFamily="2" charset="0"/>
              </a:rPr>
              <a:t>2002-2006: MSc in Management Science – RWTH Aachen (Germany) and Grande </a:t>
            </a:r>
            <a:r>
              <a:rPr lang="en-US" sz="2800" dirty="0" err="1" smtClean="0">
                <a:latin typeface="Sketch Rockwell" panose="02000000000000000000" pitchFamily="2" charset="0"/>
              </a:rPr>
              <a:t>Ecole</a:t>
            </a:r>
            <a:r>
              <a:rPr lang="en-US" sz="2800" dirty="0" smtClean="0">
                <a:latin typeface="Sketch Rockwell" panose="02000000000000000000" pitchFamily="2" charset="0"/>
              </a:rPr>
              <a:t> de Reims (France)  </a:t>
            </a: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latin typeface="Sketch Rockwell" panose="02000000000000000000" pitchFamily="2" charset="0"/>
              </a:rPr>
              <a:t>Several MOOCs &amp; Codecademy/</a:t>
            </a:r>
            <a:r>
              <a:rPr lang="en-US" sz="2800" dirty="0" err="1" smtClean="0">
                <a:latin typeface="Sketch Rockwell" panose="02000000000000000000" pitchFamily="2" charset="0"/>
              </a:rPr>
              <a:t>DuoLingo</a:t>
            </a:r>
            <a:r>
              <a:rPr lang="en-US" sz="2800" dirty="0" smtClean="0">
                <a:latin typeface="Sketch Rockwell" panose="02000000000000000000" pitchFamily="2" charset="0"/>
              </a:rPr>
              <a:t> tracks to immerse in online learning (incl. “Startup Engineering” from Stanford &amp; Gamification from Wharton Business School)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endParaRPr lang="en-US" sz="2800" dirty="0" smtClean="0"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399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5706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76" y="301551"/>
            <a:ext cx="8645177" cy="76355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Short CV II (Amir Rahbaran)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948" y="2814213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Work experience: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2009-2012: Co-founder of VoidBox (Germany) –</a:t>
            </a:r>
            <a:r>
              <a:rPr lang="en-US" sz="2800" dirty="0">
                <a:latin typeface="Sketch Rockwell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Product management + game design + programming for social games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latin typeface="Sketch Rockwell" panose="02000000000000000000" pitchFamily="2" charset="0"/>
              </a:rPr>
              <a:t>2008-2009: Research associate at University of Zurich (Switzerland)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2008: Working full-time for 4 months at Mendeley (UK) – Online marketing</a:t>
            </a: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latin typeface="Sketch Rockwell" panose="02000000000000000000" pitchFamily="2" charset="0"/>
              </a:rPr>
              <a:t>2005: 4 months intern at L’Oreal (Germany) – Product management </a:t>
            </a: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309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82343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76" y="301551"/>
            <a:ext cx="8645177" cy="76355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Supporters (Letter of Intent)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948" y="1918424"/>
            <a:ext cx="8645177" cy="3435655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Prof. Dr. Alexander Nicolai, </a:t>
            </a:r>
            <a:b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endowed chair of entrepreneurship (University of Oldenburg)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Prof. David </a:t>
            </a:r>
            <a:r>
              <a:rPr lang="en-US" sz="3000" dirty="0" err="1" smtClean="0">
                <a:solidFill>
                  <a:schemeClr val="tx1"/>
                </a:solidFill>
                <a:latin typeface="Sketch Rockwell" panose="02000000000000000000" pitchFamily="2" charset="0"/>
              </a:rPr>
              <a:t>Seidl</a:t>
            </a: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, PhD</a:t>
            </a:r>
            <a:b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chair of organization and management</a:t>
            </a:r>
            <a:b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(University of Zurich)</a:t>
            </a: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  <a:p>
            <a:pPr marL="1021568" lvl="1" indent="-571500">
              <a:lnSpc>
                <a:spcPct val="110000"/>
              </a:lnSpc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21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9927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76" y="301551"/>
            <a:ext cx="8645177" cy="76355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Info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948" y="1918424"/>
            <a:ext cx="8645177" cy="3435655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000" smtClean="0">
                <a:solidFill>
                  <a:srgbClr val="000000"/>
                </a:solidFill>
                <a:latin typeface="Sketch Rockwell" panose="02000000000000000000" pitchFamily="2" charset="0"/>
                <a:hlinkClick r:id="rId6"/>
              </a:rPr>
              <a:t>http</a:t>
            </a:r>
            <a:r>
              <a:rPr lang="en-US" sz="3000" dirty="0">
                <a:solidFill>
                  <a:srgbClr val="000000"/>
                </a:solidFill>
                <a:latin typeface="Sketch Rockwell" panose="02000000000000000000" pitchFamily="2" charset="0"/>
                <a:hlinkClick r:id="rId6"/>
              </a:rPr>
              <a:t>://crowducate.me</a:t>
            </a:r>
            <a:r>
              <a:rPr lang="en-US" sz="3000" dirty="0" smtClean="0">
                <a:solidFill>
                  <a:srgbClr val="000000"/>
                </a:solidFill>
                <a:latin typeface="Sketch Rockwell" panose="02000000000000000000" pitchFamily="2" charset="0"/>
                <a:hlinkClick r:id="rId6"/>
              </a:rPr>
              <a:t>/</a:t>
            </a:r>
            <a:r>
              <a:rPr lang="en-US" sz="3000" dirty="0" smtClean="0">
                <a:solidFill>
                  <a:srgbClr val="000000"/>
                </a:solidFill>
                <a:latin typeface="Sketch Rockwell" panose="02000000000000000000" pitchFamily="2" charset="0"/>
              </a:rPr>
              <a:t> </a:t>
            </a:r>
            <a:br>
              <a:rPr lang="en-US" sz="3000" dirty="0" smtClean="0">
                <a:solidFill>
                  <a:srgbClr val="000000"/>
                </a:solidFill>
                <a:latin typeface="Sketch Rockwell" panose="02000000000000000000" pitchFamily="2" charset="0"/>
              </a:rPr>
            </a:br>
            <a:r>
              <a:rPr lang="en-US" sz="3000" dirty="0" smtClean="0">
                <a:solidFill>
                  <a:srgbClr val="000000"/>
                </a:solidFill>
                <a:latin typeface="Sketch Rockwell" panose="02000000000000000000" pitchFamily="2" charset="0"/>
              </a:rPr>
              <a:t>(</a:t>
            </a:r>
            <a:r>
              <a:rPr lang="en-US" sz="3000" dirty="0">
                <a:solidFill>
                  <a:srgbClr val="000000"/>
                </a:solidFill>
                <a:latin typeface="Sketch Rockwell" panose="02000000000000000000" pitchFamily="2" charset="0"/>
              </a:rPr>
              <a:t>alpha version</a:t>
            </a:r>
            <a:r>
              <a:rPr lang="en-US" sz="3000" dirty="0" smtClean="0">
                <a:solidFill>
                  <a:srgbClr val="000000"/>
                </a:solidFill>
                <a:latin typeface="Sketch Rockwell" panose="02000000000000000000" pitchFamily="2" charset="0"/>
              </a:rPr>
              <a:t>)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Sketch Rockwell" panose="02000000000000000000" pitchFamily="2" charset="0"/>
                <a:hlinkClick r:id="rId7"/>
              </a:rPr>
              <a:t>http:/</a:t>
            </a:r>
            <a:r>
              <a:rPr lang="en-US" sz="2800" dirty="0" smtClean="0">
                <a:solidFill>
                  <a:srgbClr val="000000"/>
                </a:solidFill>
                <a:latin typeface="Sketch Rockwell" panose="02000000000000000000" pitchFamily="2" charset="0"/>
                <a:hlinkClick r:id="rId7"/>
              </a:rPr>
              <a:t>/blog.crowducate.me/</a:t>
            </a:r>
            <a:endParaRPr lang="en-US" sz="2800" dirty="0" smtClean="0">
              <a:solidFill>
                <a:srgbClr val="000000"/>
              </a:solidFill>
              <a:latin typeface="Sketch Rockwell" panose="02000000000000000000" pitchFamily="2" charset="0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Sketch Rockwell" panose="02000000000000000000" pitchFamily="2" charset="0"/>
                <a:hlinkClick r:id="rId8"/>
              </a:rPr>
              <a:t>info@crowducate.me</a:t>
            </a:r>
            <a:endParaRPr lang="en-US" sz="2800" dirty="0" smtClean="0">
              <a:solidFill>
                <a:srgbClr val="000000"/>
              </a:solidFill>
              <a:latin typeface="Sketch Rockwell" panose="02000000000000000000" pitchFamily="2" charset="0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Sketch Rockwell" panose="02000000000000000000" pitchFamily="2" charset="0"/>
                <a:hlinkClick r:id="rId9"/>
              </a:rPr>
              <a:t>http://amir-rahbaran.com</a:t>
            </a:r>
            <a:r>
              <a:rPr lang="en-US" sz="2800" dirty="0" smtClean="0">
                <a:solidFill>
                  <a:srgbClr val="000000"/>
                </a:solidFill>
                <a:latin typeface="Sketch Rockwell" panose="02000000000000000000" pitchFamily="2" charset="0"/>
                <a:hlinkClick r:id="rId9"/>
              </a:rPr>
              <a:t>/</a:t>
            </a:r>
            <a:endParaRPr lang="en-US" sz="2800" dirty="0" smtClean="0">
              <a:solidFill>
                <a:srgbClr val="000000"/>
              </a:solidFill>
              <a:latin typeface="Sketch Rockwell" panose="02000000000000000000" pitchFamily="2" charset="0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46697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70" y="2390795"/>
            <a:ext cx="8101013" cy="1447226"/>
          </a:xfrm>
        </p:spPr>
        <p:txBody>
          <a:bodyPr>
            <a:noAutofit/>
          </a:bodyPr>
          <a:lstStyle/>
          <a:p>
            <a:pPr algn="ctr"/>
            <a:r>
              <a:rPr lang="en-US" sz="7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Education is broken because of 4 problems</a:t>
            </a:r>
            <a:endParaRPr lang="en-US" sz="7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1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0" name="think-cell Folie" r:id="rId4" imgW="444" imgH="443" progId="TCLayout.ActiveDocument.1">
                  <p:embed/>
                </p:oleObj>
              </mc:Choice>
              <mc:Fallback>
                <p:oleObj name="think-cell Folie" r:id="rId4" imgW="444" imgH="443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http://www.thechalkboardkitchen.com/wp-content/uploads/2013/07/chalkboard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3" b="552"/>
          <a:stretch/>
        </p:blipFill>
        <p:spPr bwMode="auto">
          <a:xfrm>
            <a:off x="0" y="1"/>
            <a:ext cx="9001125" cy="675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Picture 1" descr="C:\Users\Tim\Google Drive\eduHub_3DS\Pitch 1\Icons\Badge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710840" y="1874958"/>
            <a:ext cx="830607" cy="1332696"/>
          </a:xfrm>
          <a:prstGeom prst="rect">
            <a:avLst/>
          </a:prstGeom>
          <a:noFill/>
        </p:spPr>
      </p:pic>
      <p:pic>
        <p:nvPicPr>
          <p:cNvPr id="25602" name="Picture 2" descr="C:\Users\Tim\Google Drive\eduHub_3DS\Pitch 1\Icons\GameBoy.png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602716" y="3503792"/>
            <a:ext cx="1001919" cy="1342535"/>
          </a:xfrm>
          <a:prstGeom prst="rect">
            <a:avLst/>
          </a:prstGeom>
          <a:noFill/>
        </p:spPr>
      </p:pic>
      <p:pic>
        <p:nvPicPr>
          <p:cNvPr id="25603" name="Picture 3" descr="C:\Users\Tim\Google Drive\eduHub_3DS\Pitch 1\Icons\MoneySack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577392" y="191555"/>
            <a:ext cx="1095362" cy="1332693"/>
          </a:xfrm>
          <a:prstGeom prst="rect">
            <a:avLst/>
          </a:prstGeom>
          <a:noFill/>
        </p:spPr>
      </p:pic>
      <p:pic>
        <p:nvPicPr>
          <p:cNvPr id="25604" name="Picture 4" descr="C:\Users\Tim\Google Drive\eduHub_3DS\Pitch 1\Icons\TimeSchedule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584696" y="5108168"/>
            <a:ext cx="1271206" cy="136011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765515" y="-43425"/>
            <a:ext cx="702306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C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osts are surging (U.S.) or people can’t afford any education at all.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76523" y="2127412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Lack of quality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53100" y="3833015"/>
            <a:ext cx="3111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Lack of fun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66428" y="5196770"/>
            <a:ext cx="59738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ime schedules dictate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when &amp; where to learn.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180826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9410960"/>
              </p:ext>
            </p:extLst>
          </p:nvPr>
        </p:nvGraphicFramePr>
        <p:xfrm>
          <a:off x="1564" y="1564"/>
          <a:ext cx="1562" cy="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" y="1564"/>
                        <a:ext cx="1562" cy="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" name="Picture 5" descr="http://www.thechalkboardkitchen.com/wp-content/uploads/2013/07/chalkboard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3" b="552"/>
          <a:stretch/>
        </p:blipFill>
        <p:spPr bwMode="auto">
          <a:xfrm>
            <a:off x="0" y="1"/>
            <a:ext cx="9001125" cy="675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uppieren 111"/>
          <p:cNvGrpSpPr/>
          <p:nvPr/>
        </p:nvGrpSpPr>
        <p:grpSpPr>
          <a:xfrm>
            <a:off x="-395513" y="3697702"/>
            <a:ext cx="4101579" cy="2906192"/>
            <a:chOff x="2333766" y="2539801"/>
            <a:chExt cx="4101579" cy="2906192"/>
          </a:xfrm>
        </p:grpSpPr>
        <p:grpSp>
          <p:nvGrpSpPr>
            <p:cNvPr id="158" name="Gruppieren 109"/>
            <p:cNvGrpSpPr/>
            <p:nvPr/>
          </p:nvGrpSpPr>
          <p:grpSpPr>
            <a:xfrm>
              <a:off x="3493623" y="2539801"/>
              <a:ext cx="1781865" cy="1754440"/>
              <a:chOff x="571786" y="1832384"/>
              <a:chExt cx="2644110" cy="2603414"/>
            </a:xfrm>
          </p:grpSpPr>
          <p:grpSp>
            <p:nvGrpSpPr>
              <p:cNvPr id="160" name="Group 3"/>
              <p:cNvGrpSpPr/>
              <p:nvPr/>
            </p:nvGrpSpPr>
            <p:grpSpPr>
              <a:xfrm>
                <a:off x="957182" y="3014382"/>
                <a:ext cx="1846020" cy="1421416"/>
                <a:chOff x="3577552" y="3000734"/>
                <a:chExt cx="1846020" cy="1421416"/>
              </a:xfrm>
            </p:grpSpPr>
            <p:sp>
              <p:nvSpPr>
                <p:cNvPr id="172" name="Oval 2"/>
                <p:cNvSpPr/>
                <p:nvPr/>
              </p:nvSpPr>
              <p:spPr>
                <a:xfrm>
                  <a:off x="4367425" y="3000734"/>
                  <a:ext cx="266275" cy="266306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Right Arrow 4"/>
                <p:cNvSpPr/>
                <p:nvPr/>
              </p:nvSpPr>
              <p:spPr>
                <a:xfrm rot="5400000">
                  <a:off x="4101103" y="3638218"/>
                  <a:ext cx="798919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Right Arrow 17"/>
                <p:cNvSpPr/>
                <p:nvPr/>
              </p:nvSpPr>
              <p:spPr>
                <a:xfrm rot="7709953">
                  <a:off x="3684758" y="3487714"/>
                  <a:ext cx="798919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Right Arrow 18"/>
                <p:cNvSpPr/>
                <p:nvPr/>
              </p:nvSpPr>
              <p:spPr>
                <a:xfrm rot="2807761">
                  <a:off x="4517449" y="3471525"/>
                  <a:ext cx="798919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3"/>
                <p:cNvSpPr/>
                <p:nvPr/>
              </p:nvSpPr>
              <p:spPr>
                <a:xfrm>
                  <a:off x="3577552" y="3882300"/>
                  <a:ext cx="266275" cy="26630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4"/>
                <p:cNvSpPr/>
                <p:nvPr/>
              </p:nvSpPr>
              <p:spPr>
                <a:xfrm>
                  <a:off x="5157297" y="3882300"/>
                  <a:ext cx="266275" cy="26630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6"/>
                <p:cNvSpPr/>
                <p:nvPr/>
              </p:nvSpPr>
              <p:spPr>
                <a:xfrm>
                  <a:off x="4367425" y="4155844"/>
                  <a:ext cx="266275" cy="26630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oup 6"/>
              <p:cNvGrpSpPr/>
              <p:nvPr/>
            </p:nvGrpSpPr>
            <p:grpSpPr>
              <a:xfrm>
                <a:off x="571786" y="1832384"/>
                <a:ext cx="2644110" cy="1454797"/>
                <a:chOff x="3178507" y="1791441"/>
                <a:chExt cx="2644110" cy="1454797"/>
              </a:xfrm>
            </p:grpSpPr>
            <p:sp>
              <p:nvSpPr>
                <p:cNvPr id="162" name="Oval 23"/>
                <p:cNvSpPr/>
                <p:nvPr/>
              </p:nvSpPr>
              <p:spPr>
                <a:xfrm>
                  <a:off x="3178507" y="2979931"/>
                  <a:ext cx="266275" cy="2663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24"/>
                <p:cNvSpPr/>
                <p:nvPr/>
              </p:nvSpPr>
              <p:spPr>
                <a:xfrm>
                  <a:off x="5556342" y="2979931"/>
                  <a:ext cx="266275" cy="2663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Oval 25"/>
                <p:cNvSpPr/>
                <p:nvPr/>
              </p:nvSpPr>
              <p:spPr>
                <a:xfrm>
                  <a:off x="3577552" y="2126338"/>
                  <a:ext cx="266275" cy="2663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26"/>
                <p:cNvSpPr/>
                <p:nvPr/>
              </p:nvSpPr>
              <p:spPr>
                <a:xfrm>
                  <a:off x="5157297" y="2126338"/>
                  <a:ext cx="266275" cy="2663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27"/>
                <p:cNvSpPr/>
                <p:nvPr/>
              </p:nvSpPr>
              <p:spPr>
                <a:xfrm>
                  <a:off x="4367425" y="1791441"/>
                  <a:ext cx="266275" cy="26630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Right Arrow 30"/>
                <p:cNvSpPr/>
                <p:nvPr/>
              </p:nvSpPr>
              <p:spPr>
                <a:xfrm rot="16200000" flipV="1">
                  <a:off x="4100656" y="2431516"/>
                  <a:ext cx="799813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ight Arrow 31"/>
                <p:cNvSpPr/>
                <p:nvPr/>
              </p:nvSpPr>
              <p:spPr>
                <a:xfrm rot="13890047" flipV="1">
                  <a:off x="3684311" y="2582189"/>
                  <a:ext cx="799813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ight Arrow 32"/>
                <p:cNvSpPr/>
                <p:nvPr/>
              </p:nvSpPr>
              <p:spPr>
                <a:xfrm rot="18792239" flipV="1">
                  <a:off x="4517002" y="2598395"/>
                  <a:ext cx="799813" cy="16940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Right Arrow 33"/>
                <p:cNvSpPr/>
                <p:nvPr/>
              </p:nvSpPr>
              <p:spPr>
                <a:xfrm>
                  <a:off x="4722971" y="3028373"/>
                  <a:ext cx="798825" cy="16942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ight Arrow 34"/>
                <p:cNvSpPr/>
                <p:nvPr/>
              </p:nvSpPr>
              <p:spPr>
                <a:xfrm rot="10800000">
                  <a:off x="3477632" y="3037248"/>
                  <a:ext cx="798825" cy="169423"/>
                </a:xfrm>
                <a:prstGeom prst="rightArrow">
                  <a:avLst>
                    <a:gd name="adj1" fmla="val 50000"/>
                    <a:gd name="adj2" fmla="val 106410"/>
                  </a:avLst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9" name="TextBox 73"/>
            <p:cNvSpPr txBox="1"/>
            <p:nvPr/>
          </p:nvSpPr>
          <p:spPr>
            <a:xfrm>
              <a:off x="2333766" y="4493326"/>
              <a:ext cx="4101579" cy="952667"/>
            </a:xfrm>
            <a:prstGeom prst="rect">
              <a:avLst/>
            </a:prstGeom>
            <a:noFill/>
          </p:spPr>
          <p:txBody>
            <a:bodyPr wrap="square" lIns="90014" tIns="45007" rIns="90014" bIns="45007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  <a:latin typeface="Sketch Rockwell" panose="02000000000000000000" pitchFamily="2" charset="0"/>
                </a:rPr>
                <a:t>Massive Open </a:t>
              </a:r>
              <a:endParaRPr lang="en-GB" sz="2800" b="1" dirty="0" smtClean="0">
                <a:solidFill>
                  <a:schemeClr val="bg1"/>
                </a:solidFill>
                <a:latin typeface="Sketch Rockwell" panose="02000000000000000000" pitchFamily="2" charset="0"/>
              </a:endParaRPr>
            </a:p>
            <a:p>
              <a:pPr algn="ctr"/>
              <a:r>
                <a:rPr lang="en-GB" sz="2800" b="1" dirty="0" smtClean="0">
                  <a:solidFill>
                    <a:schemeClr val="bg1"/>
                  </a:solidFill>
                  <a:latin typeface="Sketch Rockwell" panose="02000000000000000000" pitchFamily="2" charset="0"/>
                </a:rPr>
                <a:t>Online </a:t>
              </a:r>
              <a:r>
                <a:rPr lang="en-GB" sz="2800" b="1" dirty="0">
                  <a:solidFill>
                    <a:schemeClr val="bg1"/>
                  </a:solidFill>
                  <a:latin typeface="Sketch Rockwell" panose="02000000000000000000" pitchFamily="2" charset="0"/>
                </a:rPr>
                <a:t>Courses</a:t>
              </a:r>
            </a:p>
          </p:txBody>
        </p:sp>
      </p:grpSp>
      <p:grpSp>
        <p:nvGrpSpPr>
          <p:cNvPr id="108" name="Gruppieren 110"/>
          <p:cNvGrpSpPr/>
          <p:nvPr/>
        </p:nvGrpSpPr>
        <p:grpSpPr>
          <a:xfrm>
            <a:off x="450696" y="1401347"/>
            <a:ext cx="2399201" cy="2109644"/>
            <a:chOff x="328817" y="3336349"/>
            <a:chExt cx="2399201" cy="2109644"/>
          </a:xfrm>
        </p:grpSpPr>
        <p:sp>
          <p:nvSpPr>
            <p:cNvPr id="109" name="TextBox 75"/>
            <p:cNvSpPr txBox="1"/>
            <p:nvPr/>
          </p:nvSpPr>
          <p:spPr>
            <a:xfrm>
              <a:off x="328817" y="4493326"/>
              <a:ext cx="2399201" cy="952667"/>
            </a:xfrm>
            <a:prstGeom prst="rect">
              <a:avLst/>
            </a:prstGeom>
            <a:noFill/>
          </p:spPr>
          <p:txBody>
            <a:bodyPr wrap="square" lIns="90014" tIns="45007" rIns="90014" bIns="45007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  <a:latin typeface="Sketch Rockwell" panose="02000000000000000000" pitchFamily="2" charset="0"/>
                </a:rPr>
                <a:t>Standard </a:t>
              </a:r>
              <a:endParaRPr lang="en-GB" sz="2800" b="1" dirty="0" smtClean="0">
                <a:solidFill>
                  <a:schemeClr val="bg1"/>
                </a:solidFill>
                <a:latin typeface="Sketch Rockwell" panose="02000000000000000000" pitchFamily="2" charset="0"/>
              </a:endParaRPr>
            </a:p>
            <a:p>
              <a:pPr algn="ctr"/>
              <a:r>
                <a:rPr lang="en-GB" sz="2800" b="1" dirty="0" smtClean="0">
                  <a:solidFill>
                    <a:schemeClr val="bg1"/>
                  </a:solidFill>
                  <a:latin typeface="Sketch Rockwell" panose="02000000000000000000" pitchFamily="2" charset="0"/>
                </a:rPr>
                <a:t>teaching</a:t>
              </a:r>
              <a:endParaRPr lang="en-GB" sz="2800" b="1" dirty="0">
                <a:solidFill>
                  <a:schemeClr val="bg1"/>
                </a:solidFill>
                <a:latin typeface="Sketch Rockwell" panose="02000000000000000000" pitchFamily="2" charset="0"/>
              </a:endParaRPr>
            </a:p>
          </p:txBody>
        </p:sp>
        <p:grpSp>
          <p:nvGrpSpPr>
            <p:cNvPr id="110" name="Group 3"/>
            <p:cNvGrpSpPr/>
            <p:nvPr/>
          </p:nvGrpSpPr>
          <p:grpSpPr>
            <a:xfrm>
              <a:off x="906401" y="3336349"/>
              <a:ext cx="1244032" cy="957892"/>
              <a:chOff x="3577552" y="3000734"/>
              <a:chExt cx="1846020" cy="1421416"/>
            </a:xfrm>
          </p:grpSpPr>
          <p:sp>
            <p:nvSpPr>
              <p:cNvPr id="111" name="Oval 2"/>
              <p:cNvSpPr/>
              <p:nvPr/>
            </p:nvSpPr>
            <p:spPr>
              <a:xfrm>
                <a:off x="4367425" y="3000734"/>
                <a:ext cx="266275" cy="26630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ight Arrow 4"/>
              <p:cNvSpPr/>
              <p:nvPr/>
            </p:nvSpPr>
            <p:spPr>
              <a:xfrm rot="5400000">
                <a:off x="4101103" y="3638218"/>
                <a:ext cx="798919" cy="169403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ight Arrow 17"/>
              <p:cNvSpPr/>
              <p:nvPr/>
            </p:nvSpPr>
            <p:spPr>
              <a:xfrm rot="7709953">
                <a:off x="3684758" y="3487714"/>
                <a:ext cx="798919" cy="169403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ight Arrow 18"/>
              <p:cNvSpPr/>
              <p:nvPr/>
            </p:nvSpPr>
            <p:spPr>
              <a:xfrm rot="2807761">
                <a:off x="4517449" y="3471525"/>
                <a:ext cx="798919" cy="169403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3"/>
              <p:cNvSpPr/>
              <p:nvPr/>
            </p:nvSpPr>
            <p:spPr>
              <a:xfrm>
                <a:off x="3577552" y="3882300"/>
                <a:ext cx="266275" cy="26630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4"/>
              <p:cNvSpPr/>
              <p:nvPr/>
            </p:nvSpPr>
            <p:spPr>
              <a:xfrm>
                <a:off x="5157297" y="3882300"/>
                <a:ext cx="266275" cy="26630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6"/>
              <p:cNvSpPr/>
              <p:nvPr/>
            </p:nvSpPr>
            <p:spPr>
              <a:xfrm>
                <a:off x="4367425" y="4155844"/>
                <a:ext cx="266275" cy="26630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5" name="TextBox 75"/>
          <p:cNvSpPr txBox="1"/>
          <p:nvPr/>
        </p:nvSpPr>
        <p:spPr>
          <a:xfrm>
            <a:off x="0" y="295873"/>
            <a:ext cx="9001125" cy="706446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This is due to historical reasons</a:t>
            </a:r>
            <a:endParaRPr lang="en-GB" sz="4000" b="1" dirty="0">
              <a:solidFill>
                <a:schemeClr val="bg1"/>
              </a:solidFill>
              <a:latin typeface="Sketch Rockwell" panose="02000000000000000000" pitchFamily="2" charset="0"/>
            </a:endParaRPr>
          </a:p>
        </p:txBody>
      </p:sp>
      <p:sp>
        <p:nvSpPr>
          <p:cNvPr id="179" name="TextBox 75"/>
          <p:cNvSpPr txBox="1"/>
          <p:nvPr/>
        </p:nvSpPr>
        <p:spPr>
          <a:xfrm>
            <a:off x="2376401" y="1513378"/>
            <a:ext cx="6698988" cy="952667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The information flow is dictated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 from teacher to student</a:t>
            </a:r>
            <a:endParaRPr lang="en-GB" sz="2800" b="1" dirty="0">
              <a:solidFill>
                <a:schemeClr val="bg1"/>
              </a:solidFill>
              <a:latin typeface="Sketch Rockwell" panose="02000000000000000000" pitchFamily="2" charset="0"/>
            </a:endParaRPr>
          </a:p>
        </p:txBody>
      </p:sp>
      <p:sp>
        <p:nvSpPr>
          <p:cNvPr id="180" name="TextBox 75"/>
          <p:cNvSpPr txBox="1"/>
          <p:nvPr/>
        </p:nvSpPr>
        <p:spPr>
          <a:xfrm>
            <a:off x="2467343" y="3714056"/>
            <a:ext cx="6698988" cy="1383555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 algn="ctr"/>
            <a:r>
              <a:rPr lang="en-GB" sz="27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Despite scaling up the class room to 100k+ students, this is still the case with MOOCs. </a:t>
            </a:r>
            <a:endParaRPr lang="en-GB" sz="2700" b="1" dirty="0">
              <a:solidFill>
                <a:schemeClr val="bg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589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5243100"/>
              </p:ext>
            </p:extLst>
          </p:nvPr>
        </p:nvGraphicFramePr>
        <p:xfrm>
          <a:off x="1564" y="1564"/>
          <a:ext cx="1562" cy="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5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" y="1564"/>
                        <a:ext cx="1562" cy="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" name="Picture 5" descr="http://www.thechalkboardkitchen.com/wp-content/uploads/2013/07/chalkboard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3" b="552"/>
          <a:stretch/>
        </p:blipFill>
        <p:spPr bwMode="auto">
          <a:xfrm>
            <a:off x="0" y="1"/>
            <a:ext cx="9001125" cy="675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uppieren 112"/>
          <p:cNvGrpSpPr/>
          <p:nvPr/>
        </p:nvGrpSpPr>
        <p:grpSpPr>
          <a:xfrm>
            <a:off x="317244" y="1986830"/>
            <a:ext cx="3616107" cy="3645276"/>
            <a:chOff x="5624208" y="2172217"/>
            <a:chExt cx="3001179" cy="3142336"/>
          </a:xfrm>
        </p:grpSpPr>
        <p:grpSp>
          <p:nvGrpSpPr>
            <p:cNvPr id="118" name="Group 7"/>
            <p:cNvGrpSpPr/>
            <p:nvPr/>
          </p:nvGrpSpPr>
          <p:grpSpPr>
            <a:xfrm>
              <a:off x="6038739" y="2172217"/>
              <a:ext cx="2172116" cy="2122025"/>
              <a:chOff x="6541178" y="1486564"/>
              <a:chExt cx="3223203" cy="3148873"/>
            </a:xfrm>
          </p:grpSpPr>
          <p:sp>
            <p:nvSpPr>
              <p:cNvPr id="120" name="Right Arrow 58"/>
              <p:cNvSpPr/>
              <p:nvPr/>
            </p:nvSpPr>
            <p:spPr>
              <a:xfrm rot="5400000">
                <a:off x="8618541" y="3431046"/>
                <a:ext cx="403176" cy="134376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ight Arrow 59"/>
              <p:cNvSpPr/>
              <p:nvPr/>
            </p:nvSpPr>
            <p:spPr>
              <a:xfrm rot="7709953">
                <a:off x="6786895" y="3372676"/>
                <a:ext cx="806353" cy="170979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ight Arrow 60"/>
              <p:cNvSpPr/>
              <p:nvPr/>
            </p:nvSpPr>
            <p:spPr>
              <a:xfrm rot="7908601">
                <a:off x="8029828" y="3475293"/>
                <a:ext cx="806353" cy="170979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61"/>
              <p:cNvSpPr/>
              <p:nvPr/>
            </p:nvSpPr>
            <p:spPr>
              <a:xfrm>
                <a:off x="8692215" y="3766305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62"/>
              <p:cNvSpPr/>
              <p:nvPr/>
            </p:nvSpPr>
            <p:spPr>
              <a:xfrm>
                <a:off x="8607034" y="2245465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ight Arrow 63"/>
              <p:cNvSpPr/>
              <p:nvPr/>
            </p:nvSpPr>
            <p:spPr>
              <a:xfrm rot="4950025" flipV="1">
                <a:off x="7239492" y="2466813"/>
                <a:ext cx="536870" cy="103029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ight Arrow 64"/>
              <p:cNvSpPr/>
              <p:nvPr/>
            </p:nvSpPr>
            <p:spPr>
              <a:xfrm rot="16200000" flipV="1">
                <a:off x="6285144" y="3117782"/>
                <a:ext cx="807255" cy="170979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ight Arrow 65"/>
              <p:cNvSpPr/>
              <p:nvPr/>
            </p:nvSpPr>
            <p:spPr>
              <a:xfrm rot="19597848" flipV="1">
                <a:off x="7803959" y="2613285"/>
                <a:ext cx="807160" cy="170999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ight Arrow 66"/>
              <p:cNvSpPr/>
              <p:nvPr/>
            </p:nvSpPr>
            <p:spPr>
              <a:xfrm>
                <a:off x="7827544" y="2972609"/>
                <a:ext cx="806258" cy="85500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ight Arrow 67"/>
              <p:cNvSpPr/>
              <p:nvPr/>
            </p:nvSpPr>
            <p:spPr>
              <a:xfrm rot="11977188">
                <a:off x="6807482" y="2719306"/>
                <a:ext cx="609326" cy="135236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ight Arrow 68"/>
              <p:cNvSpPr/>
              <p:nvPr/>
            </p:nvSpPr>
            <p:spPr>
              <a:xfrm rot="19707383" flipV="1">
                <a:off x="8618385" y="4076377"/>
                <a:ext cx="906417" cy="132341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ight Arrow 69"/>
              <p:cNvSpPr/>
              <p:nvPr/>
            </p:nvSpPr>
            <p:spPr>
              <a:xfrm rot="13668926" flipV="1">
                <a:off x="8121096" y="4181069"/>
                <a:ext cx="294649" cy="186146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ight Arrow 70"/>
              <p:cNvSpPr/>
              <p:nvPr/>
            </p:nvSpPr>
            <p:spPr>
              <a:xfrm flipV="1">
                <a:off x="6969780" y="3849032"/>
                <a:ext cx="853690" cy="131852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01"/>
              <p:cNvSpPr/>
              <p:nvPr/>
            </p:nvSpPr>
            <p:spPr>
              <a:xfrm>
                <a:off x="8685753" y="2934486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8"/>
              <p:cNvSpPr/>
              <p:nvPr/>
            </p:nvSpPr>
            <p:spPr>
              <a:xfrm>
                <a:off x="8820130" y="2934486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99"/>
              <p:cNvSpPr/>
              <p:nvPr/>
            </p:nvSpPr>
            <p:spPr>
              <a:xfrm>
                <a:off x="8381984" y="4366653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8"/>
              <p:cNvSpPr/>
              <p:nvPr/>
            </p:nvSpPr>
            <p:spPr>
              <a:xfrm>
                <a:off x="8516361" y="4366653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97"/>
              <p:cNvSpPr/>
              <p:nvPr/>
            </p:nvSpPr>
            <p:spPr>
              <a:xfrm>
                <a:off x="9476369" y="3663725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8"/>
              <p:cNvSpPr/>
              <p:nvPr/>
            </p:nvSpPr>
            <p:spPr>
              <a:xfrm>
                <a:off x="9610746" y="3663725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95"/>
              <p:cNvSpPr/>
              <p:nvPr/>
            </p:nvSpPr>
            <p:spPr>
              <a:xfrm>
                <a:off x="8618564" y="1486564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8"/>
              <p:cNvSpPr/>
              <p:nvPr/>
            </p:nvSpPr>
            <p:spPr>
              <a:xfrm>
                <a:off x="8752941" y="1486564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93"/>
              <p:cNvSpPr/>
              <p:nvPr/>
            </p:nvSpPr>
            <p:spPr>
              <a:xfrm>
                <a:off x="7861932" y="3849032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8"/>
              <p:cNvSpPr/>
              <p:nvPr/>
            </p:nvSpPr>
            <p:spPr>
              <a:xfrm>
                <a:off x="7996309" y="3849032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91"/>
              <p:cNvSpPr/>
              <p:nvPr/>
            </p:nvSpPr>
            <p:spPr>
              <a:xfrm>
                <a:off x="7492575" y="2827212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8"/>
              <p:cNvSpPr/>
              <p:nvPr/>
            </p:nvSpPr>
            <p:spPr>
              <a:xfrm>
                <a:off x="7626952" y="2827212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77"/>
              <p:cNvSpPr/>
              <p:nvPr/>
            </p:nvSpPr>
            <p:spPr>
              <a:xfrm>
                <a:off x="7297338" y="1928951"/>
                <a:ext cx="268753" cy="26878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ight Arrow 78"/>
              <p:cNvSpPr/>
              <p:nvPr/>
            </p:nvSpPr>
            <p:spPr>
              <a:xfrm rot="18699092" flipV="1">
                <a:off x="7437643" y="2201975"/>
                <a:ext cx="1386084" cy="80626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89"/>
              <p:cNvSpPr/>
              <p:nvPr/>
            </p:nvSpPr>
            <p:spPr>
              <a:xfrm>
                <a:off x="6607737" y="3767913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8"/>
              <p:cNvSpPr/>
              <p:nvPr/>
            </p:nvSpPr>
            <p:spPr>
              <a:xfrm>
                <a:off x="6742114" y="3767913"/>
                <a:ext cx="134377" cy="268784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505200">
                    <a:moveTo>
                      <a:pt x="0" y="0"/>
                    </a:moveTo>
                    <a:cubicBezTo>
                      <a:pt x="967934" y="0"/>
                      <a:pt x="1752600" y="784666"/>
                      <a:pt x="1752600" y="1752600"/>
                    </a:cubicBezTo>
                    <a:cubicBezTo>
                      <a:pt x="1752600" y="2720534"/>
                      <a:pt x="967934" y="3505200"/>
                      <a:pt x="0" y="35052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Arrow 80"/>
              <p:cNvSpPr/>
              <p:nvPr/>
            </p:nvSpPr>
            <p:spPr>
              <a:xfrm rot="7868630" flipV="1">
                <a:off x="7511742" y="2250436"/>
                <a:ext cx="1386084" cy="80626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81"/>
              <p:cNvSpPr/>
              <p:nvPr/>
            </p:nvSpPr>
            <p:spPr>
              <a:xfrm>
                <a:off x="6541178" y="2430000"/>
                <a:ext cx="268753" cy="2687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ight Arrow 82"/>
              <p:cNvSpPr/>
              <p:nvPr/>
            </p:nvSpPr>
            <p:spPr>
              <a:xfrm rot="10800000">
                <a:off x="7827544" y="3053246"/>
                <a:ext cx="806258" cy="85500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ight Arrow 83"/>
              <p:cNvSpPr/>
              <p:nvPr/>
            </p:nvSpPr>
            <p:spPr>
              <a:xfrm rot="10800000">
                <a:off x="9030409" y="2986050"/>
                <a:ext cx="403129" cy="134392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84"/>
              <p:cNvSpPr/>
              <p:nvPr/>
            </p:nvSpPr>
            <p:spPr>
              <a:xfrm>
                <a:off x="9495628" y="2918854"/>
                <a:ext cx="268753" cy="26878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ight Arrow 85"/>
              <p:cNvSpPr/>
              <p:nvPr/>
            </p:nvSpPr>
            <p:spPr>
              <a:xfrm rot="10800000" flipV="1">
                <a:off x="6930207" y="3987573"/>
                <a:ext cx="853690" cy="131852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ight Arrow 86"/>
              <p:cNvSpPr/>
              <p:nvPr/>
            </p:nvSpPr>
            <p:spPr>
              <a:xfrm rot="2656144">
                <a:off x="8893076" y="3456879"/>
                <a:ext cx="623668" cy="108157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ight Arrow 87"/>
              <p:cNvSpPr/>
              <p:nvPr/>
            </p:nvSpPr>
            <p:spPr>
              <a:xfrm rot="13375841">
                <a:off x="8939098" y="3357632"/>
                <a:ext cx="623668" cy="108157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ight Arrow 88"/>
              <p:cNvSpPr/>
              <p:nvPr/>
            </p:nvSpPr>
            <p:spPr>
              <a:xfrm rot="8929165" flipV="1">
                <a:off x="8618384" y="4237663"/>
                <a:ext cx="906417" cy="132341"/>
              </a:xfrm>
              <a:prstGeom prst="rightArrow">
                <a:avLst>
                  <a:gd name="adj1" fmla="val 50000"/>
                  <a:gd name="adj2" fmla="val 10641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9" name="TextBox 74"/>
            <p:cNvSpPr txBox="1"/>
            <p:nvPr/>
          </p:nvSpPr>
          <p:spPr>
            <a:xfrm>
              <a:off x="5624208" y="4493326"/>
              <a:ext cx="3001179" cy="821227"/>
            </a:xfrm>
            <a:prstGeom prst="rect">
              <a:avLst/>
            </a:prstGeom>
            <a:noFill/>
          </p:spPr>
          <p:txBody>
            <a:bodyPr wrap="square" lIns="90014" tIns="45007" rIns="90014" bIns="45007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chemeClr val="bg1"/>
                  </a:solidFill>
                  <a:latin typeface="Sketch Rockwell" panose="02000000000000000000" pitchFamily="2" charset="0"/>
                </a:rPr>
                <a:t>Opening up the content creation</a:t>
              </a:r>
              <a:endParaRPr lang="en-GB" sz="2800" b="1" dirty="0">
                <a:solidFill>
                  <a:schemeClr val="bg1"/>
                </a:solidFill>
                <a:latin typeface="Sketch Rockwell" panose="02000000000000000000" pitchFamily="2" charset="0"/>
              </a:endParaRPr>
            </a:p>
          </p:txBody>
        </p:sp>
      </p:grpSp>
      <p:sp>
        <p:nvSpPr>
          <p:cNvPr id="105" name="TextBox 75"/>
          <p:cNvSpPr txBox="1"/>
          <p:nvPr/>
        </p:nvSpPr>
        <p:spPr>
          <a:xfrm>
            <a:off x="389238" y="480220"/>
            <a:ext cx="8255939" cy="706446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Proposed Solution:</a:t>
            </a:r>
            <a:endParaRPr lang="en-GB" sz="4000" b="1" dirty="0">
              <a:solidFill>
                <a:schemeClr val="bg1"/>
              </a:solidFill>
              <a:latin typeface="Sketch Rockwell" panose="02000000000000000000" pitchFamily="2" charset="0"/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3953838" y="2066413"/>
            <a:ext cx="4855230" cy="2245329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ketch Rockwell" panose="02000000000000000000" pitchFamily="2" charset="0"/>
              </a:rPr>
              <a:t>Democratising classes has the potential to fix this issue: “Open source courses inspired by open source software.”  </a:t>
            </a:r>
            <a:endParaRPr lang="en-GB" sz="2800" b="1" dirty="0">
              <a:solidFill>
                <a:schemeClr val="bg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1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4731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70" y="2390795"/>
            <a:ext cx="8101013" cy="1447226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Crowducate wants to be the first online learning platform </a:t>
            </a:r>
            <a:r>
              <a:rPr lang="en-US" sz="42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that</a:t>
            </a:r>
            <a:r>
              <a:rPr lang="en-US" sz="4200" dirty="0">
                <a:solidFill>
                  <a:schemeClr val="tx1"/>
                </a:solidFill>
                <a:latin typeface="Sketch Rockwell" panose="02000000000000000000" pitchFamily="2" charset="0"/>
              </a:rPr>
              <a:t> </a:t>
            </a:r>
            <a:r>
              <a:rPr lang="en-US" sz="42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i</a:t>
            </a:r>
            <a:r>
              <a:rPr lang="en-US" sz="42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s: </a:t>
            </a:r>
            <a:br>
              <a:rPr lang="en-US" sz="42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/>
            </a:r>
            <a:br>
              <a:rPr lang="en-US" sz="3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38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1. 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interactive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/</a:t>
            </a:r>
            <a:r>
              <a:rPr lang="en-US" sz="4000" dirty="0" err="1" smtClean="0">
                <a:solidFill>
                  <a:schemeClr val="tx1"/>
                </a:solidFill>
                <a:latin typeface="Sketch Rockwell" panose="02000000000000000000" pitchFamily="2" charset="0"/>
              </a:rPr>
              <a:t>gamified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2. 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truly </a:t>
            </a: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open for everyone </a:t>
            </a:r>
            <a:b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3. open source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46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eamTree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71" y="5115820"/>
            <a:ext cx="1277814" cy="110500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553132" y="383585"/>
            <a:ext cx="0" cy="5497905"/>
          </a:xfrm>
          <a:prstGeom prst="line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52346" y="3416873"/>
            <a:ext cx="7727933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0968" y="113668"/>
            <a:ext cx="1172164" cy="460225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r>
              <a:rPr lang="en-US" sz="2400" dirty="0">
                <a:latin typeface="Sketch Rockwell"/>
                <a:cs typeface="Sketch Rockwell"/>
              </a:rPr>
              <a:t>Open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2556" y="5828329"/>
            <a:ext cx="1321139" cy="460225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r>
              <a:rPr lang="en-US" sz="2400" dirty="0">
                <a:latin typeface="Sketch Rockwell"/>
                <a:cs typeface="Sketch Rockwell"/>
              </a:rPr>
              <a:t>Closed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961" y="2871481"/>
            <a:ext cx="1172164" cy="460225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r>
              <a:rPr lang="en-US" sz="2400" dirty="0">
                <a:latin typeface="Sketch Rockwell"/>
                <a:cs typeface="Sketch Rockwell"/>
              </a:rPr>
              <a:t>Skills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704" y="2828862"/>
            <a:ext cx="1974600" cy="1094245"/>
          </a:xfrm>
          <a:prstGeom prst="rect">
            <a:avLst/>
          </a:prstGeom>
          <a:noFill/>
        </p:spPr>
        <p:txBody>
          <a:bodyPr wrap="square" lIns="90014" tIns="45007" rIns="90014" bIns="45007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Sketch Rockwell"/>
                <a:cs typeface="Sketch Rockwell"/>
              </a:rPr>
              <a:t>Aca</a:t>
            </a:r>
            <a:r>
              <a:rPr lang="en-US" sz="2400" dirty="0">
                <a:latin typeface="Sketch Rockwell"/>
                <a:cs typeface="Sketch Rockwell"/>
              </a:rPr>
              <a:t>-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Sketch Rockwell"/>
              <a:cs typeface="Sketch Rockwell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Sketch Rockwell"/>
                <a:cs typeface="Sketch Rockwell"/>
              </a:rPr>
              <a:t>demic</a:t>
            </a:r>
            <a:endParaRPr lang="en-US" sz="2400" dirty="0">
              <a:latin typeface="Sketch Rockwell"/>
              <a:cs typeface="Sketch Rockwell"/>
            </a:endParaRPr>
          </a:p>
        </p:txBody>
      </p:sp>
      <p:pic>
        <p:nvPicPr>
          <p:cNvPr id="18" name="Picture 17" descr="Skillshare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94" y="3987007"/>
            <a:ext cx="1748197" cy="859128"/>
          </a:xfrm>
          <a:prstGeom prst="rect">
            <a:avLst/>
          </a:prstGeom>
        </p:spPr>
      </p:pic>
      <p:pic>
        <p:nvPicPr>
          <p:cNvPr id="19" name="Picture 18" descr="codecademy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65" y="3527375"/>
            <a:ext cx="728306" cy="728391"/>
          </a:xfrm>
          <a:prstGeom prst="rect">
            <a:avLst/>
          </a:prstGeom>
        </p:spPr>
      </p:pic>
      <p:pic>
        <p:nvPicPr>
          <p:cNvPr id="20" name="Picture 19" descr="edx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6" y="4843373"/>
            <a:ext cx="967227" cy="725507"/>
          </a:xfrm>
          <a:prstGeom prst="rect">
            <a:avLst/>
          </a:prstGeom>
        </p:spPr>
      </p:pic>
      <p:pic>
        <p:nvPicPr>
          <p:cNvPr id="21" name="Picture 20" descr="coursera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33" y="4974948"/>
            <a:ext cx="954741" cy="537107"/>
          </a:xfrm>
          <a:prstGeom prst="rect">
            <a:avLst/>
          </a:prstGeom>
        </p:spPr>
      </p:pic>
      <p:pic>
        <p:nvPicPr>
          <p:cNvPr id="22" name="Picture 21" descr="udemy.jpeg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76" y="3719869"/>
            <a:ext cx="1100710" cy="365059"/>
          </a:xfrm>
          <a:prstGeom prst="rect">
            <a:avLst/>
          </a:prstGeom>
        </p:spPr>
      </p:pic>
      <p:pic>
        <p:nvPicPr>
          <p:cNvPr id="23" name="Picture 22" descr="university-of-reddit.png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3" y="689863"/>
            <a:ext cx="1477478" cy="456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801548" y="665877"/>
            <a:ext cx="3032338" cy="823779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014" tIns="45007" rIns="90014" bIns="45007"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 descr="iversity_gre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7" y="5470999"/>
            <a:ext cx="1591151" cy="531694"/>
          </a:xfrm>
          <a:prstGeom prst="rect">
            <a:avLst/>
          </a:prstGeom>
        </p:spPr>
      </p:pic>
      <p:pic>
        <p:nvPicPr>
          <p:cNvPr id="28" name="Picture 27" descr="lynda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57" y="5092014"/>
            <a:ext cx="975122" cy="931476"/>
          </a:xfrm>
          <a:prstGeom prst="rect">
            <a:avLst/>
          </a:prstGeom>
        </p:spPr>
      </p:pic>
      <p:pic>
        <p:nvPicPr>
          <p:cNvPr id="30" name="Picture 29" descr="logo_nobg_v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99" y="759357"/>
            <a:ext cx="2471266" cy="6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6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32996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5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0" y="232693"/>
            <a:ext cx="9001125" cy="763554"/>
          </a:xfrm>
        </p:spPr>
        <p:txBody>
          <a:bodyPr>
            <a:noAutofit/>
          </a:bodyPr>
          <a:lstStyle/>
          <a:p>
            <a:pPr algn="ctr"/>
            <a:r>
              <a:rPr lang="en-US" sz="31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Key Differences to other Open Platforms</a:t>
            </a:r>
            <a:endParaRPr lang="en-US" sz="31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948" y="1147034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400" dirty="0" smtClean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04" y="1432064"/>
            <a:ext cx="780885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Sketch Rockwell"/>
                <a:cs typeface="Sketch Rockwell"/>
              </a:rPr>
              <a:t>Crowducate's</a:t>
            </a:r>
            <a:r>
              <a:rPr lang="en-US" sz="2600" dirty="0">
                <a:latin typeface="Sketch Rockwell"/>
                <a:cs typeface="Sketch Rockwell"/>
              </a:rPr>
              <a:t> fundamental difference to all other LMS platforms (</a:t>
            </a:r>
            <a:r>
              <a:rPr lang="en-US" sz="2600" dirty="0" err="1">
                <a:latin typeface="Sketch Rockwell"/>
                <a:cs typeface="Sketch Rockwell"/>
              </a:rPr>
              <a:t>Udemy</a:t>
            </a:r>
            <a:r>
              <a:rPr lang="en-US" sz="2600" dirty="0">
                <a:latin typeface="Sketch Rockwell"/>
                <a:cs typeface="Sketch Rockwell"/>
              </a:rPr>
              <a:t>, </a:t>
            </a:r>
            <a:r>
              <a:rPr lang="en-US" sz="2600" dirty="0" smtClean="0">
                <a:latin typeface="Sketch Rockwell"/>
                <a:cs typeface="Sketch Rockwell"/>
              </a:rPr>
              <a:t>Khan Academy, etc</a:t>
            </a:r>
            <a:r>
              <a:rPr lang="en-US" sz="2600" dirty="0">
                <a:latin typeface="Sketch Rockwell"/>
                <a:cs typeface="Sketch Rockwell"/>
              </a:rPr>
              <a:t>.) is that all courses as such are open. Courses are not only open as "everyone can put a course online". </a:t>
            </a:r>
            <a:r>
              <a:rPr lang="en-US" sz="2600" dirty="0" smtClean="0">
                <a:latin typeface="Sketch Rockwell"/>
                <a:cs typeface="Sketch Rockwell"/>
              </a:rPr>
              <a:t/>
            </a:r>
            <a:br>
              <a:rPr lang="en-US" sz="2600" dirty="0" smtClean="0">
                <a:latin typeface="Sketch Rockwell"/>
                <a:cs typeface="Sketch Rockwell"/>
              </a:rPr>
            </a:br>
            <a:r>
              <a:rPr lang="en-US" sz="2600" dirty="0" smtClean="0">
                <a:latin typeface="Sketch Rockwell"/>
                <a:cs typeface="Sketch Rockwell"/>
              </a:rPr>
              <a:t/>
            </a:r>
            <a:br>
              <a:rPr lang="en-US" sz="2600" dirty="0" smtClean="0">
                <a:latin typeface="Sketch Rockwell"/>
                <a:cs typeface="Sketch Rockwell"/>
              </a:rPr>
            </a:br>
            <a:r>
              <a:rPr lang="en-US" sz="2600" dirty="0" smtClean="0">
                <a:latin typeface="Sketch Rockwell"/>
                <a:cs typeface="Sketch Rockwell"/>
              </a:rPr>
              <a:t>It's </a:t>
            </a:r>
            <a:r>
              <a:rPr lang="en-US" sz="2600" dirty="0">
                <a:latin typeface="Sketch Rockwell"/>
                <a:cs typeface="Sketch Rockwell"/>
              </a:rPr>
              <a:t>open that many people can contribute to a  SINGLE course and even copy (software term: forking) the course to develop it into a different direction (other language, other industry, other age group etc.). </a:t>
            </a:r>
          </a:p>
        </p:txBody>
      </p:sp>
    </p:spTree>
    <p:extLst>
      <p:ext uri="{BB962C8B-B14F-4D97-AF65-F5344CB8AC3E}">
        <p14:creationId xmlns:p14="http://schemas.microsoft.com/office/powerpoint/2010/main" val="3081462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94167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7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76" y="301551"/>
            <a:ext cx="8645177" cy="76355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Sketch Rockwell" panose="02000000000000000000" pitchFamily="2" charset="0"/>
              </a:rPr>
              <a:t>Competitive Advantage</a:t>
            </a:r>
            <a:endParaRPr lang="en-US" sz="4000" dirty="0">
              <a:solidFill>
                <a:schemeClr val="tx1"/>
              </a:solidFill>
              <a:latin typeface="Sketch Rockwell" panose="02000000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948" y="841527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  <a:latin typeface="Sketch Rockwell"/>
                <a:cs typeface="Sketch Rockwell"/>
              </a:rPr>
              <a:t>Investment Thesis of Union Square Venture:</a:t>
            </a:r>
          </a:p>
          <a:p>
            <a:pPr marL="365125"/>
            <a:endParaRPr lang="en-US" sz="1600" dirty="0" smtClean="0">
              <a:solidFill>
                <a:schemeClr val="tx1"/>
              </a:solidFill>
              <a:latin typeface="Sketch Rockwell"/>
              <a:cs typeface="Sketch Rockwell"/>
            </a:endParaRPr>
          </a:p>
          <a:p>
            <a:pPr marL="365125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ketch Rockwell"/>
                <a:cs typeface="Sketch Rockwell"/>
              </a:rPr>
              <a:t>“Large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ketch Rockwell"/>
                <a:cs typeface="Sketch Rockwell"/>
              </a:rPr>
              <a:t>networks of engaged users, differentiated through user experience, and defensible through network effects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ketch Rockwell"/>
                <a:cs typeface="Sketch Rockwell"/>
              </a:rPr>
              <a:t>.”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5948" y="3818814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800" dirty="0" smtClean="0">
              <a:solidFill>
                <a:schemeClr val="tx1"/>
              </a:solidFill>
              <a:latin typeface="Sketch Rockwell"/>
              <a:cs typeface="Sketch Rockwel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5948" y="3524939"/>
            <a:ext cx="8645177" cy="2539866"/>
          </a:xfrm>
          <a:prstGeom prst="rect">
            <a:avLst/>
          </a:prstGeom>
        </p:spPr>
        <p:txBody>
          <a:bodyPr vert="horz" lIns="90014" tIns="45007" rIns="90014" bIns="45007" rtlCol="0" anchor="ctr">
            <a:noAutofit/>
          </a:bodyPr>
          <a:lstStyle>
            <a:lvl1pPr algn="l" defTabSz="90013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  <a:latin typeface="Sketch Rockwell"/>
                <a:cs typeface="Sketch Rockwell"/>
              </a:rPr>
              <a:t>Long-term, if Crowducate receives critical mass, the entry barrier for imitators is high. Crowducate will then have the best online courses – plus – recognized badges/certification which will attract even more users. </a:t>
            </a:r>
          </a:p>
        </p:txBody>
      </p:sp>
    </p:spTree>
    <p:extLst>
      <p:ext uri="{BB962C8B-B14F-4D97-AF65-F5344CB8AC3E}">
        <p14:creationId xmlns:p14="http://schemas.microsoft.com/office/powerpoint/2010/main" val="1163555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9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FiveRules</Template>
  <TotalTime>0</TotalTime>
  <Words>409</Words>
  <Application>Microsoft Macintosh PowerPoint</Application>
  <PresentationFormat>Custom</PresentationFormat>
  <Paragraphs>52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Five Rules</vt:lpstr>
      <vt:lpstr>think-cell Folie</vt:lpstr>
      <vt:lpstr>Crowducate   true open education platform.   Democratize education. Enjoy education.</vt:lpstr>
      <vt:lpstr>Education is broken because of 4 problems</vt:lpstr>
      <vt:lpstr>PowerPoint Presentation</vt:lpstr>
      <vt:lpstr>PowerPoint Presentation</vt:lpstr>
      <vt:lpstr>PowerPoint Presentation</vt:lpstr>
      <vt:lpstr>Crowducate wants to be the first online learning platform that is:   1. interactive/gamified  2. truly open for everyone  3. open source</vt:lpstr>
      <vt:lpstr>PowerPoint Presentation</vt:lpstr>
      <vt:lpstr>Key Differences to other Open Platforms</vt:lpstr>
      <vt:lpstr>Competitive Advantage</vt:lpstr>
      <vt:lpstr>Short CV I (Amir Rahbaran)</vt:lpstr>
      <vt:lpstr>Short CV II (Amir Rahbaran)</vt:lpstr>
      <vt:lpstr>Supporters (Letter of Intent)</vt:lpstr>
      <vt:lpstr>Info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Edu-hub_v12_final03_fontsembedded.pptx</dc:title>
  <dc:subject/>
  <dc:creator/>
  <cp:keywords/>
  <dc:description/>
  <cp:lastModifiedBy/>
  <cp:revision>1</cp:revision>
  <dcterms:created xsi:type="dcterms:W3CDTF">2013-11-17T10:07:50Z</dcterms:created>
  <dcterms:modified xsi:type="dcterms:W3CDTF">2015-04-07T17:36:51Z</dcterms:modified>
  <cp:category/>
</cp:coreProperties>
</file>