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98" r:id="rId5"/>
    <p:sldId id="302" r:id="rId6"/>
    <p:sldId id="300" r:id="rId7"/>
    <p:sldId id="304" r:id="rId8"/>
    <p:sldId id="307" r:id="rId9"/>
    <p:sldId id="305" r:id="rId10"/>
    <p:sldId id="30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948BE-9FE4-42E5-9126-D55B9B8CB11F}" type="datetimeFigureOut">
              <a:rPr lang="en-IE" smtClean="0"/>
              <a:t>09/04/2022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FEAF9-C03F-4C0F-A71C-8B6D8E9A1734}" type="slidenum">
              <a:rPr lang="en-IE" smtClean="0"/>
              <a:t>‹#›</a:t>
            </a:fld>
            <a:endParaRPr lang="en-IE"/>
          </a:p>
        </p:txBody>
      </p:sp>
    </p:spTree>
    <p:extLst>
      <p:ext uri="{BB962C8B-B14F-4D97-AF65-F5344CB8AC3E}">
        <p14:creationId xmlns:p14="http://schemas.microsoft.com/office/powerpoint/2010/main" val="334398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hyperlink" Target="http://cronkitenewsonline.com/2012/10/political-ad-buys-approach-30-million-in-arizona-and-still-counting/"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Applied Statistical Analysis II</a:t>
            </a:r>
            <a:br>
              <a:rPr lang="en-US" sz="4400" dirty="0">
                <a:solidFill>
                  <a:schemeClr val="tx1"/>
                </a:solidFill>
              </a:rPr>
            </a:br>
            <a:r>
              <a:rPr lang="en-US" sz="4400" dirty="0">
                <a:solidFill>
                  <a:schemeClr val="tx1"/>
                </a:solidFill>
              </a:rPr>
              <a:t>POP77003</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Charles Crowley </a:t>
            </a:r>
          </a:p>
          <a:p>
            <a:pPr>
              <a:lnSpc>
                <a:spcPct val="100000"/>
              </a:lnSpc>
            </a:pPr>
            <a:r>
              <a:rPr lang="en-US" sz="1600" dirty="0"/>
              <a:t>Replication Study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266F-179B-4F5A-AAFB-B968EE32D1C8}"/>
              </a:ext>
            </a:extLst>
          </p:cNvPr>
          <p:cNvSpPr>
            <a:spLocks noGrp="1"/>
          </p:cNvSpPr>
          <p:nvPr>
            <p:ph type="title"/>
          </p:nvPr>
        </p:nvSpPr>
        <p:spPr>
          <a:xfrm>
            <a:off x="1097280" y="174843"/>
            <a:ext cx="10058400" cy="1450757"/>
          </a:xfrm>
        </p:spPr>
        <p:txBody>
          <a:bodyPr>
            <a:noAutofit/>
          </a:bodyPr>
          <a:lstStyle/>
          <a:p>
            <a:r>
              <a:rPr lang="en-US" sz="2400" dirty="0"/>
              <a:t>Do Televised Presidential Ads Increase Voter Turnout? Evidence from a Natural Experiment.</a:t>
            </a:r>
            <a:br>
              <a:rPr lang="en-US" sz="2400" dirty="0"/>
            </a:br>
            <a:r>
              <a:rPr lang="en-US" sz="2400" dirty="0"/>
              <a:t>Author(s): Jonathan S. </a:t>
            </a:r>
            <a:r>
              <a:rPr lang="en-US" sz="2400" dirty="0" err="1"/>
              <a:t>Krasno</a:t>
            </a:r>
            <a:r>
              <a:rPr lang="en-US" sz="2400" dirty="0"/>
              <a:t> and Donald P. Green</a:t>
            </a:r>
            <a:br>
              <a:rPr lang="en-US" sz="2400" dirty="0"/>
            </a:br>
            <a:r>
              <a:rPr lang="en-US" sz="2400" dirty="0"/>
              <a:t>Source: The Journal of Politics , Vol. 70, No. 1 (Jan., 2008)</a:t>
            </a:r>
            <a:endParaRPr lang="en-IE" sz="2400" dirty="0"/>
          </a:p>
        </p:txBody>
      </p:sp>
      <p:pic>
        <p:nvPicPr>
          <p:cNvPr id="5" name="Content Placeholder 4">
            <a:extLst>
              <a:ext uri="{FF2B5EF4-FFF2-40B4-BE49-F238E27FC236}">
                <a16:creationId xmlns:a16="http://schemas.microsoft.com/office/drawing/2014/main" id="{55E32CDE-6449-4846-A2AD-CB24A274464E}"/>
              </a:ext>
            </a:extLst>
          </p:cNvPr>
          <p:cNvPicPr>
            <a:picLocks noGrp="1" noChangeAspect="1"/>
          </p:cNvPicPr>
          <p:nvPr>
            <p:ph idx="1"/>
          </p:nvPr>
        </p:nvPicPr>
        <p:blipFill>
          <a:blip r:embed="rId2"/>
          <a:srcRect/>
          <a:stretch/>
        </p:blipFill>
        <p:spPr>
          <a:xfrm>
            <a:off x="0" y="1976120"/>
            <a:ext cx="4246881" cy="3760788"/>
          </a:xfrm>
        </p:spPr>
      </p:pic>
      <p:pic>
        <p:nvPicPr>
          <p:cNvPr id="9" name="Picture 8">
            <a:extLst>
              <a:ext uri="{FF2B5EF4-FFF2-40B4-BE49-F238E27FC236}">
                <a16:creationId xmlns:a16="http://schemas.microsoft.com/office/drawing/2014/main" id="{59534784-AD52-4620-8D35-AA3C872920F2}"/>
              </a:ext>
            </a:extLst>
          </p:cNvPr>
          <p:cNvPicPr>
            <a:picLocks noChangeAspect="1"/>
          </p:cNvPicPr>
          <p:nvPr/>
        </p:nvPicPr>
        <p:blipFill>
          <a:blip r:embed="rId3"/>
          <a:srcRect/>
          <a:stretch/>
        </p:blipFill>
        <p:spPr>
          <a:xfrm>
            <a:off x="8446010" y="1976120"/>
            <a:ext cx="3745989" cy="3947160"/>
          </a:xfrm>
          <a:prstGeom prst="rect">
            <a:avLst/>
          </a:prstGeom>
        </p:spPr>
      </p:pic>
      <p:pic>
        <p:nvPicPr>
          <p:cNvPr id="11" name="Picture 10">
            <a:extLst>
              <a:ext uri="{FF2B5EF4-FFF2-40B4-BE49-F238E27FC236}">
                <a16:creationId xmlns:a16="http://schemas.microsoft.com/office/drawing/2014/main" id="{0A7A4E95-E8EE-44C1-894F-D8C4943FD020}"/>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4246881" y="1976120"/>
            <a:ext cx="4199130" cy="3760788"/>
          </a:xfrm>
          <a:prstGeom prst="rect">
            <a:avLst/>
          </a:prstGeom>
        </p:spPr>
      </p:pic>
    </p:spTree>
    <p:extLst>
      <p:ext uri="{BB962C8B-B14F-4D97-AF65-F5344CB8AC3E}">
        <p14:creationId xmlns:p14="http://schemas.microsoft.com/office/powerpoint/2010/main" val="428097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Paper Overview </a:t>
            </a:r>
            <a:br>
              <a:rPr lang="en-US" sz="4400" dirty="0">
                <a:solidFill>
                  <a:srgbClr val="FFFFFF"/>
                </a:solidFill>
              </a:rPr>
            </a:br>
            <a:endParaRPr lang="en-US" sz="4400" dirty="0">
              <a:solidFill>
                <a:srgbClr val="FFFFFF"/>
              </a:solidFill>
            </a:endParaRP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995326020"/>
              </p:ext>
            </p:extLst>
          </p:nvPr>
        </p:nvGraphicFramePr>
        <p:xfrm>
          <a:off x="4960301" y="0"/>
          <a:ext cx="7228524" cy="3526700"/>
        </p:xfrm>
        <a:graphic>
          <a:graphicData uri="http://schemas.openxmlformats.org/drawingml/2006/table">
            <a:tbl>
              <a:tblPr firstRow="1" bandRow="1">
                <a:noFill/>
                <a:tableStyleId>{3B4B98B0-60AC-42C2-AFA5-B58CD77FA1E5}</a:tableStyleId>
              </a:tblPr>
              <a:tblGrid>
                <a:gridCol w="7228524">
                  <a:extLst>
                    <a:ext uri="{9D8B030D-6E8A-4147-A177-3AD203B41FA5}">
                      <a16:colId xmlns:a16="http://schemas.microsoft.com/office/drawing/2014/main" val="2981917977"/>
                    </a:ext>
                  </a:extLst>
                </a:gridCol>
              </a:tblGrid>
              <a:tr h="474881">
                <a:tc>
                  <a:txBody>
                    <a:bodyPr/>
                    <a:lstStyle/>
                    <a:p>
                      <a:r>
                        <a:rPr lang="en-US" sz="2200" b="0" cap="all" spc="150" dirty="0">
                          <a:solidFill>
                            <a:schemeClr val="lt1"/>
                          </a:solidFill>
                        </a:rPr>
                        <a:t>0riginal Paper</a:t>
                      </a:r>
                    </a:p>
                  </a:txBody>
                  <a:tcPr marL="137786" marR="137786" marT="137786" marB="137786">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545967">
                <a:tc>
                  <a:txBody>
                    <a:bodyPr/>
                    <a:lstStyle/>
                    <a:p>
                      <a:r>
                        <a:rPr lang="en-US" sz="1400" dirty="0"/>
                        <a:t>Study televised advertisements’ effect on voter turnout in the 2000 US presidential election. Over designated market areas (DMA) in “safe” and “battleground” states. </a:t>
                      </a:r>
                      <a:endParaRPr lang="en-US" sz="1300" cap="none" spc="0" dirty="0">
                        <a:solidFill>
                          <a:schemeClr val="tx1"/>
                        </a:solidFill>
                      </a:endParaRPr>
                    </a:p>
                  </a:txBody>
                  <a:tcPr marL="137786" marR="137786" marT="137786" marB="13778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138352">
                <a:tc>
                  <a:txBody>
                    <a:bodyPr/>
                    <a:lstStyle/>
                    <a:p>
                      <a:r>
                        <a:rPr lang="en-US" sz="1300" cap="none" spc="0" dirty="0">
                          <a:solidFill>
                            <a:schemeClr val="tx1"/>
                          </a:solidFill>
                        </a:rPr>
                        <a:t>Q: To what extent, if any, is the mobilizing influence of presidential ads masked</a:t>
                      </a:r>
                    </a:p>
                    <a:p>
                      <a:r>
                        <a:rPr lang="en-US" sz="1300" cap="none" spc="0" dirty="0">
                          <a:solidFill>
                            <a:schemeClr val="tx1"/>
                          </a:solidFill>
                        </a:rPr>
                        <a:t>by variations in their tone? </a:t>
                      </a:r>
                    </a:p>
                    <a:p>
                      <a:r>
                        <a:rPr lang="en-US" sz="1300" cap="none" spc="0" dirty="0">
                          <a:solidFill>
                            <a:schemeClr val="tx1"/>
                          </a:solidFill>
                        </a:rPr>
                        <a:t>A: Classifying whether the tone of the ad is either positive or negative, they find no proof that attack ads promote or diminish turnout</a:t>
                      </a:r>
                    </a:p>
                    <a:p>
                      <a:endParaRPr lang="en-US" sz="1300" cap="none" spc="0" dirty="0">
                        <a:solidFill>
                          <a:schemeClr val="tx1"/>
                        </a:solidFill>
                      </a:endParaRPr>
                    </a:p>
                  </a:txBody>
                  <a:tcPr marL="137786" marR="137786" marT="137786" marB="13778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416238">
                <a:tc>
                  <a:txBody>
                    <a:bodyPr/>
                    <a:lstStyle/>
                    <a:p>
                      <a:endParaRPr lang="en-US" sz="1300" cap="none" spc="0" dirty="0">
                        <a:solidFill>
                          <a:schemeClr val="tx1"/>
                        </a:solidFill>
                      </a:endParaRPr>
                    </a:p>
                  </a:txBody>
                  <a:tcPr marL="137786" marR="137786" marT="137786"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r h="416238">
                <a:tc>
                  <a:txBody>
                    <a:bodyPr/>
                    <a:lstStyle/>
                    <a:p>
                      <a:endParaRPr lang="en-US" sz="1300" cap="none" spc="0" dirty="0">
                        <a:solidFill>
                          <a:schemeClr val="tx1"/>
                        </a:solidFill>
                      </a:endParaRPr>
                    </a:p>
                  </a:txBody>
                  <a:tcPr marL="137786" marR="137786" marT="137786"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0690477"/>
                  </a:ext>
                </a:extLst>
              </a:tr>
            </a:tbl>
          </a:graphicData>
        </a:graphic>
      </p:graphicFrame>
      <p:graphicFrame>
        <p:nvGraphicFramePr>
          <p:cNvPr id="10" name="Table 4">
            <a:extLst>
              <a:ext uri="{FF2B5EF4-FFF2-40B4-BE49-F238E27FC236}">
                <a16:creationId xmlns:a16="http://schemas.microsoft.com/office/drawing/2014/main" id="{585FE3CC-868B-4CFC-A75B-D41D155F778E}"/>
              </a:ext>
            </a:extLst>
          </p:cNvPr>
          <p:cNvGraphicFramePr>
            <a:graphicFrameLocks/>
          </p:cNvGraphicFramePr>
          <p:nvPr>
            <p:extLst>
              <p:ext uri="{D42A27DB-BD31-4B8C-83A1-F6EECF244321}">
                <p14:modId xmlns:p14="http://schemas.microsoft.com/office/powerpoint/2010/main" val="3563378201"/>
              </p:ext>
            </p:extLst>
          </p:nvPr>
        </p:nvGraphicFramePr>
        <p:xfrm>
          <a:off x="4966651" y="2812774"/>
          <a:ext cx="7228524" cy="6800564"/>
        </p:xfrm>
        <a:graphic>
          <a:graphicData uri="http://schemas.openxmlformats.org/drawingml/2006/table">
            <a:tbl>
              <a:tblPr firstRow="1" bandRow="1">
                <a:noFill/>
                <a:tableStyleId>{3B4B98B0-60AC-42C2-AFA5-B58CD77FA1E5}</a:tableStyleId>
              </a:tblPr>
              <a:tblGrid>
                <a:gridCol w="7228524">
                  <a:extLst>
                    <a:ext uri="{9D8B030D-6E8A-4147-A177-3AD203B41FA5}">
                      <a16:colId xmlns:a16="http://schemas.microsoft.com/office/drawing/2014/main" val="2981917977"/>
                    </a:ext>
                  </a:extLst>
                </a:gridCol>
              </a:tblGrid>
              <a:tr h="947982">
                <a:tc>
                  <a:txBody>
                    <a:bodyPr/>
                    <a:lstStyle/>
                    <a:p>
                      <a:r>
                        <a:rPr lang="en-US" sz="2200" b="0" cap="all" spc="150" dirty="0">
                          <a:solidFill>
                            <a:schemeClr val="lt1"/>
                          </a:solidFill>
                        </a:rPr>
                        <a:t>Replication </a:t>
                      </a:r>
                    </a:p>
                  </a:txBody>
                  <a:tcPr marL="137786" marR="137786" marT="137786" marB="137786">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039844">
                <a:tc>
                  <a:txBody>
                    <a:bodyPr/>
                    <a:lstStyle/>
                    <a:p>
                      <a:r>
                        <a:rPr lang="en-US" sz="1400" dirty="0"/>
                        <a:t>Study televised advertisements’ effect on voter turnout in the 2008 US presidential election. Over designated market areas (DMA) in “safe” and “battleground” states. </a:t>
                      </a:r>
                      <a:endParaRPr lang="en-US" sz="1300" cap="none" spc="0" dirty="0">
                        <a:solidFill>
                          <a:schemeClr val="tx1"/>
                        </a:solidFill>
                      </a:endParaRPr>
                    </a:p>
                  </a:txBody>
                  <a:tcPr marL="137786" marR="137786" marT="137786" marB="13778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604246">
                <a:tc>
                  <a:txBody>
                    <a:bodyPr/>
                    <a:lstStyle/>
                    <a:p>
                      <a:r>
                        <a:rPr lang="en-US" sz="1300" cap="none" spc="0" dirty="0">
                          <a:solidFill>
                            <a:schemeClr val="tx1"/>
                          </a:solidFill>
                        </a:rPr>
                        <a:t>Q: To what extent, if any, is the mobilizing influence of presidential ads masked</a:t>
                      </a:r>
                    </a:p>
                    <a:p>
                      <a:r>
                        <a:rPr lang="en-US" sz="1300" cap="none" spc="0" dirty="0">
                          <a:solidFill>
                            <a:schemeClr val="tx1"/>
                          </a:solidFill>
                        </a:rPr>
                        <a:t>by variations in their tone? </a:t>
                      </a:r>
                    </a:p>
                    <a:p>
                      <a:r>
                        <a:rPr lang="en-US" sz="1300" cap="none" spc="0" dirty="0">
                          <a:solidFill>
                            <a:schemeClr val="tx1"/>
                          </a:solidFill>
                        </a:rPr>
                        <a:t>A: In the replication with data from the 2008 presidential election, we find similar negligible results.</a:t>
                      </a:r>
                    </a:p>
                    <a:p>
                      <a:endParaRPr lang="en-US" sz="1300" cap="none" spc="0" dirty="0">
                        <a:solidFill>
                          <a:schemeClr val="tx1"/>
                        </a:solidFill>
                      </a:endParaRPr>
                    </a:p>
                  </a:txBody>
                  <a:tcPr marL="137786" marR="137786" marT="137786" marB="13778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604246">
                <a:tc>
                  <a:txBody>
                    <a:bodyPr/>
                    <a:lstStyle/>
                    <a:p>
                      <a:endParaRPr lang="en-US" sz="1300" cap="none" spc="0" dirty="0">
                        <a:solidFill>
                          <a:schemeClr val="tx1"/>
                        </a:solidFill>
                      </a:endParaRPr>
                    </a:p>
                  </a:txBody>
                  <a:tcPr marL="137786" marR="137786" marT="137786"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r h="1604246">
                <a:tc>
                  <a:txBody>
                    <a:bodyPr/>
                    <a:lstStyle/>
                    <a:p>
                      <a:endParaRPr lang="en-US" sz="1300" cap="none" spc="0" dirty="0">
                        <a:solidFill>
                          <a:schemeClr val="tx1"/>
                        </a:solidFill>
                      </a:endParaRPr>
                    </a:p>
                  </a:txBody>
                  <a:tcPr marL="137786" marR="137786" marT="137786" marB="137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0690477"/>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B114-A941-474D-BB96-39B3705FBC7E}"/>
              </a:ext>
            </a:extLst>
          </p:cNvPr>
          <p:cNvSpPr>
            <a:spLocks noGrp="1"/>
          </p:cNvSpPr>
          <p:nvPr>
            <p:ph type="title"/>
          </p:nvPr>
        </p:nvSpPr>
        <p:spPr>
          <a:xfrm>
            <a:off x="1097280" y="246847"/>
            <a:ext cx="10058400" cy="1450757"/>
          </a:xfrm>
        </p:spPr>
        <p:txBody>
          <a:bodyPr/>
          <a:lstStyle/>
          <a:p>
            <a:r>
              <a:rPr lang="en-IE" dirty="0"/>
              <a:t>DATA</a:t>
            </a:r>
          </a:p>
        </p:txBody>
      </p:sp>
      <p:sp>
        <p:nvSpPr>
          <p:cNvPr id="3" name="Text Placeholder 2">
            <a:extLst>
              <a:ext uri="{FF2B5EF4-FFF2-40B4-BE49-F238E27FC236}">
                <a16:creationId xmlns:a16="http://schemas.microsoft.com/office/drawing/2014/main" id="{A6CAA10D-0DEA-46F9-89D8-883D9E4A8D38}"/>
              </a:ext>
            </a:extLst>
          </p:cNvPr>
          <p:cNvSpPr>
            <a:spLocks noGrp="1"/>
          </p:cNvSpPr>
          <p:nvPr>
            <p:ph type="body" idx="1"/>
          </p:nvPr>
        </p:nvSpPr>
        <p:spPr/>
        <p:txBody>
          <a:bodyPr/>
          <a:lstStyle/>
          <a:p>
            <a:r>
              <a:rPr lang="en-IE" dirty="0"/>
              <a:t>Original PAPER </a:t>
            </a:r>
          </a:p>
        </p:txBody>
      </p:sp>
      <p:sp>
        <p:nvSpPr>
          <p:cNvPr id="4" name="Content Placeholder 3">
            <a:extLst>
              <a:ext uri="{FF2B5EF4-FFF2-40B4-BE49-F238E27FC236}">
                <a16:creationId xmlns:a16="http://schemas.microsoft.com/office/drawing/2014/main" id="{1B2708AC-9321-4815-B8FE-A0ECF52D6F3E}"/>
              </a:ext>
            </a:extLst>
          </p:cNvPr>
          <p:cNvSpPr>
            <a:spLocks noGrp="1"/>
          </p:cNvSpPr>
          <p:nvPr>
            <p:ph sz="half" idx="2"/>
          </p:nvPr>
        </p:nvSpPr>
        <p:spPr>
          <a:xfrm>
            <a:off x="1097280" y="2633870"/>
            <a:ext cx="4639736" cy="3707294"/>
          </a:xfrm>
        </p:spPr>
        <p:txBody>
          <a:bodyPr>
            <a:normAutofit fontScale="70000" lnSpcReduction="20000"/>
          </a:bodyPr>
          <a:lstStyle/>
          <a:p>
            <a:r>
              <a:rPr lang="en-IE" dirty="0"/>
              <a:t>- </a:t>
            </a:r>
            <a:r>
              <a:rPr lang="en-US" dirty="0"/>
              <a:t>Because we investigate the differences between DMAs within states, we only include states with more than one DMA. This leaves us with 37 states and 150 DMAs.</a:t>
            </a:r>
          </a:p>
          <a:p>
            <a:r>
              <a:rPr lang="en-US" dirty="0"/>
              <a:t>- The dependent variable in </a:t>
            </a:r>
            <a:r>
              <a:rPr lang="en-US" dirty="0" err="1"/>
              <a:t>Krasno</a:t>
            </a:r>
            <a:r>
              <a:rPr lang="en-US" dirty="0"/>
              <a:t> &amp; Green’s paper is the turnout rate in 2000, measured as the proportion of voting-age citizens who vote. Their voting data is from the America Votes series and population data is from the 1990 and 2000 censuses.</a:t>
            </a:r>
          </a:p>
          <a:p>
            <a:r>
              <a:rPr lang="en-US" dirty="0"/>
              <a:t>- The independent variable in our analysis is media exposure. To measure media exposure, </a:t>
            </a:r>
            <a:r>
              <a:rPr lang="en-US" dirty="0" err="1"/>
              <a:t>Krasno</a:t>
            </a:r>
            <a:r>
              <a:rPr lang="en-US" dirty="0"/>
              <a:t> &amp; Green use Gross Rating Points (GRP) which is a measure of advertisement impact</a:t>
            </a:r>
          </a:p>
          <a:p>
            <a:r>
              <a:rPr lang="en-US" dirty="0"/>
              <a:t>-Senate and House election ads from the Wisconsin Advertising Project &amp; candidate appearances as control variables. Turnout rates for the recent Senate elections (1990, 1994 &amp; 1998) and presidential elections (1992 &amp; 1996)</a:t>
            </a:r>
          </a:p>
          <a:p>
            <a:endParaRPr lang="en-IE" dirty="0"/>
          </a:p>
        </p:txBody>
      </p:sp>
      <p:sp>
        <p:nvSpPr>
          <p:cNvPr id="5" name="Text Placeholder 4">
            <a:extLst>
              <a:ext uri="{FF2B5EF4-FFF2-40B4-BE49-F238E27FC236}">
                <a16:creationId xmlns:a16="http://schemas.microsoft.com/office/drawing/2014/main" id="{30FF5CA7-EFBC-4915-AA39-540E660E62C5}"/>
              </a:ext>
            </a:extLst>
          </p:cNvPr>
          <p:cNvSpPr>
            <a:spLocks noGrp="1"/>
          </p:cNvSpPr>
          <p:nvPr>
            <p:ph type="body" sz="quarter" idx="3"/>
          </p:nvPr>
        </p:nvSpPr>
        <p:spPr/>
        <p:txBody>
          <a:bodyPr/>
          <a:lstStyle/>
          <a:p>
            <a:r>
              <a:rPr lang="en-IE" dirty="0"/>
              <a:t>2022 REPLICATION</a:t>
            </a:r>
          </a:p>
        </p:txBody>
      </p:sp>
      <p:sp>
        <p:nvSpPr>
          <p:cNvPr id="6" name="Content Placeholder 5">
            <a:extLst>
              <a:ext uri="{FF2B5EF4-FFF2-40B4-BE49-F238E27FC236}">
                <a16:creationId xmlns:a16="http://schemas.microsoft.com/office/drawing/2014/main" id="{4E6475AF-59F7-4E5A-81D6-97CED9B8BC01}"/>
              </a:ext>
            </a:extLst>
          </p:cNvPr>
          <p:cNvSpPr>
            <a:spLocks noGrp="1"/>
          </p:cNvSpPr>
          <p:nvPr>
            <p:ph sz="quarter" idx="4"/>
          </p:nvPr>
        </p:nvSpPr>
        <p:spPr>
          <a:xfrm>
            <a:off x="6515944" y="2633871"/>
            <a:ext cx="4639736" cy="3707294"/>
          </a:xfrm>
        </p:spPr>
        <p:txBody>
          <a:bodyPr>
            <a:normAutofit fontScale="70000" lnSpcReduction="20000"/>
          </a:bodyPr>
          <a:lstStyle/>
          <a:p>
            <a:r>
              <a:rPr lang="en-IE" dirty="0"/>
              <a:t>- </a:t>
            </a:r>
            <a:r>
              <a:rPr lang="en-US" dirty="0"/>
              <a:t>I will also include DMAs that cross state borders. This means I will have 231 observations while </a:t>
            </a:r>
            <a:r>
              <a:rPr lang="en-US" dirty="0" err="1"/>
              <a:t>Krasno</a:t>
            </a:r>
            <a:r>
              <a:rPr lang="en-US" dirty="0"/>
              <a:t> &amp; Green had 128 observations. </a:t>
            </a:r>
          </a:p>
          <a:p>
            <a:r>
              <a:rPr lang="en-US" dirty="0"/>
              <a:t>- The dependent variable in my replication is the turnout rate in 2008, measured as the proportion of voting-age citizens who vote.  Voting data is from the America Votes series.</a:t>
            </a:r>
          </a:p>
          <a:p>
            <a:r>
              <a:rPr lang="en-US" dirty="0"/>
              <a:t>- The independent variable for this replication is total number of presidential advertisements. Unable to purchase GPR for 2008. The number of advertisements is from the American Media Freedom Project.</a:t>
            </a:r>
          </a:p>
          <a:p>
            <a:r>
              <a:rPr lang="en-US" dirty="0"/>
              <a:t>-Senate and House election ads from the Wisconsin Advertising Project &amp; candidate appearances as control variables. Turnout rates for the recent Senate elections (2002 &amp; 2006) and presidential elections (2000 &amp; 2004).</a:t>
            </a:r>
          </a:p>
          <a:p>
            <a:endParaRPr lang="en-US" dirty="0"/>
          </a:p>
          <a:p>
            <a:endParaRPr lang="en-US" dirty="0"/>
          </a:p>
          <a:p>
            <a:endParaRPr lang="en-IE" dirty="0"/>
          </a:p>
        </p:txBody>
      </p:sp>
    </p:spTree>
    <p:extLst>
      <p:ext uri="{BB962C8B-B14F-4D97-AF65-F5344CB8AC3E}">
        <p14:creationId xmlns:p14="http://schemas.microsoft.com/office/powerpoint/2010/main" val="61072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007B82-7AC7-4852-AFB0-FF2665EBDE33}"/>
              </a:ext>
            </a:extLst>
          </p:cNvPr>
          <p:cNvSpPr>
            <a:spLocks noGrp="1"/>
          </p:cNvSpPr>
          <p:nvPr>
            <p:ph type="title"/>
          </p:nvPr>
        </p:nvSpPr>
        <p:spPr>
          <a:xfrm>
            <a:off x="626166" y="786383"/>
            <a:ext cx="3534868" cy="1346829"/>
          </a:xfrm>
        </p:spPr>
        <p:txBody>
          <a:bodyPr>
            <a:normAutofit/>
          </a:bodyPr>
          <a:lstStyle/>
          <a:p>
            <a:r>
              <a:rPr lang="en-IE" sz="4800" dirty="0"/>
              <a:t>Model</a:t>
            </a:r>
          </a:p>
        </p:txBody>
      </p:sp>
      <p:sp>
        <p:nvSpPr>
          <p:cNvPr id="5" name="Content Placeholder 4">
            <a:extLst>
              <a:ext uri="{FF2B5EF4-FFF2-40B4-BE49-F238E27FC236}">
                <a16:creationId xmlns:a16="http://schemas.microsoft.com/office/drawing/2014/main" id="{47531F2D-C87D-43CF-83BC-5BA5CF7CA249}"/>
              </a:ext>
            </a:extLst>
          </p:cNvPr>
          <p:cNvSpPr>
            <a:spLocks noGrp="1"/>
          </p:cNvSpPr>
          <p:nvPr>
            <p:ph idx="1"/>
          </p:nvPr>
        </p:nvSpPr>
        <p:spPr>
          <a:xfrm>
            <a:off x="5458984" y="268358"/>
            <a:ext cx="5928344" cy="5839198"/>
          </a:xfrm>
        </p:spPr>
        <p:txBody>
          <a:bodyPr>
            <a:normAutofit/>
          </a:bodyPr>
          <a:lstStyle/>
          <a:p>
            <a:pPr>
              <a:buFont typeface="Wingdings" panose="05000000000000000000" pitchFamily="2" charset="2"/>
              <a:buChar char="q"/>
            </a:pPr>
            <a:r>
              <a:rPr lang="en-US" dirty="0"/>
              <a:t>Finding some evidence of heteroskedasticity, test using log of population and voting rate, we estimate our models using both OLS (with robust standard errors)</a:t>
            </a:r>
          </a:p>
          <a:p>
            <a:pPr>
              <a:buFont typeface="Wingdings" panose="05000000000000000000" pitchFamily="2" charset="2"/>
              <a:buChar char="q"/>
            </a:pPr>
            <a:r>
              <a:rPr lang="en-US" dirty="0"/>
              <a:t>Linear regression </a:t>
            </a:r>
            <a:r>
              <a:rPr lang="en-US" b="0" i="0" dirty="0" err="1">
                <a:solidFill>
                  <a:srgbClr val="374151"/>
                </a:solidFill>
                <a:effectLst/>
                <a:latin typeface="Studio-Feixen-Sans"/>
              </a:rPr>
              <a:t>felm</a:t>
            </a:r>
            <a:r>
              <a:rPr lang="en-US" dirty="0">
                <a:solidFill>
                  <a:srgbClr val="374151"/>
                </a:solidFill>
                <a:latin typeface="Studio-Feixen-Sans"/>
              </a:rPr>
              <a:t>()</a:t>
            </a:r>
            <a:r>
              <a:rPr lang="en-US" b="0" i="0" dirty="0">
                <a:solidFill>
                  <a:srgbClr val="374151"/>
                </a:solidFill>
                <a:effectLst/>
                <a:latin typeface="Studio-Feixen-Sans"/>
              </a:rPr>
              <a:t> is used to fit linear models with multiple group fixed effects.</a:t>
            </a:r>
          </a:p>
          <a:p>
            <a:pPr>
              <a:buFont typeface="Wingdings" panose="05000000000000000000" pitchFamily="2" charset="2"/>
              <a:buChar char="q"/>
            </a:pPr>
            <a:endParaRPr lang="en-US" dirty="0">
              <a:solidFill>
                <a:srgbClr val="374151"/>
              </a:solidFill>
              <a:latin typeface="Studio-Feixen-Sans"/>
            </a:endParaRPr>
          </a:p>
          <a:p>
            <a:pPr>
              <a:buFont typeface="Wingdings" panose="05000000000000000000" pitchFamily="2" charset="2"/>
              <a:buChar char="q"/>
            </a:pPr>
            <a:endParaRPr lang="en-US" b="0" i="0" dirty="0">
              <a:solidFill>
                <a:srgbClr val="374151"/>
              </a:solidFill>
              <a:effectLst/>
              <a:latin typeface="Studio-Feixen-Sans"/>
            </a:endParaRPr>
          </a:p>
          <a:p>
            <a:pPr>
              <a:buFont typeface="Wingdings" panose="05000000000000000000" pitchFamily="2" charset="2"/>
              <a:buChar char="q"/>
            </a:pPr>
            <a:r>
              <a:rPr lang="en-US" dirty="0">
                <a:solidFill>
                  <a:srgbClr val="374151"/>
                </a:solidFill>
                <a:latin typeface="Studio-Feixen-Sans"/>
              </a:rPr>
              <a:t>Re-estimate the model using tone variables provided in the dataset (</a:t>
            </a:r>
            <a:r>
              <a:rPr lang="en-US" dirty="0" err="1">
                <a:solidFill>
                  <a:srgbClr val="374151"/>
                </a:solidFill>
                <a:latin typeface="Studio-Feixen-Sans"/>
              </a:rPr>
              <a:t>ad_attack</a:t>
            </a:r>
            <a:r>
              <a:rPr lang="en-US" dirty="0">
                <a:solidFill>
                  <a:srgbClr val="374151"/>
                </a:solidFill>
                <a:latin typeface="Studio-Feixen-Sans"/>
              </a:rPr>
              <a:t>, </a:t>
            </a:r>
            <a:r>
              <a:rPr lang="en-US" dirty="0" err="1">
                <a:solidFill>
                  <a:srgbClr val="374151"/>
                </a:solidFill>
                <a:latin typeface="Studio-Feixen-Sans"/>
              </a:rPr>
              <a:t>ad_contrast</a:t>
            </a:r>
            <a:r>
              <a:rPr lang="en-US" dirty="0">
                <a:solidFill>
                  <a:srgbClr val="374151"/>
                </a:solidFill>
                <a:latin typeface="Studio-Feixen-Sans"/>
              </a:rPr>
              <a:t>, </a:t>
            </a:r>
            <a:r>
              <a:rPr lang="en-US" dirty="0" err="1">
                <a:solidFill>
                  <a:srgbClr val="374151"/>
                </a:solidFill>
                <a:latin typeface="Studio-Feixen-Sans"/>
              </a:rPr>
              <a:t>ad_promote</a:t>
            </a:r>
            <a:r>
              <a:rPr lang="en-US" dirty="0">
                <a:solidFill>
                  <a:srgbClr val="374151"/>
                </a:solidFill>
                <a:latin typeface="Studio-Feixen-Sans"/>
              </a:rPr>
              <a:t>). F-Test showed that the model’s fit were not significantly improved, as shown by high p values. Of the 3 </a:t>
            </a:r>
            <a:r>
              <a:rPr lang="en-US" dirty="0" err="1">
                <a:solidFill>
                  <a:srgbClr val="374151"/>
                </a:solidFill>
                <a:latin typeface="Studio-Feixen-Sans"/>
              </a:rPr>
              <a:t>ad_attack</a:t>
            </a:r>
            <a:r>
              <a:rPr lang="en-US" dirty="0">
                <a:solidFill>
                  <a:srgbClr val="374151"/>
                </a:solidFill>
                <a:latin typeface="Studio-Feixen-Sans"/>
              </a:rPr>
              <a:t> was the most likely to increase voter turnout. </a:t>
            </a:r>
          </a:p>
          <a:p>
            <a:pPr marL="0" indent="0">
              <a:buNone/>
            </a:pPr>
            <a:endParaRPr lang="en-US" dirty="0">
              <a:solidFill>
                <a:srgbClr val="374151"/>
              </a:solidFill>
              <a:latin typeface="Studio-Feixen-Sans"/>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620CAAB5-BB64-472F-87B3-5FD2FDC08C6E}"/>
                  </a:ext>
                </a:extLst>
              </p:cNvPr>
              <p:cNvSpPr>
                <a:spLocks noGrp="1"/>
              </p:cNvSpPr>
              <p:nvPr>
                <p:ph type="body" sz="half" idx="2"/>
              </p:nvPr>
            </p:nvSpPr>
            <p:spPr>
              <a:xfrm>
                <a:off x="0" y="2133212"/>
                <a:ext cx="4654313" cy="3974343"/>
              </a:xfrm>
            </p:spPr>
            <p:txBody>
              <a:bodyPr>
                <a:normAutofit/>
              </a:bodyPr>
              <a:lstStyle/>
              <a:p>
                <a14:m>
                  <m:oMathPara xmlns:m="http://schemas.openxmlformats.org/officeDocument/2006/math">
                    <m:oMathParaPr>
                      <m:jc m:val="centerGroup"/>
                    </m:oMathParaPr>
                    <m:oMath xmlns:m="http://schemas.openxmlformats.org/officeDocument/2006/math">
                      <m:r>
                        <a:rPr lang="en-IE" b="0" i="1" smtClean="0">
                          <a:latin typeface="Cambria Math" panose="02040503050406030204" pitchFamily="18" charset="0"/>
                        </a:rPr>
                        <m:t>𝑇𝑖</m:t>
                      </m:r>
                      <m:r>
                        <a:rPr lang="en-IE" b="0" i="1" smtClean="0">
                          <a:latin typeface="Cambria Math" panose="02040503050406030204" pitchFamily="18" charset="0"/>
                        </a:rPr>
                        <m:t>=</m:t>
                      </m:r>
                      <m:r>
                        <a:rPr lang="en-IE" b="0" i="1" smtClean="0">
                          <a:latin typeface="Cambria Math" panose="02040503050406030204" pitchFamily="18" charset="0"/>
                        </a:rPr>
                        <m:t>𝑏</m:t>
                      </m:r>
                      <m:r>
                        <a:rPr lang="en-IE" b="0" i="1" smtClean="0">
                          <a:latin typeface="Cambria Math" panose="02040503050406030204" pitchFamily="18" charset="0"/>
                        </a:rPr>
                        <m:t>0+</m:t>
                      </m:r>
                      <m:r>
                        <a:rPr lang="en-IE" b="0" i="1" smtClean="0">
                          <a:latin typeface="Cambria Math" panose="02040503050406030204" pitchFamily="18" charset="0"/>
                        </a:rPr>
                        <m:t>𝑏</m:t>
                      </m:r>
                      <m:r>
                        <a:rPr lang="en-IE" b="0" i="1" smtClean="0">
                          <a:latin typeface="Cambria Math" panose="02040503050406030204" pitchFamily="18" charset="0"/>
                        </a:rPr>
                        <m:t>1</m:t>
                      </m:r>
                      <m:r>
                        <a:rPr lang="en-IE" b="0" i="1" smtClean="0">
                          <a:latin typeface="Cambria Math" panose="02040503050406030204" pitchFamily="18" charset="0"/>
                        </a:rPr>
                        <m:t>𝑋𝑖</m:t>
                      </m:r>
                      <m:r>
                        <a:rPr lang="en-IE" b="0" i="1" smtClean="0">
                          <a:latin typeface="Cambria Math" panose="02040503050406030204" pitchFamily="18" charset="0"/>
                        </a:rPr>
                        <m:t>+</m:t>
                      </m:r>
                      <m:nary>
                        <m:naryPr>
                          <m:chr m:val="∑"/>
                          <m:ctrlPr>
                            <a:rPr lang="en-IE" b="0" i="1" smtClean="0">
                              <a:latin typeface="Cambria Math" panose="02040503050406030204" pitchFamily="18" charset="0"/>
                            </a:rPr>
                          </m:ctrlPr>
                        </m:naryPr>
                        <m:sub>
                          <m:r>
                            <m:rPr>
                              <m:brk m:alnAt="23"/>
                            </m:rPr>
                            <a:rPr lang="en-IE" b="0" i="1" smtClean="0">
                              <a:latin typeface="Cambria Math" panose="02040503050406030204" pitchFamily="18" charset="0"/>
                            </a:rPr>
                            <m:t>2</m:t>
                          </m:r>
                        </m:sub>
                        <m:sup>
                          <m:r>
                            <a:rPr lang="en-IE" b="0" i="1" smtClean="0">
                              <a:latin typeface="Cambria Math" panose="02040503050406030204" pitchFamily="18" charset="0"/>
                            </a:rPr>
                            <m:t>𝑗</m:t>
                          </m:r>
                        </m:sup>
                        <m:e>
                          <m:r>
                            <a:rPr lang="en-IE" b="0" i="1" smtClean="0">
                              <a:latin typeface="Cambria Math" panose="02040503050406030204" pitchFamily="18" charset="0"/>
                            </a:rPr>
                            <m:t>𝑏𝑗𝑍𝑖𝑗</m:t>
                          </m:r>
                          <m:r>
                            <a:rPr lang="en-IE" b="0" i="1" smtClean="0">
                              <a:latin typeface="Cambria Math" panose="02040503050406030204" pitchFamily="18" charset="0"/>
                            </a:rPr>
                            <m:t>+</m:t>
                          </m:r>
                          <m:r>
                            <a:rPr lang="en-IE" b="0" i="1" smtClean="0">
                              <a:latin typeface="Cambria Math" panose="02040503050406030204" pitchFamily="18" charset="0"/>
                            </a:rPr>
                            <m:t>𝑢𝑖</m:t>
                          </m:r>
                        </m:e>
                      </m:nary>
                    </m:oMath>
                  </m:oMathPara>
                </a14:m>
                <a:endParaRPr lang="en-IE" b="0" i="1" dirty="0">
                  <a:latin typeface="Cambria Math" panose="02040503050406030204" pitchFamily="18" charset="0"/>
                </a:endParaRPr>
              </a:p>
              <a:p>
                <a:endParaRPr lang="en-IE" b="0" i="1" dirty="0">
                  <a:latin typeface="Cambria Math" panose="02040503050406030204" pitchFamily="18" charset="0"/>
                </a:endParaRPr>
              </a:p>
              <a:p>
                <a:r>
                  <a:rPr lang="en-IE" dirty="0" err="1"/>
                  <a:t>Ti</a:t>
                </a:r>
                <a:r>
                  <a:rPr lang="en-IE" dirty="0"/>
                  <a:t> = voter turnout in media zone </a:t>
                </a:r>
                <a:r>
                  <a:rPr lang="en-IE" dirty="0" err="1"/>
                  <a:t>i</a:t>
                </a:r>
                <a:endParaRPr lang="en-IE" dirty="0"/>
              </a:p>
              <a:p>
                <a:r>
                  <a:rPr lang="en-IE" dirty="0"/>
                  <a:t>Xi = number of Presidential ads in zone </a:t>
                </a:r>
                <a:r>
                  <a:rPr lang="en-IE" dirty="0" err="1"/>
                  <a:t>i</a:t>
                </a:r>
                <a:endParaRPr lang="en-IE" dirty="0"/>
              </a:p>
              <a:p>
                <a:r>
                  <a:rPr lang="en-IE" dirty="0"/>
                  <a:t>Zij = dummy variables </a:t>
                </a:r>
              </a:p>
              <a:p>
                <a:r>
                  <a:rPr lang="en-IE" dirty="0" err="1"/>
                  <a:t>ui</a:t>
                </a:r>
                <a:r>
                  <a:rPr lang="en-IE" dirty="0"/>
                  <a:t> = unobserved causes of voter turnout </a:t>
                </a:r>
              </a:p>
            </p:txBody>
          </p:sp>
        </mc:Choice>
        <mc:Fallback>
          <p:sp>
            <p:nvSpPr>
              <p:cNvPr id="6" name="Text Placeholder 5">
                <a:extLst>
                  <a:ext uri="{FF2B5EF4-FFF2-40B4-BE49-F238E27FC236}">
                    <a16:creationId xmlns:a16="http://schemas.microsoft.com/office/drawing/2014/main" id="{620CAAB5-BB64-472F-87B3-5FD2FDC08C6E}"/>
                  </a:ext>
                </a:extLst>
              </p:cNvPr>
              <p:cNvSpPr>
                <a:spLocks noGrp="1" noRot="1" noChangeAspect="1" noMove="1" noResize="1" noEditPoints="1" noAdjustHandles="1" noChangeArrowheads="1" noChangeShapeType="1" noTextEdit="1"/>
              </p:cNvSpPr>
              <p:nvPr>
                <p:ph type="body" sz="half" idx="2"/>
              </p:nvPr>
            </p:nvSpPr>
            <p:spPr>
              <a:xfrm>
                <a:off x="0" y="2133212"/>
                <a:ext cx="4654313" cy="3974343"/>
              </a:xfrm>
              <a:blipFill>
                <a:blip r:embed="rId2"/>
                <a:stretch>
                  <a:fillRect l="-1047"/>
                </a:stretch>
              </a:blipFill>
            </p:spPr>
            <p:txBody>
              <a:bodyPr/>
              <a:lstStyle/>
              <a:p>
                <a:r>
                  <a:rPr lang="en-IE">
                    <a:noFill/>
                  </a:rPr>
                  <a:t> </a:t>
                </a:r>
              </a:p>
            </p:txBody>
          </p:sp>
        </mc:Fallback>
      </mc:AlternateContent>
      <p:pic>
        <p:nvPicPr>
          <p:cNvPr id="10" name="Picture 9">
            <a:extLst>
              <a:ext uri="{FF2B5EF4-FFF2-40B4-BE49-F238E27FC236}">
                <a16:creationId xmlns:a16="http://schemas.microsoft.com/office/drawing/2014/main" id="{84B7B55C-9CB7-4198-A691-83A241D94218}"/>
              </a:ext>
            </a:extLst>
          </p:cNvPr>
          <p:cNvPicPr>
            <a:picLocks noChangeAspect="1"/>
          </p:cNvPicPr>
          <p:nvPr/>
        </p:nvPicPr>
        <p:blipFill>
          <a:blip r:embed="rId3"/>
          <a:stretch>
            <a:fillRect/>
          </a:stretch>
        </p:blipFill>
        <p:spPr>
          <a:xfrm>
            <a:off x="4760841" y="2133212"/>
            <a:ext cx="7431157" cy="735218"/>
          </a:xfrm>
          <a:prstGeom prst="rect">
            <a:avLst/>
          </a:prstGeom>
        </p:spPr>
      </p:pic>
      <p:pic>
        <p:nvPicPr>
          <p:cNvPr id="12" name="Picture 11">
            <a:extLst>
              <a:ext uri="{FF2B5EF4-FFF2-40B4-BE49-F238E27FC236}">
                <a16:creationId xmlns:a16="http://schemas.microsoft.com/office/drawing/2014/main" id="{EAAF8232-98D8-4C14-9001-4780355E541F}"/>
              </a:ext>
            </a:extLst>
          </p:cNvPr>
          <p:cNvPicPr>
            <a:picLocks noChangeAspect="1"/>
          </p:cNvPicPr>
          <p:nvPr/>
        </p:nvPicPr>
        <p:blipFill>
          <a:blip r:embed="rId4"/>
          <a:stretch>
            <a:fillRect/>
          </a:stretch>
        </p:blipFill>
        <p:spPr>
          <a:xfrm>
            <a:off x="4760840" y="5148470"/>
            <a:ext cx="7431157" cy="1709530"/>
          </a:xfrm>
          <a:prstGeom prst="rect">
            <a:avLst/>
          </a:prstGeom>
        </p:spPr>
      </p:pic>
    </p:spTree>
    <p:extLst>
      <p:ext uri="{BB962C8B-B14F-4D97-AF65-F5344CB8AC3E}">
        <p14:creationId xmlns:p14="http://schemas.microsoft.com/office/powerpoint/2010/main" val="189916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F4DE0-A793-44E0-BF56-BAFCCF317DFF}"/>
              </a:ext>
            </a:extLst>
          </p:cNvPr>
          <p:cNvSpPr>
            <a:spLocks noGrp="1"/>
          </p:cNvSpPr>
          <p:nvPr>
            <p:ph type="title"/>
          </p:nvPr>
        </p:nvSpPr>
        <p:spPr>
          <a:xfrm>
            <a:off x="98850" y="367751"/>
            <a:ext cx="4536227" cy="6977265"/>
          </a:xfrm>
        </p:spPr>
        <p:txBody>
          <a:bodyPr vert="horz" lIns="91440" tIns="45720" rIns="91440" bIns="45720" rtlCol="0" anchor="b">
            <a:normAutofit fontScale="90000"/>
          </a:bodyPr>
          <a:lstStyle/>
          <a:p>
            <a:br>
              <a:rPr lang="en-US" sz="5000" dirty="0">
                <a:solidFill>
                  <a:schemeClr val="tx1"/>
                </a:solidFill>
              </a:rPr>
            </a:br>
            <a:br>
              <a:rPr lang="en-US" sz="5000" dirty="0">
                <a:solidFill>
                  <a:schemeClr val="tx1"/>
                </a:solidFill>
              </a:rPr>
            </a:br>
            <a:r>
              <a:rPr lang="en-US" sz="5000" dirty="0">
                <a:solidFill>
                  <a:schemeClr val="tx1"/>
                </a:solidFill>
              </a:rPr>
              <a:t>Output Comparison</a:t>
            </a:r>
            <a:br>
              <a:rPr lang="en-US" sz="5000" dirty="0">
                <a:solidFill>
                  <a:schemeClr val="tx1"/>
                </a:solidFill>
              </a:rPr>
            </a:br>
            <a:br>
              <a:rPr lang="en-US" sz="5000" dirty="0">
                <a:solidFill>
                  <a:schemeClr val="tx1"/>
                </a:solidFill>
              </a:rPr>
            </a:br>
            <a:r>
              <a:rPr lang="en-US" sz="2000" dirty="0"/>
              <a:t>Model 1 reports a regression of media exposure on voter turnout including control for turnout in the recent midterm election. This model shows that ads in the final three weeks of the election had a statistically significant effect on turnout. An increase in total ads by 10,000 is associated with an increase in turnout by .1 percentage points. Note our R Squared is reduced when compared to the 2000 regression. </a:t>
            </a:r>
            <a:br>
              <a:rPr lang="en-US" sz="2000" dirty="0"/>
            </a:br>
            <a:endParaRPr lang="en-US" sz="5000" dirty="0">
              <a:solidFill>
                <a:schemeClr val="tx1"/>
              </a:solidFill>
            </a:endParaRPr>
          </a:p>
        </p:txBody>
      </p:sp>
      <p:pic>
        <p:nvPicPr>
          <p:cNvPr id="8" name="Content Placeholder 7" descr="Table&#10;&#10;Description automatically generated">
            <a:extLst>
              <a:ext uri="{FF2B5EF4-FFF2-40B4-BE49-F238E27FC236}">
                <a16:creationId xmlns:a16="http://schemas.microsoft.com/office/drawing/2014/main" id="{C445582C-693B-48F9-BE46-EB16BC20080A}"/>
              </a:ext>
            </a:extLst>
          </p:cNvPr>
          <p:cNvPicPr>
            <a:picLocks noGrp="1" noChangeAspect="1"/>
          </p:cNvPicPr>
          <p:nvPr>
            <p:ph sz="half" idx="2"/>
          </p:nvPr>
        </p:nvPicPr>
        <p:blipFill rotWithShape="1">
          <a:blip r:embed="rId2"/>
          <a:srcRect t="9686" r="-1" b="8540"/>
          <a:stretch/>
        </p:blipFill>
        <p:spPr>
          <a:xfrm>
            <a:off x="4635094" y="0"/>
            <a:ext cx="7556906" cy="3269964"/>
          </a:xfrm>
          <a:prstGeom prst="rect">
            <a:avLst/>
          </a:prstGeom>
        </p:spPr>
      </p:pic>
      <p:cxnSp>
        <p:nvCxnSpPr>
          <p:cNvPr id="19" name="Straight Connector 18">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Table&#10;&#10;Description automatically generated">
            <a:extLst>
              <a:ext uri="{FF2B5EF4-FFF2-40B4-BE49-F238E27FC236}">
                <a16:creationId xmlns:a16="http://schemas.microsoft.com/office/drawing/2014/main" id="{70ABDABE-BA3E-46D0-839A-26CFAE0437BA}"/>
              </a:ext>
            </a:extLst>
          </p:cNvPr>
          <p:cNvPicPr>
            <a:picLocks noGrp="1" noChangeAspect="1"/>
          </p:cNvPicPr>
          <p:nvPr>
            <p:ph sz="half" idx="1"/>
          </p:nvPr>
        </p:nvPicPr>
        <p:blipFill rotWithShape="1">
          <a:blip r:embed="rId3"/>
          <a:srcRect t="6239" r="-1" b="-1"/>
          <a:stretch/>
        </p:blipFill>
        <p:spPr>
          <a:xfrm>
            <a:off x="4635097" y="3429000"/>
            <a:ext cx="7556889" cy="3468755"/>
          </a:xfrm>
          <a:prstGeom prst="rect">
            <a:avLst/>
          </a:prstGeom>
        </p:spPr>
      </p:pic>
    </p:spTree>
    <p:extLst>
      <p:ext uri="{BB962C8B-B14F-4D97-AF65-F5344CB8AC3E}">
        <p14:creationId xmlns:p14="http://schemas.microsoft.com/office/powerpoint/2010/main" val="57151588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F2FB-61C6-4F52-86CB-9E6F95C1FC54}"/>
              </a:ext>
            </a:extLst>
          </p:cNvPr>
          <p:cNvSpPr>
            <a:spLocks noGrp="1"/>
          </p:cNvSpPr>
          <p:nvPr>
            <p:ph type="title"/>
          </p:nvPr>
        </p:nvSpPr>
        <p:spPr/>
        <p:txBody>
          <a:bodyPr/>
          <a:lstStyle/>
          <a:p>
            <a:r>
              <a:rPr lang="en-IE" dirty="0"/>
              <a:t>Findings</a:t>
            </a:r>
          </a:p>
        </p:txBody>
      </p:sp>
      <p:sp>
        <p:nvSpPr>
          <p:cNvPr id="3" name="Content Placeholder 2">
            <a:extLst>
              <a:ext uri="{FF2B5EF4-FFF2-40B4-BE49-F238E27FC236}">
                <a16:creationId xmlns:a16="http://schemas.microsoft.com/office/drawing/2014/main" id="{6C23B828-42D4-4F74-A7AF-4C9515B6F24B}"/>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F-tests were conducted in order to ascertain whether allowing the three categories of ads tone have different coefficients significantly improved the fit of the models. In none of these cases were the statistical tests significant.</a:t>
            </a:r>
          </a:p>
          <a:p>
            <a:pPr>
              <a:buFont typeface="Wingdings" panose="05000000000000000000" pitchFamily="2" charset="2"/>
              <a:buChar char="q"/>
            </a:pPr>
            <a:r>
              <a:rPr lang="en-US" dirty="0"/>
              <a:t>We find no effect of televised ads on voter turnout in 2000 nor in 2008. This strengthens the inferences we can draw because the conclusions are not just driven by one election.</a:t>
            </a:r>
          </a:p>
          <a:p>
            <a:pPr>
              <a:buFont typeface="Wingdings" panose="05000000000000000000" pitchFamily="2" charset="2"/>
              <a:buChar char="q"/>
            </a:pPr>
            <a:r>
              <a:rPr lang="en-US" dirty="0"/>
              <a:t>Few observations increase the risk for multicollinearity. The unit of analysis includes 231 observations with 37 state dummy variables, leaving us with around six observations for each estimated</a:t>
            </a:r>
            <a:r>
              <a:rPr lang="en-US" dirty="0">
                <a:solidFill>
                  <a:srgbClr val="374151"/>
                </a:solidFill>
                <a:latin typeface="Studio-Feixen-Sans"/>
              </a:rPr>
              <a:t>, thus potentially undermining the independent variables significance. </a:t>
            </a:r>
          </a:p>
          <a:p>
            <a:pPr>
              <a:buFont typeface="Wingdings" panose="05000000000000000000" pitchFamily="2" charset="2"/>
              <a:buChar char="q"/>
            </a:pPr>
            <a:r>
              <a:rPr lang="en-US" b="0" i="0" dirty="0">
                <a:solidFill>
                  <a:srgbClr val="374151"/>
                </a:solidFill>
                <a:effectLst/>
                <a:latin typeface="Studio-Feixen-Sans"/>
              </a:rPr>
              <a:t>Potential conflict in social m</a:t>
            </a:r>
            <a:r>
              <a:rPr lang="en-US" dirty="0">
                <a:solidFill>
                  <a:srgbClr val="374151"/>
                </a:solidFill>
                <a:latin typeface="Studio-Feixen-Sans"/>
              </a:rPr>
              <a:t>edia’s emergence and inability to determine which voter type is more affected by TV ads. Also, significant increase in voter turnout in 2008 (61.6% vs 54.2%)</a:t>
            </a:r>
            <a:endParaRPr lang="en-US" b="0" i="0" dirty="0">
              <a:solidFill>
                <a:srgbClr val="374151"/>
              </a:solidFill>
              <a:effectLst/>
              <a:latin typeface="Studio-Feixen-Sans"/>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80926206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2790</TotalTime>
  <Words>871</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Bookman Old Style</vt:lpstr>
      <vt:lpstr>Calibri</vt:lpstr>
      <vt:lpstr>Cambria Math</vt:lpstr>
      <vt:lpstr>Franklin Gothic Book</vt:lpstr>
      <vt:lpstr>Studio-Feixen-Sans</vt:lpstr>
      <vt:lpstr>Wingdings</vt:lpstr>
      <vt:lpstr>1_RetrospectVTI</vt:lpstr>
      <vt:lpstr>Applied Statistical Analysis II POP77003</vt:lpstr>
      <vt:lpstr>Do Televised Presidential Ads Increase Voter Turnout? Evidence from a Natural Experiment. Author(s): Jonathan S. Krasno and Donald P. Green Source: The Journal of Politics , Vol. 70, No. 1 (Jan., 2008)</vt:lpstr>
      <vt:lpstr>Paper Overview  </vt:lpstr>
      <vt:lpstr>DATA</vt:lpstr>
      <vt:lpstr>Model</vt:lpstr>
      <vt:lpstr>  Output Comparison  Model 1 reports a regression of media exposure on voter turnout including control for turnout in the recent midterm election. This model shows that ads in the final three weeks of the election had a statistically significant effect on turnout. An increase in total ads by 10,000 is associated with an increase in turnout by .1 percentage points. Note our R Squared is reduced when compared to the 2000 regression.  </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Statistical Analysis II POP77003</dc:title>
  <dc:creator>Charles Crowley</dc:creator>
  <cp:lastModifiedBy>Charles Crowley</cp:lastModifiedBy>
  <cp:revision>8</cp:revision>
  <dcterms:created xsi:type="dcterms:W3CDTF">2022-04-09T14:02:40Z</dcterms:created>
  <dcterms:modified xsi:type="dcterms:W3CDTF">2022-04-11T14:15:48Z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