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9" r:id="rId3"/>
    <p:sldId id="269" r:id="rId4"/>
    <p:sldId id="274" r:id="rId5"/>
    <p:sldId id="275" r:id="rId6"/>
    <p:sldId id="271" r:id="rId7"/>
    <p:sldId id="272" r:id="rId8"/>
    <p:sldId id="276" r:id="rId9"/>
    <p:sldId id="277" r:id="rId10"/>
    <p:sldId id="278" r:id="rId11"/>
    <p:sldId id="279" r:id="rId12"/>
    <p:sldId id="28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Vvr9Prw8vlms3gOH3pgNXjjy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451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55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45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846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7"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7"/>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7"/>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SzPts val="1800"/>
              <a:buNone/>
              <a:defRPr sz="1800" cap="none">
                <a:solidFill>
                  <a:schemeClr val="lt1"/>
                </a:solidFill>
              </a:defRPr>
            </a:lvl1pPr>
            <a:lvl2pPr lvl="1" algn="ctr">
              <a:lnSpc>
                <a:spcPct val="100000"/>
              </a:lnSpc>
              <a:spcBef>
                <a:spcPts val="1000"/>
              </a:spcBef>
              <a:spcAft>
                <a:spcPts val="0"/>
              </a:spcAft>
              <a:buSzPts val="1600"/>
              <a:buNone/>
              <a:defRPr>
                <a:solidFill>
                  <a:schemeClr val="lt1"/>
                </a:solidFill>
              </a:defRPr>
            </a:lvl2pPr>
            <a:lvl3pPr lvl="2" algn="ctr">
              <a:lnSpc>
                <a:spcPct val="100000"/>
              </a:lnSpc>
              <a:spcBef>
                <a:spcPts val="1000"/>
              </a:spcBef>
              <a:spcAft>
                <a:spcPts val="0"/>
              </a:spcAft>
              <a:buSzPts val="1400"/>
              <a:buNone/>
              <a:defRPr>
                <a:solidFill>
                  <a:schemeClr val="lt1"/>
                </a:solidFill>
              </a:defRPr>
            </a:lvl3pPr>
            <a:lvl4pPr lvl="3" algn="ctr">
              <a:lnSpc>
                <a:spcPct val="100000"/>
              </a:lnSpc>
              <a:spcBef>
                <a:spcPts val="1000"/>
              </a:spcBef>
              <a:spcAft>
                <a:spcPts val="0"/>
              </a:spcAft>
              <a:buSzPts val="1200"/>
              <a:buNone/>
              <a:defRPr>
                <a:solidFill>
                  <a:schemeClr val="lt1"/>
                </a:solidFill>
              </a:defRPr>
            </a:lvl4pPr>
            <a:lvl5pPr lvl="4" algn="ctr">
              <a:lnSpc>
                <a:spcPct val="100000"/>
              </a:lnSpc>
              <a:spcBef>
                <a:spcPts val="1000"/>
              </a:spcBef>
              <a:spcAft>
                <a:spcPts val="0"/>
              </a:spcAft>
              <a:buSzPts val="1200"/>
              <a:buNone/>
              <a:defRPr>
                <a:solidFill>
                  <a:schemeClr val="lt1"/>
                </a:solidFill>
              </a:defRPr>
            </a:lvl5pPr>
            <a:lvl6pPr lvl="5" algn="ctr">
              <a:lnSpc>
                <a:spcPct val="100000"/>
              </a:lnSpc>
              <a:spcBef>
                <a:spcPts val="1000"/>
              </a:spcBef>
              <a:spcAft>
                <a:spcPts val="0"/>
              </a:spcAft>
              <a:buSzPts val="1200"/>
              <a:buNone/>
              <a:defRPr>
                <a:solidFill>
                  <a:schemeClr val="lt1"/>
                </a:solidFill>
              </a:defRPr>
            </a:lvl6pPr>
            <a:lvl7pPr lvl="6" algn="ctr">
              <a:lnSpc>
                <a:spcPct val="100000"/>
              </a:lnSpc>
              <a:spcBef>
                <a:spcPts val="1000"/>
              </a:spcBef>
              <a:spcAft>
                <a:spcPts val="0"/>
              </a:spcAft>
              <a:buSzPts val="1200"/>
              <a:buNone/>
              <a:defRPr>
                <a:solidFill>
                  <a:schemeClr val="lt1"/>
                </a:solidFill>
              </a:defRPr>
            </a:lvl7pPr>
            <a:lvl8pPr lvl="7" algn="ctr">
              <a:lnSpc>
                <a:spcPct val="100000"/>
              </a:lnSpc>
              <a:spcBef>
                <a:spcPts val="1000"/>
              </a:spcBef>
              <a:spcAft>
                <a:spcPts val="0"/>
              </a:spcAft>
              <a:buSzPts val="1200"/>
              <a:buNone/>
              <a:defRPr>
                <a:solidFill>
                  <a:schemeClr val="lt1"/>
                </a:solidFill>
              </a:defRPr>
            </a:lvl8pPr>
            <a:lvl9pPr lvl="8" algn="ctr">
              <a:lnSpc>
                <a:spcPct val="100000"/>
              </a:lnSpc>
              <a:spcBef>
                <a:spcPts val="1000"/>
              </a:spcBef>
              <a:spcAft>
                <a:spcPts val="1000"/>
              </a:spcAft>
              <a:buSzPts val="1200"/>
              <a:buNone/>
              <a:defRPr>
                <a:solidFill>
                  <a:schemeClr val="lt1"/>
                </a:solidFill>
              </a:defRPr>
            </a:lvl9pPr>
          </a:lstStyle>
          <a:p>
            <a:endParaRPr/>
          </a:p>
        </p:txBody>
      </p:sp>
      <p:sp>
        <p:nvSpPr>
          <p:cNvPr id="15" name="Google Shape;15;p7"/>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4"/>
        <p:cNvGrpSpPr/>
        <p:nvPr/>
      </p:nvGrpSpPr>
      <p:grpSpPr>
        <a:xfrm>
          <a:off x="0" y="0"/>
          <a:ext cx="0" cy="0"/>
          <a:chOff x="0" y="0"/>
          <a:chExt cx="0" cy="0"/>
        </a:xfrm>
      </p:grpSpPr>
      <p:pic>
        <p:nvPicPr>
          <p:cNvPr id="85" name="Google Shape;85;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7"/>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88" name="Google Shape;88;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1"/>
        <p:cNvGrpSpPr/>
        <p:nvPr/>
      </p:nvGrpSpPr>
      <p:grpSpPr>
        <a:xfrm>
          <a:off x="0" y="0"/>
          <a:ext cx="0" cy="0"/>
          <a:chOff x="0" y="0"/>
          <a:chExt cx="0" cy="0"/>
        </a:xfrm>
      </p:grpSpPr>
      <p:pic>
        <p:nvPicPr>
          <p:cNvPr id="92" name="Google Shape;92;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8"/>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s-CO"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94" name="Google Shape;94;p18"/>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s-CO"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95" name="Google Shape;95;p18"/>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Font typeface="Calibri"/>
              <a:buNone/>
              <a:defRPr/>
            </a:lvl1pPr>
            <a:lvl2pPr marL="914400" lvl="1" indent="-228600" algn="l">
              <a:lnSpc>
                <a:spcPct val="100000"/>
              </a:lnSpc>
              <a:spcBef>
                <a:spcPts val="1000"/>
              </a:spcBef>
              <a:spcAft>
                <a:spcPts val="0"/>
              </a:spcAft>
              <a:buSzPts val="1600"/>
              <a:buFont typeface="Calibri"/>
              <a:buNone/>
              <a:defRPr/>
            </a:lvl2pPr>
            <a:lvl3pPr marL="1371600" lvl="2" indent="-228600" algn="l">
              <a:lnSpc>
                <a:spcPct val="100000"/>
              </a:lnSpc>
              <a:spcBef>
                <a:spcPts val="1000"/>
              </a:spcBef>
              <a:spcAft>
                <a:spcPts val="0"/>
              </a:spcAft>
              <a:buSzPts val="1400"/>
              <a:buFont typeface="Calibri"/>
              <a:buNone/>
              <a:defRPr/>
            </a:lvl3pPr>
            <a:lvl4pPr marL="1828800" lvl="3" indent="-228600" algn="l">
              <a:lnSpc>
                <a:spcPct val="100000"/>
              </a:lnSpc>
              <a:spcBef>
                <a:spcPts val="1000"/>
              </a:spcBef>
              <a:spcAft>
                <a:spcPts val="0"/>
              </a:spcAft>
              <a:buSzPts val="1200"/>
              <a:buFont typeface="Calibri"/>
              <a:buNone/>
              <a:defRPr/>
            </a:lvl4pPr>
            <a:lvl5pPr marL="2286000" lvl="4" indent="-228600" algn="l">
              <a:lnSpc>
                <a:spcPct val="100000"/>
              </a:lnSpc>
              <a:spcBef>
                <a:spcPts val="1000"/>
              </a:spcBef>
              <a:spcAft>
                <a:spcPts val="0"/>
              </a:spcAft>
              <a:buSzPts val="1200"/>
              <a:buFont typeface="Calibri"/>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97" name="Google Shape;97;p18"/>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98" name="Google Shape;98;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1"/>
        <p:cNvGrpSpPr/>
        <p:nvPr/>
      </p:nvGrpSpPr>
      <p:grpSpPr>
        <a:xfrm>
          <a:off x="0" y="0"/>
          <a:ext cx="0" cy="0"/>
          <a:chOff x="0" y="0"/>
          <a:chExt cx="0" cy="0"/>
        </a:xfrm>
      </p:grpSpPr>
      <p:pic>
        <p:nvPicPr>
          <p:cNvPr id="102" name="Google Shape;102;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9"/>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alibri"/>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9"/>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05" name="Google Shape;105;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08"/>
        <p:cNvGrpSpPr/>
        <p:nvPr/>
      </p:nvGrpSpPr>
      <p:grpSpPr>
        <a:xfrm>
          <a:off x="0" y="0"/>
          <a:ext cx="0" cy="0"/>
          <a:chOff x="0" y="0"/>
          <a:chExt cx="0" cy="0"/>
        </a:xfrm>
      </p:grpSpPr>
      <p:pic>
        <p:nvPicPr>
          <p:cNvPr id="109" name="Google Shape;109;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20"/>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s-CO"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1" name="Google Shape;111;p20"/>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s-CO"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2" name="Google Shape;112;p20"/>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400"/>
              <a:buNone/>
              <a:defRPr sz="24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14" name="Google Shape;114;p20"/>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15" name="Google Shape;115;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18"/>
        <p:cNvGrpSpPr/>
        <p:nvPr/>
      </p:nvGrpSpPr>
      <p:grpSpPr>
        <a:xfrm>
          <a:off x="0" y="0"/>
          <a:ext cx="0" cy="0"/>
          <a:chOff x="0" y="0"/>
          <a:chExt cx="0" cy="0"/>
        </a:xfrm>
      </p:grpSpPr>
      <p:pic>
        <p:nvPicPr>
          <p:cNvPr id="119" name="Google Shape;119;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21"/>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800"/>
              <a:buNone/>
              <a:defRPr sz="28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22" name="Google Shape;122;p21"/>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23" name="Google Shape;123;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6"/>
        <p:cNvGrpSpPr/>
        <p:nvPr/>
      </p:nvGrpSpPr>
      <p:grpSpPr>
        <a:xfrm>
          <a:off x="0" y="0"/>
          <a:ext cx="0" cy="0"/>
          <a:chOff x="0" y="0"/>
          <a:chExt cx="0" cy="0"/>
        </a:xfrm>
      </p:grpSpPr>
      <p:pic>
        <p:nvPicPr>
          <p:cNvPr id="127" name="Google Shape;127;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22"/>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29" name="Google Shape;129;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
        <p:nvSpPr>
          <p:cNvPr id="132" name="Google Shape;132;p2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pic>
        <p:nvPicPr>
          <p:cNvPr id="134" name="Google Shape;134;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23"/>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37" name="Google Shape;137;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8"/>
        <p:cNvGrpSpPr/>
        <p:nvPr/>
      </p:nvGrpSpPr>
      <p:grpSpPr>
        <a:xfrm>
          <a:off x="0" y="0"/>
          <a:ext cx="0" cy="0"/>
          <a:chOff x="0" y="0"/>
          <a:chExt cx="0" cy="0"/>
        </a:xfrm>
      </p:grpSpPr>
      <p:pic>
        <p:nvPicPr>
          <p:cNvPr id="19" name="Google Shape;19;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22" name="Google Shape;22;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pic>
        <p:nvPicPr>
          <p:cNvPr id="32" name="Google Shape;32;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3" name="Google Shape;33;p10"/>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000"/>
              <a:buFont typeface="Calibri"/>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cap="none">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35" name="Google Shape;35;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8"/>
        <p:cNvGrpSpPr/>
        <p:nvPr/>
      </p:nvGrpSpPr>
      <p:grpSpPr>
        <a:xfrm>
          <a:off x="0" y="0"/>
          <a:ext cx="0" cy="0"/>
          <a:chOff x="0" y="0"/>
          <a:chExt cx="0" cy="0"/>
        </a:xfrm>
      </p:grpSpPr>
      <p:pic>
        <p:nvPicPr>
          <p:cNvPr id="39" name="Google Shape;39;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0" name="Google Shape;40;p1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42" name="Google Shape;42;p11"/>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43" name="Google Shape;43;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49" name="Google Shape;49;p12"/>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50" name="Google Shape;50;p12"/>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51" name="Google Shape;51;p12"/>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52" name="Google Shape;52;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5"/>
        <p:cNvGrpSpPr/>
        <p:nvPr/>
      </p:nvGrpSpPr>
      <p:grpSpPr>
        <a:xfrm>
          <a:off x="0" y="0"/>
          <a:ext cx="0" cy="0"/>
          <a:chOff x="0" y="0"/>
          <a:chExt cx="0" cy="0"/>
        </a:xfrm>
      </p:grpSpPr>
      <p:pic>
        <p:nvPicPr>
          <p:cNvPr id="56" name="Google Shape;56;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0"/>
        <p:cNvGrpSpPr/>
        <p:nvPr/>
      </p:nvGrpSpPr>
      <p:grpSpPr>
        <a:xfrm>
          <a:off x="0" y="0"/>
          <a:ext cx="0" cy="0"/>
          <a:chOff x="0" y="0"/>
          <a:chExt cx="0" cy="0"/>
        </a:xfrm>
      </p:grpSpPr>
      <p:pic>
        <p:nvPicPr>
          <p:cNvPr id="61" name="Google Shape;61;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14"/>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alibri"/>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64" name="Google Shape;64;p14"/>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600"/>
              <a:buNone/>
              <a:defRPr sz="16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65" name="Google Shape;65;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pic>
        <p:nvPicPr>
          <p:cNvPr id="69" name="Google Shape;69;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5"/>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alibri"/>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lnSpc>
                <a:spcPct val="100000"/>
              </a:lnSpc>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72" name="Google Shape;72;p15"/>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73" name="Google Shape;73;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6"/>
        <p:cNvGrpSpPr/>
        <p:nvPr/>
      </p:nvGrpSpPr>
      <p:grpSpPr>
        <a:xfrm>
          <a:off x="0" y="0"/>
          <a:ext cx="0" cy="0"/>
          <a:chOff x="0" y="0"/>
          <a:chExt cx="0" cy="0"/>
        </a:xfrm>
      </p:grpSpPr>
      <p:pic>
        <p:nvPicPr>
          <p:cNvPr id="77" name="Google Shape;77;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6"/>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alibri"/>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lnSpc>
                <a:spcPct val="100000"/>
              </a:lnSpc>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80" name="Google Shape;80;p16"/>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81" name="Google Shape;81;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360644" y="1964267"/>
            <a:ext cx="8799481" cy="2421464"/>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lt1"/>
              </a:buClr>
              <a:buSzPts val="6600"/>
              <a:buFont typeface="Calibri"/>
              <a:buNone/>
            </a:pPr>
            <a:r>
              <a:rPr lang="es-CO" sz="6000" dirty="0"/>
              <a:t>Perceptrón y lógica difusa</a:t>
            </a:r>
            <a:endParaRPr sz="4000" dirty="0"/>
          </a:p>
        </p:txBody>
      </p:sp>
      <p:sp>
        <p:nvSpPr>
          <p:cNvPr id="145" name="Google Shape;145;p1"/>
          <p:cNvSpPr txBox="1">
            <a:spLocks noGrp="1"/>
          </p:cNvSpPr>
          <p:nvPr>
            <p:ph type="subTitle" idx="1"/>
          </p:nvPr>
        </p:nvSpPr>
        <p:spPr>
          <a:xfrm>
            <a:off x="3962399" y="4687607"/>
            <a:ext cx="7197600" cy="14055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1000"/>
              </a:spcBef>
              <a:spcAft>
                <a:spcPts val="0"/>
              </a:spcAft>
              <a:buSzPts val="1800"/>
              <a:buNone/>
            </a:pPr>
            <a:r>
              <a:rPr lang="es-CO" sz="2800" dirty="0"/>
              <a:t>STEVEN MEDINA GONZALEZ</a:t>
            </a:r>
            <a:endParaRPr sz="2800" dirty="0"/>
          </a:p>
          <a:p>
            <a:pPr marL="0" lvl="0" indent="0" algn="r" rtl="0">
              <a:lnSpc>
                <a:spcPct val="100000"/>
              </a:lnSpc>
              <a:spcBef>
                <a:spcPts val="1000"/>
              </a:spcBef>
              <a:spcAft>
                <a:spcPts val="0"/>
              </a:spcAft>
              <a:buSzPts val="1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Conjuntos difusos y funciones características </a:t>
            </a:r>
          </a:p>
        </p:txBody>
      </p:sp>
      <p:sp>
        <p:nvSpPr>
          <p:cNvPr id="3" name="Marcador de texto 2"/>
          <p:cNvSpPr>
            <a:spLocks noGrp="1"/>
          </p:cNvSpPr>
          <p:nvPr>
            <p:ph type="body" idx="1"/>
          </p:nvPr>
        </p:nvSpPr>
        <p:spPr>
          <a:xfrm>
            <a:off x="363072" y="2142066"/>
            <a:ext cx="4195481" cy="4272180"/>
          </a:xfrm>
        </p:spPr>
        <p:txBody>
          <a:bodyPr/>
          <a:lstStyle/>
          <a:p>
            <a:r>
              <a:rPr lang="es-ES" dirty="0"/>
              <a:t>El enfoque de la lógica difusa considera que el conjunto “hombres altos” es un conjunto que no tiene una frontera clara para pertenecer o no pertenecer a él: mediante una función que define la transición de “alto” a “no alto” se asigna a cada valor de altura un grado de pertenencia al conjunto, entre 0 y 1. Así por ejemplo, un hombre que mida 1.79 podría pertenecer al conjunto difuso “hombres altos” con un grado 0.8 de pertenencia, uno que mida 1.81 con un grado 0.85, y uno que mida 1.50 m con un grado 0.1.</a:t>
            </a:r>
            <a:endParaRPr lang="es-CO" dirty="0"/>
          </a:p>
        </p:txBody>
      </p:sp>
      <p:pic>
        <p:nvPicPr>
          <p:cNvPr id="4" name="Imagen 3"/>
          <p:cNvPicPr>
            <a:picLocks noChangeAspect="1"/>
          </p:cNvPicPr>
          <p:nvPr/>
        </p:nvPicPr>
        <p:blipFill>
          <a:blip r:embed="rId2"/>
          <a:stretch>
            <a:fillRect/>
          </a:stretch>
        </p:blipFill>
        <p:spPr>
          <a:xfrm>
            <a:off x="4800600" y="2773286"/>
            <a:ext cx="7225987" cy="3009739"/>
          </a:xfrm>
          <a:prstGeom prst="rect">
            <a:avLst/>
          </a:prstGeom>
        </p:spPr>
      </p:pic>
    </p:spTree>
    <p:extLst>
      <p:ext uri="{BB962C8B-B14F-4D97-AF65-F5344CB8AC3E}">
        <p14:creationId xmlns:p14="http://schemas.microsoft.com/office/powerpoint/2010/main" val="17686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Conjuntos difusos y funciones características</a:t>
            </a:r>
            <a:endParaRPr lang="es-CO" dirty="0"/>
          </a:p>
        </p:txBody>
      </p:sp>
      <p:sp>
        <p:nvSpPr>
          <p:cNvPr id="3" name="Marcador de texto 2"/>
          <p:cNvSpPr>
            <a:spLocks noGrp="1"/>
          </p:cNvSpPr>
          <p:nvPr>
            <p:ph type="body" idx="1"/>
          </p:nvPr>
        </p:nvSpPr>
        <p:spPr>
          <a:xfrm>
            <a:off x="685801" y="2142067"/>
            <a:ext cx="5930152" cy="4003239"/>
          </a:xfrm>
        </p:spPr>
        <p:txBody>
          <a:bodyPr>
            <a:normAutofit fontScale="92500"/>
          </a:bodyPr>
          <a:lstStyle/>
          <a:p>
            <a:pPr marL="114300" indent="0">
              <a:buNone/>
            </a:pPr>
            <a:r>
              <a:rPr lang="es-CO" dirty="0" smtClean="0"/>
              <a:t>Un Conjunto difuso se caracteriza por una función de pertenencia que toma los valores en el intervalo [0,1], y puede representarse como un conjunto de pares ordenados de un elemento z, y su valor de pertenencia al conjunto.</a:t>
            </a:r>
          </a:p>
          <a:p>
            <a:pPr marL="114300" indent="0">
              <a:buNone/>
            </a:pPr>
            <a:endParaRPr lang="es-CO" dirty="0"/>
          </a:p>
          <a:p>
            <a:pPr marL="114300" indent="0">
              <a:buNone/>
            </a:pPr>
            <a:endParaRPr lang="es-CO" dirty="0" smtClean="0"/>
          </a:p>
          <a:p>
            <a:pPr marL="114300" indent="0">
              <a:buNone/>
            </a:pPr>
            <a:endParaRPr lang="es-CO" dirty="0" smtClean="0"/>
          </a:p>
          <a:p>
            <a:pPr marL="114300" indent="0">
              <a:buNone/>
            </a:pPr>
            <a:r>
              <a:rPr lang="es-ES" dirty="0"/>
              <a:t>La función característica proporciona una medida del grado de </a:t>
            </a:r>
            <a:r>
              <a:rPr lang="es-ES" dirty="0" err="1"/>
              <a:t>similaridad</a:t>
            </a:r>
            <a:r>
              <a:rPr lang="es-ES" dirty="0"/>
              <a:t> de un elemento de U con el conjunto difuso. La forma de la función característica utilizada, depende del criterio aplicado en la resolución de cada problema y variará en función de la cultura, geografía, época o punto de vista del usuario.</a:t>
            </a:r>
          </a:p>
          <a:p>
            <a:pPr marL="114300" indent="0">
              <a:buNone/>
            </a:pPr>
            <a:r>
              <a:rPr lang="es-ES" dirty="0"/>
              <a:t>La única condición que debe cumplir una función característica es que tome valores entre 0 y 1, con continuidad.</a:t>
            </a:r>
            <a:endParaRPr lang="es-CO" dirty="0" smtClean="0"/>
          </a:p>
          <a:p>
            <a:pPr marL="114300" indent="0">
              <a:buNone/>
            </a:pPr>
            <a:endParaRPr lang="es-CO" dirty="0"/>
          </a:p>
        </p:txBody>
      </p:sp>
      <p:pic>
        <p:nvPicPr>
          <p:cNvPr id="4" name="Imagen 3"/>
          <p:cNvPicPr>
            <a:picLocks noChangeAspect="1"/>
          </p:cNvPicPr>
          <p:nvPr/>
        </p:nvPicPr>
        <p:blipFill>
          <a:blip r:embed="rId2"/>
          <a:stretch>
            <a:fillRect/>
          </a:stretch>
        </p:blipFill>
        <p:spPr>
          <a:xfrm>
            <a:off x="908997" y="3332035"/>
            <a:ext cx="2574712" cy="624234"/>
          </a:xfrm>
          <a:prstGeom prst="rect">
            <a:avLst/>
          </a:prstGeom>
        </p:spPr>
      </p:pic>
      <p:pic>
        <p:nvPicPr>
          <p:cNvPr id="5" name="Imagen 4"/>
          <p:cNvPicPr>
            <a:picLocks noChangeAspect="1"/>
          </p:cNvPicPr>
          <p:nvPr/>
        </p:nvPicPr>
        <p:blipFill>
          <a:blip r:embed="rId3"/>
          <a:stretch>
            <a:fillRect/>
          </a:stretch>
        </p:blipFill>
        <p:spPr>
          <a:xfrm>
            <a:off x="7052270" y="2362583"/>
            <a:ext cx="4759589" cy="3562206"/>
          </a:xfrm>
          <a:prstGeom prst="rect">
            <a:avLst/>
          </a:prstGeom>
        </p:spPr>
      </p:pic>
    </p:spTree>
    <p:extLst>
      <p:ext uri="{BB962C8B-B14F-4D97-AF65-F5344CB8AC3E}">
        <p14:creationId xmlns:p14="http://schemas.microsoft.com/office/powerpoint/2010/main" val="221485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a:t>
            </a:r>
            <a:endParaRPr lang="es-CO" dirty="0"/>
          </a:p>
        </p:txBody>
      </p:sp>
      <p:pic>
        <p:nvPicPr>
          <p:cNvPr id="1026" name="Picture 2" descr="Introducción a la Lógica Difusa (Fuzzy Logic) – Instinto Lóg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35" y="2274981"/>
            <a:ext cx="7509487" cy="432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38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115475" y="609600"/>
            <a:ext cx="9295500" cy="145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s-CO" sz="4000" dirty="0"/>
              <a:t>Perceptrón</a:t>
            </a:r>
            <a:endParaRPr sz="4000" dirty="0"/>
          </a:p>
        </p:txBody>
      </p:sp>
      <p:sp>
        <p:nvSpPr>
          <p:cNvPr id="166" name="Google Shape;166;p5"/>
          <p:cNvSpPr txBox="1">
            <a:spLocks noGrp="1"/>
          </p:cNvSpPr>
          <p:nvPr>
            <p:ph type="body" idx="1"/>
          </p:nvPr>
        </p:nvSpPr>
        <p:spPr>
          <a:xfrm>
            <a:off x="1115476" y="2142087"/>
            <a:ext cx="4750974" cy="4034777"/>
          </a:xfrm>
          <a:prstGeom prst="rect">
            <a:avLst/>
          </a:prstGeom>
          <a:noFill/>
          <a:ln>
            <a:noFill/>
          </a:ln>
        </p:spPr>
        <p:txBody>
          <a:bodyPr spcFirstLastPara="1" wrap="square" lIns="91425" tIns="45700" rIns="91425" bIns="45700" anchor="ctr" anchorCtr="0">
            <a:normAutofit/>
          </a:bodyPr>
          <a:lstStyle/>
          <a:p>
            <a:pPr marL="114300" indent="0">
              <a:buNone/>
            </a:pPr>
            <a:r>
              <a:rPr lang="es-ES" sz="2000" dirty="0"/>
              <a:t>El modelo biológico más simple de un perceptrón es una neurona y viceversa, como ya lo vimos en la presentación. Es decir, el modelo matemático más simple de una neurona es un perceptrón. La neurona es una célula especializada y caracterizada por poseer una cantidad indefinida de canales de entrada llamados dendritas y un canal de salida llamado axón. </a:t>
            </a:r>
          </a:p>
        </p:txBody>
      </p:sp>
      <p:pic>
        <p:nvPicPr>
          <p:cNvPr id="2" name="Imagen 1">
            <a:extLst>
              <a:ext uri="{FF2B5EF4-FFF2-40B4-BE49-F238E27FC236}">
                <a16:creationId xmlns:a16="http://schemas.microsoft.com/office/drawing/2014/main" id="{7E9508B3-5990-4F2D-94D3-F57F21E83461}"/>
              </a:ext>
            </a:extLst>
          </p:cNvPr>
          <p:cNvPicPr>
            <a:picLocks noChangeAspect="1"/>
          </p:cNvPicPr>
          <p:nvPr/>
        </p:nvPicPr>
        <p:blipFill>
          <a:blip r:embed="rId3"/>
          <a:stretch>
            <a:fillRect/>
          </a:stretch>
        </p:blipFill>
        <p:spPr>
          <a:xfrm>
            <a:off x="6325551" y="2312873"/>
            <a:ext cx="5246344" cy="33076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115475" y="609600"/>
            <a:ext cx="9295500" cy="145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s-CO" sz="4000" dirty="0"/>
              <a:t>Arquitectura del perceptrón </a:t>
            </a:r>
            <a:endParaRPr sz="4000" dirty="0"/>
          </a:p>
        </p:txBody>
      </p:sp>
      <p:sp>
        <p:nvSpPr>
          <p:cNvPr id="166" name="Google Shape;166;p5"/>
          <p:cNvSpPr txBox="1">
            <a:spLocks noGrp="1"/>
          </p:cNvSpPr>
          <p:nvPr>
            <p:ph type="body" idx="1"/>
          </p:nvPr>
        </p:nvSpPr>
        <p:spPr>
          <a:xfrm>
            <a:off x="227249" y="2065800"/>
            <a:ext cx="5144090" cy="4314696"/>
          </a:xfrm>
          <a:prstGeom prst="rect">
            <a:avLst/>
          </a:prstGeom>
          <a:noFill/>
          <a:ln>
            <a:noFill/>
          </a:ln>
        </p:spPr>
        <p:txBody>
          <a:bodyPr spcFirstLastPara="1" wrap="square" lIns="91425" tIns="45700" rIns="91425" bIns="45700" anchor="ctr" anchorCtr="0">
            <a:normAutofit lnSpcReduction="10000"/>
          </a:bodyPr>
          <a:lstStyle/>
          <a:p>
            <a:r>
              <a:rPr lang="es-ES" dirty="0"/>
              <a:t>Señales de entrada x1, x2, …, </a:t>
            </a:r>
            <a:r>
              <a:rPr lang="es-ES" dirty="0" err="1"/>
              <a:t>xn</a:t>
            </a:r>
            <a:r>
              <a:rPr lang="es-ES" dirty="0"/>
              <a:t>: Representan las entradas de la red neuronal. </a:t>
            </a:r>
          </a:p>
          <a:p>
            <a:r>
              <a:rPr lang="es-MX" dirty="0"/>
              <a:t>Pesos sinápticos w1, w2, …, </a:t>
            </a:r>
            <a:r>
              <a:rPr lang="es-MX" dirty="0" err="1"/>
              <a:t>wn</a:t>
            </a:r>
            <a:r>
              <a:rPr lang="es-MX" dirty="0"/>
              <a:t>: </a:t>
            </a:r>
            <a:r>
              <a:rPr lang="es-ES" dirty="0"/>
              <a:t>Cada entrada tiene un peso que se va ajustando de forma automática a medida que la red neuronal va aprendiendo. </a:t>
            </a:r>
          </a:p>
          <a:p>
            <a:r>
              <a:rPr lang="es-MX" dirty="0"/>
              <a:t>Unión sumadora </a:t>
            </a:r>
            <a:r>
              <a:rPr lang="el-GR" dirty="0"/>
              <a:t>Σ</a:t>
            </a:r>
            <a:r>
              <a:rPr lang="es-MX" dirty="0"/>
              <a:t>: </a:t>
            </a:r>
            <a:r>
              <a:rPr lang="es-ES" dirty="0"/>
              <a:t>Realiza el sumatorio de todas las entradas ponderadas por sus pesos. </a:t>
            </a:r>
          </a:p>
          <a:p>
            <a:r>
              <a:rPr lang="es-MX" dirty="0"/>
              <a:t>Función de activación F: Se encarga de mantener el conjunto de valores de salida en un rango determinado, normalmente (0,1) o (-1,1) </a:t>
            </a:r>
            <a:r>
              <a:rPr lang="es-ES" dirty="0"/>
              <a:t>Existen diferentes funciones de activación que cumplen este objetivo, la más habitual es la función sigmoide. </a:t>
            </a:r>
          </a:p>
          <a:p>
            <a:r>
              <a:rPr lang="es-MX" dirty="0"/>
              <a:t>Salida Y: </a:t>
            </a:r>
            <a:r>
              <a:rPr lang="es-ES" dirty="0"/>
              <a:t>Representa el valor resultante tras pasar por la red neuronal. </a:t>
            </a:r>
          </a:p>
        </p:txBody>
      </p:sp>
      <p:pic>
        <p:nvPicPr>
          <p:cNvPr id="2" name="Imagen 1">
            <a:extLst>
              <a:ext uri="{FF2B5EF4-FFF2-40B4-BE49-F238E27FC236}">
                <a16:creationId xmlns:a16="http://schemas.microsoft.com/office/drawing/2014/main" id="{13E4751F-F60F-433D-8B9D-FABD5DDA7777}"/>
              </a:ext>
            </a:extLst>
          </p:cNvPr>
          <p:cNvPicPr>
            <a:picLocks noChangeAspect="1"/>
          </p:cNvPicPr>
          <p:nvPr/>
        </p:nvPicPr>
        <p:blipFill>
          <a:blip r:embed="rId3"/>
          <a:stretch>
            <a:fillRect/>
          </a:stretch>
        </p:blipFill>
        <p:spPr>
          <a:xfrm>
            <a:off x="5535976" y="2696789"/>
            <a:ext cx="6428775" cy="3004215"/>
          </a:xfrm>
          <a:prstGeom prst="rect">
            <a:avLst/>
          </a:prstGeom>
        </p:spPr>
      </p:pic>
    </p:spTree>
    <p:extLst>
      <p:ext uri="{BB962C8B-B14F-4D97-AF65-F5344CB8AC3E}">
        <p14:creationId xmlns:p14="http://schemas.microsoft.com/office/powerpoint/2010/main" val="51596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115475" y="609600"/>
            <a:ext cx="9295500" cy="1456200"/>
          </a:xfrm>
          <a:prstGeom prst="rect">
            <a:avLst/>
          </a:prstGeom>
          <a:noFill/>
          <a:ln>
            <a:noFill/>
          </a:ln>
        </p:spPr>
        <p:txBody>
          <a:bodyPr spcFirstLastPara="1" wrap="square" lIns="91425" tIns="45700" rIns="91425" bIns="45700" anchor="ctr" anchorCtr="0">
            <a:normAutofit/>
          </a:bodyPr>
          <a:lstStyle/>
          <a:p>
            <a:pPr lvl="0">
              <a:buSzPts val="3600"/>
            </a:pPr>
            <a:r>
              <a:rPr lang="es-MX" dirty="0"/>
              <a:t>Funcionamiento de un perceptrón </a:t>
            </a:r>
            <a:endParaRPr lang="es-MX" sz="4000" dirty="0"/>
          </a:p>
        </p:txBody>
      </p:sp>
      <p:pic>
        <p:nvPicPr>
          <p:cNvPr id="8" name="Imagen 7">
            <a:extLst>
              <a:ext uri="{FF2B5EF4-FFF2-40B4-BE49-F238E27FC236}">
                <a16:creationId xmlns:a16="http://schemas.microsoft.com/office/drawing/2014/main" id="{B32D9150-C4AB-4A1A-8151-A085DE99DE5C}"/>
              </a:ext>
            </a:extLst>
          </p:cNvPr>
          <p:cNvPicPr>
            <a:picLocks noChangeAspect="1"/>
          </p:cNvPicPr>
          <p:nvPr/>
        </p:nvPicPr>
        <p:blipFill>
          <a:blip r:embed="rId3"/>
          <a:stretch>
            <a:fillRect/>
          </a:stretch>
        </p:blipFill>
        <p:spPr>
          <a:xfrm>
            <a:off x="7243599" y="2052624"/>
            <a:ext cx="3906481" cy="3828128"/>
          </a:xfrm>
          <a:prstGeom prst="rect">
            <a:avLst/>
          </a:prstGeom>
        </p:spPr>
      </p:pic>
      <p:sp>
        <p:nvSpPr>
          <p:cNvPr id="12" name="Google Shape;166;p5">
            <a:extLst>
              <a:ext uri="{FF2B5EF4-FFF2-40B4-BE49-F238E27FC236}">
                <a16:creationId xmlns:a16="http://schemas.microsoft.com/office/drawing/2014/main" id="{CEA0C967-1373-48F9-BCBF-5D744DFC78DF}"/>
              </a:ext>
            </a:extLst>
          </p:cNvPr>
          <p:cNvSpPr txBox="1">
            <a:spLocks noGrp="1"/>
          </p:cNvSpPr>
          <p:nvPr>
            <p:ph type="body" idx="1"/>
          </p:nvPr>
        </p:nvSpPr>
        <p:spPr>
          <a:xfrm>
            <a:off x="1115476" y="2142088"/>
            <a:ext cx="4420500" cy="3649200"/>
          </a:xfrm>
          <a:prstGeom prst="rect">
            <a:avLst/>
          </a:prstGeom>
          <a:noFill/>
          <a:ln>
            <a:noFill/>
          </a:ln>
        </p:spPr>
        <p:txBody>
          <a:bodyPr spcFirstLastPara="1" wrap="square" lIns="91425" tIns="45700" rIns="91425" bIns="45700" anchor="ctr" anchorCtr="0">
            <a:normAutofit/>
          </a:bodyPr>
          <a:lstStyle/>
          <a:p>
            <a:pPr marL="114300" indent="0">
              <a:buNone/>
            </a:pPr>
            <a:r>
              <a:rPr lang="es-MX" sz="2000" dirty="0"/>
              <a:t>Se genera un plano en función a las 2 entradas, las podemos tomar como coordenadas en el plano para generar puntos, por ejemplo, podríamos tomar p1 como el peso y p2 como la altura digamos de una persona, de manera que ahora empiece el cálculo del valor de cada uno.</a:t>
            </a:r>
            <a:endParaRPr lang="es-ES" sz="2000" dirty="0"/>
          </a:p>
        </p:txBody>
      </p:sp>
    </p:spTree>
    <p:extLst>
      <p:ext uri="{BB962C8B-B14F-4D97-AF65-F5344CB8AC3E}">
        <p14:creationId xmlns:p14="http://schemas.microsoft.com/office/powerpoint/2010/main" val="25088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115475" y="609600"/>
            <a:ext cx="9295500" cy="1456200"/>
          </a:xfrm>
          <a:prstGeom prst="rect">
            <a:avLst/>
          </a:prstGeom>
          <a:noFill/>
          <a:ln>
            <a:noFill/>
          </a:ln>
        </p:spPr>
        <p:txBody>
          <a:bodyPr spcFirstLastPara="1" wrap="square" lIns="91425" tIns="45700" rIns="91425" bIns="45700" anchor="ctr" anchorCtr="0">
            <a:normAutofit/>
          </a:bodyPr>
          <a:lstStyle/>
          <a:p>
            <a:pPr lvl="0">
              <a:buSzPts val="3600"/>
            </a:pPr>
            <a:r>
              <a:rPr lang="es-MX" dirty="0"/>
              <a:t>Funcionamiento de un perceptrón </a:t>
            </a:r>
            <a:endParaRPr lang="es-MX" sz="4000" dirty="0"/>
          </a:p>
        </p:txBody>
      </p:sp>
      <p:sp>
        <p:nvSpPr>
          <p:cNvPr id="166" name="Google Shape;166;p5"/>
          <p:cNvSpPr txBox="1">
            <a:spLocks noGrp="1"/>
          </p:cNvSpPr>
          <p:nvPr>
            <p:ph type="body" idx="1"/>
          </p:nvPr>
        </p:nvSpPr>
        <p:spPr>
          <a:xfrm>
            <a:off x="1115476" y="2142088"/>
            <a:ext cx="4420500" cy="3649200"/>
          </a:xfrm>
          <a:prstGeom prst="rect">
            <a:avLst/>
          </a:prstGeom>
          <a:noFill/>
          <a:ln>
            <a:noFill/>
          </a:ln>
        </p:spPr>
        <p:txBody>
          <a:bodyPr spcFirstLastPara="1" wrap="square" lIns="91425" tIns="45700" rIns="91425" bIns="45700" anchor="ctr" anchorCtr="0">
            <a:normAutofit/>
          </a:bodyPr>
          <a:lstStyle/>
          <a:p>
            <a:pPr marL="114300" indent="0">
              <a:buNone/>
            </a:pPr>
            <a:r>
              <a:rPr lang="es-ES" dirty="0"/>
              <a:t>El funcionamiento del perceptrón es muy sencillo, simplemente lee los valores de entrada justo después de que se hace su operación con los pesos, los cuales sirven para amplificar o reducir dependiendo de cómo se construya la neurona, suma todas y cada una de las entradas donde también se encuentra el umbral, el cual representa el grado de inhibición de la neurona, es un término constante que no depende del valor que tome la entrada. </a:t>
            </a:r>
          </a:p>
        </p:txBody>
      </p:sp>
      <p:pic>
        <p:nvPicPr>
          <p:cNvPr id="4" name="Imagen 3">
            <a:extLst>
              <a:ext uri="{FF2B5EF4-FFF2-40B4-BE49-F238E27FC236}">
                <a16:creationId xmlns:a16="http://schemas.microsoft.com/office/drawing/2014/main" id="{AB8F0F4D-F646-4D75-B122-D3023965FC97}"/>
              </a:ext>
            </a:extLst>
          </p:cNvPr>
          <p:cNvPicPr>
            <a:picLocks noChangeAspect="1"/>
          </p:cNvPicPr>
          <p:nvPr/>
        </p:nvPicPr>
        <p:blipFill>
          <a:blip r:embed="rId3"/>
          <a:stretch>
            <a:fillRect/>
          </a:stretch>
        </p:blipFill>
        <p:spPr>
          <a:xfrm>
            <a:off x="6760495" y="2551213"/>
            <a:ext cx="4594860" cy="3012917"/>
          </a:xfrm>
          <a:prstGeom prst="rect">
            <a:avLst/>
          </a:prstGeom>
        </p:spPr>
      </p:pic>
    </p:spTree>
    <p:extLst>
      <p:ext uri="{BB962C8B-B14F-4D97-AF65-F5344CB8AC3E}">
        <p14:creationId xmlns:p14="http://schemas.microsoft.com/office/powerpoint/2010/main" val="253125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115475" y="609600"/>
            <a:ext cx="9295500" cy="145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s-CO" sz="4000" dirty="0"/>
              <a:t>Entrenamiento del perceptrón </a:t>
            </a:r>
            <a:endParaRPr sz="4000" dirty="0"/>
          </a:p>
        </p:txBody>
      </p:sp>
      <p:sp>
        <p:nvSpPr>
          <p:cNvPr id="166" name="Google Shape;166;p5"/>
          <p:cNvSpPr txBox="1">
            <a:spLocks noGrp="1"/>
          </p:cNvSpPr>
          <p:nvPr>
            <p:ph type="body" idx="1"/>
          </p:nvPr>
        </p:nvSpPr>
        <p:spPr>
          <a:xfrm>
            <a:off x="1115476" y="2142088"/>
            <a:ext cx="4420500" cy="3649200"/>
          </a:xfrm>
          <a:prstGeom prst="rect">
            <a:avLst/>
          </a:prstGeom>
          <a:noFill/>
          <a:ln>
            <a:noFill/>
          </a:ln>
        </p:spPr>
        <p:txBody>
          <a:bodyPr spcFirstLastPara="1" wrap="square" lIns="91425" tIns="45700" rIns="91425" bIns="45700" anchor="ctr" anchorCtr="0">
            <a:normAutofit fontScale="85000" lnSpcReduction="10000"/>
          </a:bodyPr>
          <a:lstStyle/>
          <a:p>
            <a:pPr marL="114300" indent="0">
              <a:buNone/>
            </a:pPr>
            <a:r>
              <a:rPr lang="es-ES" dirty="0"/>
              <a:t>En resumen, el perceptrón aprende de manera iterativa siguiendo estos pasos: </a:t>
            </a:r>
          </a:p>
          <a:p>
            <a:pPr>
              <a:buFont typeface="+mj-lt"/>
              <a:buAutoNum type="arabicPeriod"/>
            </a:pPr>
            <a:r>
              <a:rPr lang="es-ES" dirty="0"/>
              <a:t>Inicializar pesos y umbrales </a:t>
            </a:r>
          </a:p>
          <a:p>
            <a:pPr>
              <a:buFont typeface="+mj-lt"/>
              <a:buAutoNum type="arabicPeriod"/>
            </a:pPr>
            <a:r>
              <a:rPr lang="es-ES" dirty="0"/>
              <a:t>Bucle: hasta resultado de pesos sea aceptable </a:t>
            </a:r>
          </a:p>
          <a:p>
            <a:pPr lvl="1"/>
            <a:r>
              <a:rPr lang="es-MX" dirty="0"/>
              <a:t>Leer valores de entrada </a:t>
            </a:r>
          </a:p>
          <a:p>
            <a:pPr lvl="1"/>
            <a:r>
              <a:rPr lang="es-MX" dirty="0"/>
              <a:t>Calcular error </a:t>
            </a:r>
          </a:p>
          <a:p>
            <a:pPr lvl="1"/>
            <a:r>
              <a:rPr lang="es-ES" dirty="0"/>
              <a:t>Revisa pesos según el error </a:t>
            </a:r>
          </a:p>
          <a:p>
            <a:pPr lvl="2"/>
            <a:r>
              <a:rPr lang="es-MX" dirty="0"/>
              <a:t>Actualizar pesos de entradas </a:t>
            </a:r>
          </a:p>
          <a:p>
            <a:pPr lvl="2"/>
            <a:r>
              <a:rPr lang="es-MX" dirty="0"/>
              <a:t>Actualizar el umbral </a:t>
            </a:r>
          </a:p>
          <a:p>
            <a:endParaRPr lang="es-MX" dirty="0"/>
          </a:p>
          <a:p>
            <a:pPr marL="114300" indent="0">
              <a:buNone/>
            </a:pPr>
            <a:r>
              <a:rPr lang="es-ES" dirty="0"/>
              <a:t>Nota: Solo es capaz de representar funciones lineales debido a que no dispone de capas ocultas como por ejemplo el perceptrón multicapa. </a:t>
            </a:r>
          </a:p>
        </p:txBody>
      </p:sp>
      <p:pic>
        <p:nvPicPr>
          <p:cNvPr id="5" name="Imagen 4">
            <a:extLst>
              <a:ext uri="{FF2B5EF4-FFF2-40B4-BE49-F238E27FC236}">
                <a16:creationId xmlns:a16="http://schemas.microsoft.com/office/drawing/2014/main" id="{7C61CD00-F526-42DF-AC84-C634997939DA}"/>
              </a:ext>
            </a:extLst>
          </p:cNvPr>
          <p:cNvPicPr>
            <a:picLocks noChangeAspect="1"/>
          </p:cNvPicPr>
          <p:nvPr/>
        </p:nvPicPr>
        <p:blipFill>
          <a:blip r:embed="rId3"/>
          <a:stretch>
            <a:fillRect/>
          </a:stretch>
        </p:blipFill>
        <p:spPr>
          <a:xfrm>
            <a:off x="7291632" y="2142088"/>
            <a:ext cx="4094517" cy="3798737"/>
          </a:xfrm>
          <a:prstGeom prst="rect">
            <a:avLst/>
          </a:prstGeom>
        </p:spPr>
      </p:pic>
    </p:spTree>
    <p:extLst>
      <p:ext uri="{BB962C8B-B14F-4D97-AF65-F5344CB8AC3E}">
        <p14:creationId xmlns:p14="http://schemas.microsoft.com/office/powerpoint/2010/main" val="98779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7580C-9A6B-43E4-BCD2-A4E3958195A1}"/>
              </a:ext>
            </a:extLst>
          </p:cNvPr>
          <p:cNvSpPr>
            <a:spLocks noGrp="1"/>
          </p:cNvSpPr>
          <p:nvPr>
            <p:ph type="title"/>
          </p:nvPr>
        </p:nvSpPr>
        <p:spPr/>
        <p:txBody>
          <a:bodyPr/>
          <a:lstStyle/>
          <a:p>
            <a:r>
              <a:rPr lang="es-CO" dirty="0"/>
              <a:t>Entrenamiento del perceptrón </a:t>
            </a:r>
            <a:endParaRPr lang="es-MX" dirty="0"/>
          </a:p>
        </p:txBody>
      </p:sp>
      <p:pic>
        <p:nvPicPr>
          <p:cNvPr id="4" name="Imagen 3">
            <a:extLst>
              <a:ext uri="{FF2B5EF4-FFF2-40B4-BE49-F238E27FC236}">
                <a16:creationId xmlns:a16="http://schemas.microsoft.com/office/drawing/2014/main" id="{11F5D7C8-5335-44DA-A0F4-4C57F1368C66}"/>
              </a:ext>
            </a:extLst>
          </p:cNvPr>
          <p:cNvPicPr>
            <a:picLocks noChangeAspect="1"/>
          </p:cNvPicPr>
          <p:nvPr/>
        </p:nvPicPr>
        <p:blipFill>
          <a:blip r:embed="rId2"/>
          <a:stretch>
            <a:fillRect/>
          </a:stretch>
        </p:blipFill>
        <p:spPr>
          <a:xfrm>
            <a:off x="3418114" y="2065867"/>
            <a:ext cx="5548603" cy="3730416"/>
          </a:xfrm>
          <a:prstGeom prst="rect">
            <a:avLst/>
          </a:prstGeom>
        </p:spPr>
      </p:pic>
    </p:spTree>
    <p:extLst>
      <p:ext uri="{BB962C8B-B14F-4D97-AF65-F5344CB8AC3E}">
        <p14:creationId xmlns:p14="http://schemas.microsoft.com/office/powerpoint/2010/main" val="196233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Lógica Difusa</a:t>
            </a:r>
            <a:endParaRPr lang="es-CO" dirty="0"/>
          </a:p>
        </p:txBody>
      </p:sp>
      <p:sp>
        <p:nvSpPr>
          <p:cNvPr id="3" name="Marcador de texto 2"/>
          <p:cNvSpPr>
            <a:spLocks noGrp="1"/>
          </p:cNvSpPr>
          <p:nvPr>
            <p:ph type="body" idx="1"/>
          </p:nvPr>
        </p:nvSpPr>
        <p:spPr>
          <a:xfrm>
            <a:off x="685800" y="2142067"/>
            <a:ext cx="5809129" cy="3649133"/>
          </a:xfrm>
        </p:spPr>
        <p:txBody>
          <a:bodyPr>
            <a:normAutofit/>
          </a:bodyPr>
          <a:lstStyle/>
          <a:p>
            <a:r>
              <a:rPr lang="es-ES" dirty="0"/>
              <a:t>La lógica difusa permite representar el conocimiento común, que es mayoritariamente del tipo lingüístico cualitativo y no necesariamente cuantitativo, en un lenguaje matemático a través de la teoría de conjuntos difusos y funciones características asociadas a ellos</a:t>
            </a:r>
            <a:r>
              <a:rPr lang="es-ES" dirty="0" smtClean="0"/>
              <a:t>.</a:t>
            </a:r>
            <a:endParaRPr lang="es-ES" dirty="0"/>
          </a:p>
          <a:p>
            <a:r>
              <a:rPr lang="es-ES" dirty="0"/>
              <a:t>Permite trabajar a la vez con datos numéricos y términos lingüísticos; los términos lingüísticos son inherentemente menos precisos que los datos numéricos, pero en muchas ocasiones aportan una información más útil para el razonamiento humano.</a:t>
            </a:r>
            <a:endParaRPr lang="es-CO"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847" y="2142067"/>
            <a:ext cx="3348597" cy="3348597"/>
          </a:xfrm>
          <a:prstGeom prst="rect">
            <a:avLst/>
          </a:prstGeom>
        </p:spPr>
      </p:pic>
    </p:spTree>
    <p:extLst>
      <p:ext uri="{BB962C8B-B14F-4D97-AF65-F5344CB8AC3E}">
        <p14:creationId xmlns:p14="http://schemas.microsoft.com/office/powerpoint/2010/main" val="344583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Conjuntos difusos y funciones características </a:t>
            </a:r>
            <a:endParaRPr lang="es-CO" dirty="0"/>
          </a:p>
        </p:txBody>
      </p:sp>
      <p:sp>
        <p:nvSpPr>
          <p:cNvPr id="3" name="Marcador de texto 2"/>
          <p:cNvSpPr>
            <a:spLocks noGrp="1"/>
          </p:cNvSpPr>
          <p:nvPr>
            <p:ph type="body" idx="1"/>
          </p:nvPr>
        </p:nvSpPr>
        <p:spPr>
          <a:xfrm>
            <a:off x="685801" y="2142067"/>
            <a:ext cx="9964269" cy="3667062"/>
          </a:xfrm>
        </p:spPr>
        <p:txBody>
          <a:bodyPr>
            <a:normAutofit/>
          </a:bodyPr>
          <a:lstStyle/>
          <a:p>
            <a:r>
              <a:rPr lang="es-CO" dirty="0"/>
              <a:t>El primer ejemplo </a:t>
            </a:r>
            <a:r>
              <a:rPr lang="es-CO" dirty="0" smtClean="0"/>
              <a:t>utilizado, </a:t>
            </a:r>
            <a:r>
              <a:rPr lang="es-ES" dirty="0"/>
              <a:t>para ilustrar el concepto de conjunto difuso, fue el conjunto “hombres altos”. Según la teoría de la lógica clásica el conjunto “hombres altos” es un conjunto al que pertenecerían los hombres con una estatura mayor a un cierto valor, que podemos establecer en 1.80 metros, por ejemplo, y todos los hombres con una altura inferior a este valor quedarían fuera del conjunto. Así tendríamos que un hombre que mide 1.81 metros de estatura pertenecería al conjunto hombre altos, y en cambio un hombre que mida 1.79 metros de altura ya no pertenecería a ese conjunto. Sin embargo, no parece muy lógico decir que un hombre es alto y otro no lo es cuando su altura difiere en dos centímetros.</a:t>
            </a:r>
            <a:endParaRPr lang="es-CO" dirty="0"/>
          </a:p>
        </p:txBody>
      </p:sp>
    </p:spTree>
    <p:extLst>
      <p:ext uri="{BB962C8B-B14F-4D97-AF65-F5344CB8AC3E}">
        <p14:creationId xmlns:p14="http://schemas.microsoft.com/office/powerpoint/2010/main" val="1470547688"/>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879</Words>
  <Application>Microsoft Office PowerPoint</Application>
  <PresentationFormat>Panorámica</PresentationFormat>
  <Paragraphs>41</Paragraphs>
  <Slides>12</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Celestial</vt:lpstr>
      <vt:lpstr>Perceptrón y lógica difusa</vt:lpstr>
      <vt:lpstr>Perceptrón</vt:lpstr>
      <vt:lpstr>Arquitectura del perceptrón </vt:lpstr>
      <vt:lpstr>Funcionamiento de un perceptrón </vt:lpstr>
      <vt:lpstr>Funcionamiento de un perceptrón </vt:lpstr>
      <vt:lpstr>Entrenamiento del perceptrón </vt:lpstr>
      <vt:lpstr>Entrenamiento del perceptrón </vt:lpstr>
      <vt:lpstr>Lógica Difusa</vt:lpstr>
      <vt:lpstr>Conjuntos difusos y funciones características </vt:lpstr>
      <vt:lpstr>Conjuntos difusos y funciones características </vt:lpstr>
      <vt:lpstr>Conjuntos difusos y funciones características</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juegos</dc:title>
  <dc:creator>valeria arias gonzalez</dc:creator>
  <cp:lastModifiedBy>TuSoft</cp:lastModifiedBy>
  <cp:revision>38</cp:revision>
  <dcterms:created xsi:type="dcterms:W3CDTF">2019-11-03T00:07:39Z</dcterms:created>
  <dcterms:modified xsi:type="dcterms:W3CDTF">2020-11-16T21:17:39Z</dcterms:modified>
</cp:coreProperties>
</file>