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73" r:id="rId4"/>
    <p:sldId id="260" r:id="rId5"/>
    <p:sldId id="261" r:id="rId6"/>
    <p:sldId id="262" r:id="rId7"/>
    <p:sldId id="265" r:id="rId8"/>
    <p:sldId id="274" r:id="rId9"/>
    <p:sldId id="27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7B39-2BE3-4B1F-A65C-14B01D243515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C4B2-5092-4BBA-9144-2C3618DFE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7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885-6111-4E7F-B2C5-FE2DFE6569E4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6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396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694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955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144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995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964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845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794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61E8-843A-489A-8D56-474A04483F51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AC08D-AFD5-4944-B16F-A262620750C7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749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6FB5-8E04-4E52-90DC-0037918E5304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23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2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1401-87FC-4E31-A8EE-C3D23786908F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96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280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930F-F2A8-4382-80AC-B265D44DE0D4}" type="datetime1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E6F6-8117-4939-9D54-5FBACC4988E6}" type="datetime1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8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267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4ED2-B6B8-4D8A-A6DC-38E6ABBBA026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0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C6AD5-926B-4C01-A3B5-E995DEA1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99916"/>
            <a:ext cx="9144000" cy="3582802"/>
          </a:xfrm>
        </p:spPr>
        <p:txBody>
          <a:bodyPr>
            <a:normAutofit fontScale="90000"/>
          </a:bodyPr>
          <a:lstStyle/>
          <a:p>
            <a:r>
              <a:rPr lang="ru-RU" sz="18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sz="18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  <a:br>
              <a:rPr lang="ru-RU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Практическая работа№2  на тему: «Выявление мошенничества с  помощью алгоритмов случайного леса, нейронного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автокодировщика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изолирующего леса»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дисциплина: «Технологии интеллектуального анализа данных мониторинга безопасности»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6E382-FAE0-4D6B-9669-1F81832BE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9536" y="5083206"/>
            <a:ext cx="3876582" cy="1165194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Сорокин Георгий </a:t>
            </a:r>
            <a:r>
              <a:rPr lang="ru-RU" b="1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Джимшеревич</a:t>
            </a:r>
            <a:endParaRPr lang="ru-RU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 Ольга Валерьевна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93B05-DBA9-41C4-B967-4A2036DA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1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734" y="292963"/>
            <a:ext cx="894532" cy="1006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93610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99294-C935-4FE0-95BF-EB7BA0AC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886"/>
            <a:ext cx="10515600" cy="487399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	В процессе работы были выполнены следующие задачи: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		- использование алгоритмов случайного леса, нейронного </a:t>
            </a:r>
            <a:r>
              <a:rPr lang="ru-RU" sz="2800" dirty="0" err="1"/>
              <a:t>автокодировщика</a:t>
            </a:r>
            <a:r>
              <a:rPr lang="ru-RU" sz="2800" dirty="0"/>
              <a:t> и изолирующего леса для выявления нелегитимных транзакций;</a:t>
            </a:r>
            <a:br>
              <a:rPr lang="ru-RU" sz="2800" dirty="0"/>
            </a:br>
            <a:r>
              <a:rPr lang="ru-RU" sz="2800" dirty="0"/>
              <a:t>		- определено влияние пропорции разделения обучающей и тестовой выборки на точность работы алгоритма;</a:t>
            </a:r>
            <a:br>
              <a:rPr lang="ru-RU" sz="2800" dirty="0"/>
            </a:br>
            <a:r>
              <a:rPr lang="ru-RU" sz="2800" dirty="0"/>
              <a:t>		- определено влияние порогового значения на точность работы алгоритма.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E6565-B656-491B-94B9-F1F65F53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7278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5A0D66-7B2C-49FF-B691-DD4CBF20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843379"/>
            <a:ext cx="10364452" cy="494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освоить алгоритмы выявления мошенничества в среде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1" dirty="0"/>
              <a:t>задачи:</a:t>
            </a:r>
            <a:br>
              <a:rPr lang="ru-RU" dirty="0"/>
            </a:br>
            <a:r>
              <a:rPr lang="ru-RU" dirty="0"/>
              <a:t>		- использовать алгоритмы случайного леса, нейронного </a:t>
            </a:r>
            <a:r>
              <a:rPr lang="ru-RU" dirty="0" err="1"/>
              <a:t>автокодировщика</a:t>
            </a:r>
            <a:r>
              <a:rPr lang="ru-RU" dirty="0"/>
              <a:t> и изолирующего леса для выявления нелегитимных транзакций;</a:t>
            </a:r>
            <a:br>
              <a:rPr lang="ru-RU" dirty="0"/>
            </a:br>
            <a:r>
              <a:rPr lang="ru-RU" dirty="0"/>
              <a:t>		- определить влияние пропорции разделения обучающей и тестовой выборки на точность работы алгоритма;</a:t>
            </a:r>
            <a:br>
              <a:rPr lang="ru-RU" dirty="0"/>
            </a:br>
            <a:r>
              <a:rPr lang="ru-RU" dirty="0"/>
              <a:t>		- определить влияние порогового значения на точность работы алгоритма.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BBBBBE-AABA-41C6-AE7D-F629818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3F84E-F55A-40AB-A671-C930E750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294" y="442374"/>
            <a:ext cx="4951412" cy="74194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79696A-71B9-4470-9F7A-C1D4CFBA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43" b="19251"/>
          <a:stretch/>
        </p:blipFill>
        <p:spPr>
          <a:xfrm>
            <a:off x="3145464" y="3772140"/>
            <a:ext cx="5901072" cy="197852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94D7036-9681-40BD-B769-A12F4F11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736" y="1312737"/>
            <a:ext cx="10710528" cy="259944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sz="2000" dirty="0"/>
              <a:t>	</a:t>
            </a:r>
            <a:r>
              <a:rPr lang="ru-RU" sz="2400" dirty="0"/>
              <a:t>Исходный </a:t>
            </a:r>
            <a:r>
              <a:rPr lang="ru-RU" sz="2400" dirty="0" err="1"/>
              <a:t>датасет</a:t>
            </a:r>
            <a:r>
              <a:rPr lang="ru-RU" sz="2400" dirty="0"/>
              <a:t> содержит 284 807 транзакций с банковскими картами и лишь 492 из них мошеннические. Таким образом, мы имеем сценарий 2: в </a:t>
            </a:r>
            <a:r>
              <a:rPr lang="ru-RU" sz="2400" dirty="0" err="1"/>
              <a:t>датасете</a:t>
            </a:r>
            <a:r>
              <a:rPr lang="ru-RU" sz="2400" dirty="0"/>
              <a:t> нет (или ничтожно мало) образцов мошенничества.</a:t>
            </a:r>
          </a:p>
          <a:p>
            <a:pPr fontAlgn="base"/>
            <a:r>
              <a:rPr lang="ru-RU" sz="2400" dirty="0"/>
              <a:t>	Поскольку у нас есть лишь образцы легитимных транзакций, нужно сделать так, чтобы этого было достаточно. Есть два вариант: рассматривать мошенничество либо как отклонение, либо как аномальное значение, и использовать соответствующий подход.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D3D5B-B140-4925-8020-9AF3083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7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7F081-6EB7-4CA4-990C-6BE17B76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1" y="528706"/>
            <a:ext cx="1080135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Машинное обучение с учителем – случайный лес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20F810-2CF5-4589-B038-B7D12563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7006" r="41012" b="44025"/>
          <a:stretch/>
        </p:blipFill>
        <p:spPr>
          <a:xfrm>
            <a:off x="1928391" y="1504950"/>
            <a:ext cx="8620374" cy="4095749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4566A-4D8A-40C5-A185-C2F7C06C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825C-A932-45E3-B216-E61844C5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37" y="365125"/>
            <a:ext cx="821692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DE87E4B-A190-4D0A-9C3D-05A85A92C7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4691" t="16743" r="24535" b="30970"/>
          <a:stretch/>
        </p:blipFill>
        <p:spPr>
          <a:xfrm>
            <a:off x="516808" y="1690688"/>
            <a:ext cx="6896375" cy="399485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BDF5468-B705-4E2B-9A9F-5E90BA22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568" y="2354452"/>
            <a:ext cx="4736432" cy="312896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разделение и порог: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– 0.3;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 в пропорции 70 на 30.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F3E22-84ED-46B9-A20B-DB4578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9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472AE-505A-48CA-A9EC-D0570674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7731"/>
            <a:ext cx="9601200" cy="14859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94A258-7FDE-44D3-825F-13478BC4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56573"/>
            <a:ext cx="5157787" cy="823912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1D71B6A-F338-4909-AEC7-CD04C3FAFA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544" t="25919" r="25574" b="35220"/>
          <a:stretch/>
        </p:blipFill>
        <p:spPr>
          <a:xfrm>
            <a:off x="746047" y="2579761"/>
            <a:ext cx="5170139" cy="2311998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6F50038-8E44-47DE-A48F-500FC54F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3187" y="1456573"/>
            <a:ext cx="5183188" cy="823912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80/20.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9E31FD1-F1C2-495C-BCD3-6A1FDEDE36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5649" t="26951" r="25708" b="35596"/>
          <a:stretch/>
        </p:blipFill>
        <p:spPr>
          <a:xfrm>
            <a:off x="6275815" y="2579762"/>
            <a:ext cx="5338263" cy="231199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F43C42-2216-40AD-BF92-50A9BD2A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376518A-4178-4E7F-A8D4-854952E1EB6E}"/>
              </a:ext>
            </a:extLst>
          </p:cNvPr>
          <p:cNvSpPr/>
          <p:nvPr/>
        </p:nvSpPr>
        <p:spPr>
          <a:xfrm>
            <a:off x="1019171" y="5128634"/>
            <a:ext cx="10868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sz="2400" b="1" dirty="0"/>
              <a:t>Вывод: </a:t>
            </a:r>
            <a:r>
              <a:rPr lang="ru-RU" sz="2400" dirty="0"/>
              <a:t>в результате точность работы алгоритма увеличилась в случае пропорции 80/20. В случае 60/40 точность не изменилась</a:t>
            </a:r>
          </a:p>
        </p:txBody>
      </p:sp>
    </p:spTree>
    <p:extLst>
      <p:ext uri="{BB962C8B-B14F-4D97-AF65-F5344CB8AC3E}">
        <p14:creationId xmlns:p14="http://schemas.microsoft.com/office/powerpoint/2010/main" val="63692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A3F0-A069-4A12-A05B-3AE8187B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959"/>
            <a:ext cx="10364451" cy="1596177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/>
              <a:t>Изменение порогового значения на 0.8.</a:t>
            </a:r>
            <a:br>
              <a:rPr lang="ru-RU" sz="1800" dirty="0"/>
            </a:br>
            <a:r>
              <a:rPr lang="ru-RU" sz="1800" dirty="0"/>
              <a:t>Изменение пропорции обучающей/тестовой выборки на 60/40, 70/30 и 80/20.</a:t>
            </a:r>
            <a:br>
              <a:rPr lang="ru-RU" sz="1800" dirty="0"/>
            </a:br>
            <a:br>
              <a:rPr lang="ru-RU" sz="1800" dirty="0"/>
            </a:br>
            <a:endParaRPr lang="ru-RU" sz="18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3808B3B-9D39-4D4C-A915-B23A0D199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549" t="27262" r="24844" b="34272"/>
          <a:stretch/>
        </p:blipFill>
        <p:spPr>
          <a:xfrm>
            <a:off x="262393" y="4390221"/>
            <a:ext cx="5065865" cy="22550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1A6297-0B09-4E74-9649-AA89A5E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5B941E-21A5-4192-AA12-FB98FDA683BF}"/>
              </a:ext>
            </a:extLst>
          </p:cNvPr>
          <p:cNvSpPr/>
          <p:nvPr/>
        </p:nvSpPr>
        <p:spPr>
          <a:xfrm>
            <a:off x="55659" y="3429000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70/30.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E9BE0-65E9-4DED-8155-07BAABE9425D}"/>
              </a:ext>
            </a:extLst>
          </p:cNvPr>
          <p:cNvSpPr/>
          <p:nvPr/>
        </p:nvSpPr>
        <p:spPr>
          <a:xfrm>
            <a:off x="4836694" y="3328318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2B371C-7BFB-403A-9805-A10A831DA970}"/>
              </a:ext>
            </a:extLst>
          </p:cNvPr>
          <p:cNvSpPr/>
          <p:nvPr/>
        </p:nvSpPr>
        <p:spPr>
          <a:xfrm>
            <a:off x="9617730" y="3328318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80/20.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1B72AD-98C5-4D10-948B-F578849FB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7" t="27032" r="25693" b="35600"/>
          <a:stretch/>
        </p:blipFill>
        <p:spPr>
          <a:xfrm>
            <a:off x="6697405" y="4251648"/>
            <a:ext cx="5371189" cy="23466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FA6FEC-1B26-428B-A32E-1EE727604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21" t="27817" r="25790" b="36141"/>
          <a:stretch/>
        </p:blipFill>
        <p:spPr>
          <a:xfrm>
            <a:off x="3571604" y="1043584"/>
            <a:ext cx="5371190" cy="22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F5FA-B88E-4C84-AFF1-8126238A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" y="136525"/>
            <a:ext cx="11444509" cy="120782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аномальных значений с помощью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автокодировщика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83CC88-60BA-486C-9F6A-2B91671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3AA8E5-FAF1-43F9-89AF-9AA717F5F33B}"/>
              </a:ext>
            </a:extLst>
          </p:cNvPr>
          <p:cNvSpPr/>
          <p:nvPr/>
        </p:nvSpPr>
        <p:spPr>
          <a:xfrm>
            <a:off x="1245704" y="1759508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Начальное разделение 90/10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C8E596-5B17-4DB2-B1BF-B6BB61A390BA}"/>
              </a:ext>
            </a:extLst>
          </p:cNvPr>
          <p:cNvSpPr/>
          <p:nvPr/>
        </p:nvSpPr>
        <p:spPr>
          <a:xfrm>
            <a:off x="7359234" y="1759508"/>
            <a:ext cx="3557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Дополнительное разделение 70/30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2F1DE-4903-453F-A0C3-623B418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6" y="2505830"/>
            <a:ext cx="5071842" cy="25716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8161AC-AE2F-4724-A16E-A63969E81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8" t="19603" r="25895" b="41094"/>
          <a:stretch/>
        </p:blipFill>
        <p:spPr>
          <a:xfrm>
            <a:off x="6255539" y="2583402"/>
            <a:ext cx="5442956" cy="249411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7C40FE-48A5-48C2-B1EC-633C31CA28C9}"/>
              </a:ext>
            </a:extLst>
          </p:cNvPr>
          <p:cNvSpPr/>
          <p:nvPr/>
        </p:nvSpPr>
        <p:spPr>
          <a:xfrm>
            <a:off x="3902000" y="5741810"/>
            <a:ext cx="42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Вывод: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точность алгоритма увеличилась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41EA0-94AF-4B69-9E02-3ADBD7A6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71"/>
            <a:ext cx="10515600" cy="1325563"/>
          </a:xfrm>
        </p:spPr>
        <p:txBody>
          <a:bodyPr/>
          <a:lstStyle/>
          <a:p>
            <a:r>
              <a:rPr lang="ru-RU" dirty="0"/>
              <a:t>Выявление аномальных значений с помощью изолирующего леса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743B7D-58EE-43BD-B1A8-74945404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0ADF6F-7969-41B5-8A7A-C5AEA806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7" y="2103436"/>
            <a:ext cx="7972426" cy="3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24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181</TotalTime>
  <Words>135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Капля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работа№2  на тему: «Выявление мошенничества с  помощью алгоритмов случайного леса, нейронного автокодировщика и изолирующего леса»  По дисциплина: «Технологии интеллектуального анализа данных мониторинга безопасности» </vt:lpstr>
      <vt:lpstr>Презентация PowerPoint</vt:lpstr>
      <vt:lpstr>Исходные данные</vt:lpstr>
      <vt:lpstr>Машинное обучение с учителем – случайный лес </vt:lpstr>
      <vt:lpstr>Результаты выполнения</vt:lpstr>
      <vt:lpstr>Результаты выполнения</vt:lpstr>
      <vt:lpstr>Изменение порогового значения на 0.8. Изменение пропорции обучающей/тестовой выборки на 60/40, 70/30 и 80/20.  </vt:lpstr>
      <vt:lpstr>Выявление аномальных значений с помощью автокодировщика</vt:lpstr>
      <vt:lpstr>Выявление аномальных значений с помощью изолирующего леса</vt:lpstr>
      <vt:lpstr> В процессе работы были выполнены следующие задачи:    - использование алгоритмов случайного леса, нейронного автокодировщика и изолирующего леса для выявления нелегитимных транзакций;   - определено влияние пропорции разделения обучающей и тестовой выборки на точность работы алгоритма;   - определено влияние порогового значения на точность работы алгоритма.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тему:ОЗНАКОМЛЕНИЕ СО СРЕДОЙ АНАЛИЗА ДАННЫХ «KNIME»  Дисциплина: «Технологии интеллектуального анализа данных мониторинга безопасности» </dc:title>
  <dc:creator>Boriyan</dc:creator>
  <cp:lastModifiedBy>Regretsu</cp:lastModifiedBy>
  <cp:revision>17</cp:revision>
  <dcterms:created xsi:type="dcterms:W3CDTF">2021-11-19T12:49:05Z</dcterms:created>
  <dcterms:modified xsi:type="dcterms:W3CDTF">2021-11-20T22:22:02Z</dcterms:modified>
</cp:coreProperties>
</file>