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9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0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54;p13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Data Pipelines</a:t>
            </a:r>
          </a:p>
        </p:txBody>
      </p:sp>
      <p:sp>
        <p:nvSpPr>
          <p:cNvPr id="171" name="Google Shape;57;p13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Google Shape;58;p13"/>
          <p:cNvSpPr txBox="1"/>
          <p:nvPr/>
        </p:nvSpPr>
        <p:spPr>
          <a:xfrm>
            <a:off x="2431399" y="4002399"/>
            <a:ext cx="19344802" cy="234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defTabSz="2438400">
              <a:defRPr b="1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Series of data processing steps</a:t>
            </a:r>
          </a:p>
          <a:p>
            <a:pPr defTabSz="2438400">
              <a:defRPr b="1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ETL: </a:t>
            </a:r>
            <a:r>
              <a:rPr u="sng"/>
              <a:t>Extract</a:t>
            </a:r>
            <a:r>
              <a:t>, Transform, Load</a:t>
            </a:r>
          </a:p>
        </p:txBody>
      </p:sp>
      <p:sp>
        <p:nvSpPr>
          <p:cNvPr id="173" name="Google Shape;59;p13"/>
          <p:cNvSpPr/>
          <p:nvPr/>
        </p:nvSpPr>
        <p:spPr>
          <a:xfrm>
            <a:off x="9727199" y="6147199"/>
            <a:ext cx="1" cy="1158401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Google Shape;60;p13"/>
          <p:cNvSpPr/>
          <p:nvPr/>
        </p:nvSpPr>
        <p:spPr>
          <a:xfrm>
            <a:off x="4957408" y="7295200"/>
            <a:ext cx="48107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5" name="Google Shape;61;p13"/>
          <p:cNvSpPr/>
          <p:nvPr/>
        </p:nvSpPr>
        <p:spPr>
          <a:xfrm>
            <a:off x="5001224" y="7272144"/>
            <a:ext cx="1" cy="1100002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6" name="1. APIs and Requests…"/>
          <p:cNvSpPr txBox="1"/>
          <p:nvPr/>
        </p:nvSpPr>
        <p:spPr>
          <a:xfrm>
            <a:off x="233465" y="8569222"/>
            <a:ext cx="9535519" cy="4111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2438400">
              <a:defRPr b="1" sz="7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APIs and Requests</a:t>
            </a:r>
          </a:p>
          <a:p>
            <a:pPr defTabSz="2438400">
              <a:defRPr b="1" sz="7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WebScraping</a:t>
            </a:r>
          </a:p>
          <a:p>
            <a:pPr defTabSz="2438400">
              <a:defRPr sz="6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a) Selenium</a:t>
            </a:r>
          </a:p>
          <a:p>
            <a:pPr defTabSz="2438400">
              <a:defRPr sz="6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b) Requests</a:t>
            </a:r>
          </a:p>
        </p:txBody>
      </p:sp>
      <p:sp>
        <p:nvSpPr>
          <p:cNvPr id="177" name="Google Shape;60;p13"/>
          <p:cNvSpPr/>
          <p:nvPr/>
        </p:nvSpPr>
        <p:spPr>
          <a:xfrm>
            <a:off x="9027215" y="10625196"/>
            <a:ext cx="443552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Google Shape;59;p13"/>
          <p:cNvSpPr/>
          <p:nvPr/>
        </p:nvSpPr>
        <p:spPr>
          <a:xfrm>
            <a:off x="13409189" y="6067471"/>
            <a:ext cx="1" cy="4580779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/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Google Shape;58;p13"/>
          <p:cNvSpPr txBox="1"/>
          <p:nvPr/>
        </p:nvSpPr>
        <p:spPr>
          <a:xfrm>
            <a:off x="10688254" y="9322075"/>
            <a:ext cx="5441872" cy="2606243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defTabSz="2438400"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Extracted data can have different formats (CSV, JSON, XLSX, XML)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2. Google Shape;68;p14"/>
          <p:cNvSpPr txBox="1"/>
          <p:nvPr>
            <p:ph type="title"/>
          </p:nvPr>
        </p:nvSpPr>
        <p:spPr>
          <a:xfrm>
            <a:off x="831199" y="712566"/>
            <a:ext cx="22721602" cy="2218868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Data Formats</a:t>
            </a:r>
            <a:endParaRPr sz="3680"/>
          </a:p>
        </p:txBody>
      </p:sp>
      <p:sp>
        <p:nvSpPr>
          <p:cNvPr id="184" name="Google Shape;69;p14"/>
          <p:cNvSpPr txBox="1"/>
          <p:nvPr/>
        </p:nvSpPr>
        <p:spPr>
          <a:xfrm>
            <a:off x="1154380" y="5289303"/>
            <a:ext cx="13333891" cy="560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There are multiple data formats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will focus on the most common ones: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CSV and TSV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JSON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XLSX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XML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" name="2. Google Shape;68;p14"/>
          <p:cNvSpPr txBox="1"/>
          <p:nvPr>
            <p:ph type="title"/>
          </p:nvPr>
        </p:nvSpPr>
        <p:spPr>
          <a:xfrm>
            <a:off x="831199" y="712566"/>
            <a:ext cx="22721602" cy="2218868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CSV</a:t>
            </a:r>
            <a:endParaRPr sz="3680"/>
          </a:p>
        </p:txBody>
      </p:sp>
      <p:sp>
        <p:nvSpPr>
          <p:cNvPr id="189" name="Google Shape;69;p14"/>
          <p:cNvSpPr txBox="1"/>
          <p:nvPr/>
        </p:nvSpPr>
        <p:spPr>
          <a:xfrm>
            <a:off x="314110" y="3851149"/>
            <a:ext cx="13333891" cy="912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Comma Separated Value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of the most common formats for spreadsheets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Essentially a text file where each line is a row, and each column is separated by a comma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read CSV files in VSCode looking in extensions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Commas are just delimiters, we can also find other formats such as tsv (tab)</a:t>
            </a:r>
          </a:p>
        </p:txBody>
      </p:sp>
      <p:pic>
        <p:nvPicPr>
          <p:cNvPr id="190" name="Captura de pantalla 2021-07-12 a las 1.19.14.png" descr="Captura de pantalla 2021-07-12 a las 1.19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4083" y="4003430"/>
            <a:ext cx="9736709" cy="4011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aptura de pantalla 2021-07-12 a las 1.20.55.png" descr="Captura de pantalla 2021-07-12 a las 1.2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67925" y="8452116"/>
            <a:ext cx="2866864" cy="4902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2. Google Shape;68;p14"/>
          <p:cNvSpPr txBox="1"/>
          <p:nvPr>
            <p:ph type="title"/>
          </p:nvPr>
        </p:nvSpPr>
        <p:spPr>
          <a:xfrm>
            <a:off x="831199" y="712566"/>
            <a:ext cx="22721602" cy="2218868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CSV in Python</a:t>
            </a:r>
          </a:p>
        </p:txBody>
      </p:sp>
      <p:sp>
        <p:nvSpPr>
          <p:cNvPr id="196" name="Google Shape;69;p14"/>
          <p:cNvSpPr txBox="1"/>
          <p:nvPr/>
        </p:nvSpPr>
        <p:spPr>
          <a:xfrm>
            <a:off x="314110" y="4335834"/>
            <a:ext cx="23412661" cy="7361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 csv module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Usually handled with context managers: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open(‘file,csv’, newline=‘’) as f:</a:t>
            </a:r>
          </a:p>
          <a:p>
            <a:pPr algn="l" defTabSz="2438400">
              <a:lnSpc>
                <a:spcPct val="120000"/>
              </a:lnSpc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reader = csv.reader(f) </a:t>
            </a:r>
            <a:r>
              <a:rPr>
                <a:solidFill>
                  <a:srgbClr val="929292"/>
                </a:solidFill>
              </a:rPr>
              <a:t># reader becomes an iterable</a:t>
            </a:r>
            <a:endParaRPr>
              <a:solidFill>
                <a:srgbClr val="929292"/>
              </a:solidFill>
            </a:endParaRP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do something similar to write: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with open(‘file,csv’, newline=‘’) as f:</a:t>
            </a:r>
          </a:p>
          <a:p>
            <a:pPr algn="l" defTabSz="2438400">
              <a:lnSpc>
                <a:spcPct val="120000"/>
              </a:lnSpc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writer = csv.writer(f) </a:t>
            </a:r>
          </a:p>
          <a:p>
            <a:pPr algn="l" defTabSz="2438400">
              <a:lnSpc>
                <a:spcPct val="120000"/>
              </a:lnSpc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writer.writerows(iterable) </a:t>
            </a:r>
            <a:r>
              <a:rPr>
                <a:solidFill>
                  <a:srgbClr val="929292"/>
                </a:solidFill>
              </a:rPr>
              <a:t># Each item will be represented in a new 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2. Google Shape;68;p14"/>
          <p:cNvSpPr txBox="1"/>
          <p:nvPr>
            <p:ph type="title"/>
          </p:nvPr>
        </p:nvSpPr>
        <p:spPr>
          <a:xfrm>
            <a:off x="831199" y="712566"/>
            <a:ext cx="22721602" cy="2218868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JSON</a:t>
            </a:r>
          </a:p>
        </p:txBody>
      </p:sp>
      <p:sp>
        <p:nvSpPr>
          <p:cNvPr id="201" name="Google Shape;69;p14"/>
          <p:cNvSpPr txBox="1"/>
          <p:nvPr/>
        </p:nvSpPr>
        <p:spPr>
          <a:xfrm>
            <a:off x="314110" y="4335834"/>
            <a:ext cx="23412661" cy="560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JavaScript Object Notation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Human-readable text to store data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Equivalent of a dictionary in Python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 is commonly used for transmitting data in web applications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use json.load() and json.dump() to work with json files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use json.loads() and json.dumps() to work with json strings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5" name="2. Google Shape;68;p14"/>
          <p:cNvSpPr txBox="1"/>
          <p:nvPr>
            <p:ph type="title"/>
          </p:nvPr>
        </p:nvSpPr>
        <p:spPr>
          <a:xfrm>
            <a:off x="831199" y="712566"/>
            <a:ext cx="22721602" cy="2218868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XLSX</a:t>
            </a:r>
          </a:p>
        </p:txBody>
      </p:sp>
      <p:sp>
        <p:nvSpPr>
          <p:cNvPr id="206" name="Google Shape;69;p14"/>
          <p:cNvSpPr txBox="1"/>
          <p:nvPr/>
        </p:nvSpPr>
        <p:spPr>
          <a:xfrm>
            <a:off x="314110" y="5612398"/>
            <a:ext cx="23412661" cy="3842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Excel files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is stored in tables, each table contains cells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use openpyxl to read xlsx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use xlsxwriter to write xlsx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2. Google Shape;68;p14"/>
          <p:cNvSpPr txBox="1"/>
          <p:nvPr>
            <p:ph type="title"/>
          </p:nvPr>
        </p:nvSpPr>
        <p:spPr>
          <a:xfrm>
            <a:off x="831199" y="490631"/>
            <a:ext cx="22721602" cy="2662737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Data Formats in Python</a:t>
            </a:r>
            <a:endParaRPr sz="3680"/>
          </a:p>
        </p:txBody>
      </p:sp>
      <p:sp>
        <p:nvSpPr>
          <p:cNvPr id="211" name="Google Shape;69;p14"/>
          <p:cNvSpPr txBox="1"/>
          <p:nvPr/>
        </p:nvSpPr>
        <p:spPr>
          <a:xfrm>
            <a:off x="718086" y="5752291"/>
            <a:ext cx="12370884" cy="560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Python can read all these data formats using the corresponding module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However, a very common way to read them is using the very well known library: </a:t>
            </a:r>
            <a:r>
              <a:rPr b="1"/>
              <a:t>pandas</a:t>
            </a:r>
          </a:p>
        </p:txBody>
      </p:sp>
      <p:pic>
        <p:nvPicPr>
          <p:cNvPr id="212" name="1*5Uza5wbRmOGl-05h5J2pAw.jpeg" descr="1*5Uza5wbRmOGl-05h5J2pAw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4335" y="5539082"/>
            <a:ext cx="10297813" cy="5148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ndas-logo.png" descr="pandas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41005" y="5950339"/>
            <a:ext cx="10704473" cy="4326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1000" fill="hold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4"/>
      <p:bldP build="p" bldLvl="5" animBg="1" rev="0" advAuto="0" spid="211" grpId="1"/>
      <p:bldP build="whole" bldLvl="1" animBg="1" rev="0" advAuto="0" spid="212" grpId="2"/>
      <p:bldP build="whole" bldLvl="1" animBg="1" rev="0" advAuto="0" spid="212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2. Google Shape;68;p14"/>
          <p:cNvSpPr txBox="1"/>
          <p:nvPr>
            <p:ph type="title"/>
          </p:nvPr>
        </p:nvSpPr>
        <p:spPr>
          <a:xfrm>
            <a:off x="831199" y="490631"/>
            <a:ext cx="22721602" cy="2662737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Pandas</a:t>
            </a:r>
            <a:endParaRPr sz="3680"/>
          </a:p>
        </p:txBody>
      </p:sp>
      <p:sp>
        <p:nvSpPr>
          <p:cNvPr id="218" name="Google Shape;69;p14"/>
          <p:cNvSpPr txBox="1"/>
          <p:nvPr/>
        </p:nvSpPr>
        <p:spPr>
          <a:xfrm>
            <a:off x="718086" y="3903832"/>
            <a:ext cx="22771429" cy="4722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Panel Data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Pandas allows us to work with data stored in spreadsheets or databases in a simple manner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Pandas create tables named DataFrames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read many file formats and export DataFrames to different formats</a:t>
            </a:r>
          </a:p>
        </p:txBody>
      </p:sp>
      <p:pic>
        <p:nvPicPr>
          <p:cNvPr id="219" name="Captura de pantalla 2021-07-12 a las 1.52.21.png" descr="Captura de pantalla 2021-07-12 a las 1.5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1208" y="8878445"/>
            <a:ext cx="12001584" cy="3423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  <p:bldP build="whole" bldLvl="1" animBg="1" rev="0" advAuto="0" spid="21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666666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3" name="2. Google Shape;68;p14"/>
          <p:cNvSpPr txBox="1"/>
          <p:nvPr>
            <p:ph type="title"/>
          </p:nvPr>
        </p:nvSpPr>
        <p:spPr>
          <a:xfrm>
            <a:off x="831199" y="490631"/>
            <a:ext cx="22721602" cy="2662737"/>
          </a:xfrm>
          <a:prstGeom prst="rect">
            <a:avLst/>
          </a:prstGeom>
        </p:spPr>
        <p:txBody>
          <a:bodyPr anchor="ctr"/>
          <a:lstStyle>
            <a:lvl1pPr defTabSz="975360">
              <a:defRPr b="1" sz="13600">
                <a:solidFill>
                  <a:srgbClr val="FFFFFF"/>
                </a:solidFill>
              </a:defRPr>
            </a:lvl1pPr>
          </a:lstStyle>
          <a:p>
            <a:pPr/>
            <a:r>
              <a:t>Using Pandas</a:t>
            </a:r>
            <a:endParaRPr sz="3680"/>
          </a:p>
        </p:txBody>
      </p:sp>
      <p:sp>
        <p:nvSpPr>
          <p:cNvPr id="224" name="Google Shape;69;p14"/>
          <p:cNvSpPr txBox="1"/>
          <p:nvPr/>
        </p:nvSpPr>
        <p:spPr>
          <a:xfrm>
            <a:off x="718086" y="3903832"/>
            <a:ext cx="22771429" cy="824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Import pandas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import a file using the method read_{format}: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read_csv for csv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read_json for json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read_excel for xlsx</a:t>
            </a:r>
          </a:p>
          <a:p>
            <a:pPr marL="10598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can export a file using the method to_{format}: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to_csv for csv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to_json for json</a:t>
            </a:r>
          </a:p>
          <a:p>
            <a:pPr lvl="1" marL="1974272" indent="-970972" algn="l" defTabSz="2438400">
              <a:lnSpc>
                <a:spcPct val="120000"/>
              </a:lnSpc>
              <a:buClr>
                <a:srgbClr val="000000"/>
              </a:buClr>
              <a:buSzPts val="5000"/>
              <a:buFont typeface="Arial"/>
              <a:buChar char="●"/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to_excel for xlsx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