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Nivel de texto 1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Texto del título</a:t>
            </a:r>
          </a:p>
        </p:txBody>
      </p:sp>
      <p:sp>
        <p:nvSpPr>
          <p:cNvPr id="2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9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8" name="Nivel de texto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o del título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Texto del título</a:t>
            </a:r>
          </a:p>
        </p:txBody>
      </p:sp>
      <p:sp>
        <p:nvSpPr>
          <p:cNvPr id="56" name="Nivel de texto 1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o del título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Texto del título</a:t>
            </a:r>
          </a:p>
        </p:txBody>
      </p:sp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exto del título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4" name="Nivel de texto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Nivel de texto 1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pythonscraping.com/pages/warandpeace.html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pythonscraping.com/pages/page3.html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crummy.com/software/BeautifulSoup/bs4/doc/#differences-between-parsers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Python_(programming_language)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selenium.dev/downloads/" TargetMode="External"/><Relationship Id="rId3" Type="http://schemas.openxmlformats.org/officeDocument/2006/relationships/hyperlink" Target="https://sites.google.com/a/chromium.org/chromedriver/" TargetMode="External"/><Relationship Id="rId4" Type="http://schemas.openxmlformats.org/officeDocument/2006/relationships/hyperlink" Target="https://github.com/mozilla/geckodriver/releases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geeksforgeeks.org/html-vs-xml/" TargetMode="External"/><Relationship Id="rId3" Type="http://schemas.openxmlformats.org/officeDocument/2006/relationships/hyperlink" Target="https://en.wikipedia.org/wiki/Pointing_device" TargetMode="External"/><Relationship Id="rId4" Type="http://schemas.openxmlformats.org/officeDocument/2006/relationships/hyperlink" Target="https://en.wikipedia.org/wiki/Two-dimensional_space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hyperlink" Target="https://www.w3schools.com/html/tryit.asp?filename=tryhtml_defaul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>
              <a:defRPr b="1"/>
            </a:pPr>
          </a:p>
        </p:txBody>
      </p:sp>
      <p:sp>
        <p:nvSpPr>
          <p:cNvPr id="110" name="Google Shape;55;p13"/>
          <p:cNvSpPr txBox="1"/>
          <p:nvPr>
            <p:ph type="ctrTitle"/>
          </p:nvPr>
        </p:nvSpPr>
        <p:spPr>
          <a:xfrm>
            <a:off x="311699" y="199199"/>
            <a:ext cx="8520602" cy="99030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Data Pipelines</a:t>
            </a:r>
          </a:p>
        </p:txBody>
      </p:sp>
      <p:sp>
        <p:nvSpPr>
          <p:cNvPr id="111" name="Google Shape;57;p13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2" name="Google Shape;58;p13"/>
          <p:cNvSpPr txBox="1"/>
          <p:nvPr/>
        </p:nvSpPr>
        <p:spPr>
          <a:xfrm>
            <a:off x="911775" y="1500899"/>
            <a:ext cx="7254300" cy="884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b="1" sz="2400"/>
            </a:pPr>
            <a:r>
              <a:t>Series of data processing steps</a:t>
            </a:r>
          </a:p>
          <a:p>
            <a:pPr algn="ctr">
              <a:defRPr b="1" sz="2400"/>
            </a:pPr>
            <a:r>
              <a:t>ETL: </a:t>
            </a:r>
            <a:r>
              <a:rPr u="sng"/>
              <a:t>Extract</a:t>
            </a:r>
            <a:r>
              <a:t>, Transform, Load</a:t>
            </a:r>
          </a:p>
        </p:txBody>
      </p:sp>
      <p:sp>
        <p:nvSpPr>
          <p:cNvPr id="113" name="Google Shape;59;p13"/>
          <p:cNvSpPr/>
          <p:nvPr/>
        </p:nvSpPr>
        <p:spPr>
          <a:xfrm>
            <a:off x="3647699" y="2305199"/>
            <a:ext cx="1" cy="43440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4" name="Google Shape;60;p13"/>
          <p:cNvSpPr/>
          <p:nvPr/>
        </p:nvSpPr>
        <p:spPr>
          <a:xfrm>
            <a:off x="3648900" y="2735700"/>
            <a:ext cx="92310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5" name="Google Shape;61;p13"/>
          <p:cNvSpPr/>
          <p:nvPr/>
        </p:nvSpPr>
        <p:spPr>
          <a:xfrm>
            <a:off x="4559300" y="2727054"/>
            <a:ext cx="1" cy="41250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6" name="1. APIs and Requests…"/>
          <p:cNvSpPr txBox="1"/>
          <p:nvPr/>
        </p:nvSpPr>
        <p:spPr>
          <a:xfrm>
            <a:off x="2764035" y="3213458"/>
            <a:ext cx="3615930" cy="158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 b="1" sz="2800"/>
            </a:pPr>
            <a:r>
              <a:t>1. APIs and Requests</a:t>
            </a:r>
          </a:p>
          <a:p>
            <a:pPr algn="ctr">
              <a:defRPr b="1" sz="2800"/>
            </a:pPr>
            <a:r>
              <a:t>2. WebScraping</a:t>
            </a:r>
          </a:p>
          <a:p>
            <a:pPr algn="ctr">
              <a:defRPr sz="2600"/>
            </a:pPr>
            <a:r>
              <a:t>a) Selenium</a:t>
            </a:r>
          </a:p>
          <a:p>
            <a:pPr algn="ctr">
              <a:defRPr sz="2600"/>
            </a:pPr>
            <a:r>
              <a:t>b) Requests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01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2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203" name="HTML tags have also attributes, such as class, id, href……"/>
          <p:cNvSpPr txBox="1"/>
          <p:nvPr/>
        </p:nvSpPr>
        <p:spPr>
          <a:xfrm>
            <a:off x="922402" y="2191854"/>
            <a:ext cx="7299195" cy="185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ctr">
              <a:defRPr b="1" sz="1800"/>
            </a:pPr>
            <a:r>
              <a:t>HTML tags have also attributes, such as class, id, href…</a:t>
            </a:r>
          </a:p>
          <a:p>
            <a:pPr marL="342900" indent="-342900" algn="ctr">
              <a:defRPr b="1" sz="1800"/>
            </a:pPr>
          </a:p>
          <a:p>
            <a:pPr marL="342900" indent="-342900" algn="ctr">
              <a:defRPr sz="1800"/>
            </a:pPr>
            <a:r>
              <a:t>Let’s see an example in:</a:t>
            </a:r>
          </a:p>
          <a:p>
            <a:pPr marL="342900" indent="-342900" algn="ctr">
              <a:defRPr sz="1800"/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http://www.pythonscraping.com/pages/warandpeace.html</a:t>
            </a:r>
          </a:p>
          <a:p>
            <a:pPr marL="342900" indent="-342900" algn="ctr">
              <a:defRPr sz="1800"/>
            </a:pPr>
          </a:p>
          <a:p>
            <a:pPr marL="342900" indent="-342900" algn="ctr">
              <a:defRPr sz="1800"/>
            </a:pPr>
            <a:r>
              <a:t>Observe the HTML code (Right Click and </a:t>
            </a:r>
            <a:r>
              <a:rPr b="1"/>
              <a:t>View Page Source</a:t>
            </a:r>
            <a:r>
              <a:t> or </a:t>
            </a:r>
            <a:r>
              <a:rPr b="1"/>
              <a:t>Inspect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06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7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208" name="Let’s see another example to see the structure of a HTML page…"/>
          <p:cNvSpPr txBox="1"/>
          <p:nvPr/>
        </p:nvSpPr>
        <p:spPr>
          <a:xfrm>
            <a:off x="1041922" y="1549687"/>
            <a:ext cx="7114655" cy="86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 sz="2000"/>
            </a:pPr>
            <a:r>
              <a:t>Let’s see another example to see the structure of a HTML page</a:t>
            </a:r>
          </a:p>
          <a:p>
            <a:pPr algn="ctr">
              <a:defRPr sz="2000"/>
            </a:pPr>
          </a:p>
          <a:p>
            <a:pPr algn="ctr">
              <a:defRPr sz="2000"/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http://pythonscraping.com/pages/page3.html</a:t>
            </a:r>
          </a:p>
        </p:txBody>
      </p:sp>
      <p:sp>
        <p:nvSpPr>
          <p:cNvPr id="209" name="- We can leverage the tags and the attributes to access to specific items…"/>
          <p:cNvSpPr txBox="1"/>
          <p:nvPr/>
        </p:nvSpPr>
        <p:spPr>
          <a:xfrm>
            <a:off x="670724" y="2710569"/>
            <a:ext cx="8097789" cy="232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 sz="2000"/>
            </a:pPr>
            <a:r>
              <a:t>- We can leverage the tags and the attributes to access to specific items</a:t>
            </a:r>
          </a:p>
          <a:p>
            <a:pPr algn="ctr">
              <a:defRPr sz="2000"/>
            </a:pPr>
          </a:p>
          <a:p>
            <a:pPr algn="ctr">
              <a:defRPr sz="2000"/>
            </a:pPr>
            <a:r>
              <a:t>- Let’s use request to get the elements in </a:t>
            </a:r>
            <a:r>
              <a:rPr i="1"/>
              <a:t>Fish Painting</a:t>
            </a:r>
            <a:endParaRPr i="1"/>
          </a:p>
          <a:p>
            <a:pPr algn="ctr">
              <a:defRPr sz="2000"/>
            </a:pPr>
            <a:endParaRPr i="1"/>
          </a:p>
          <a:p>
            <a:pPr algn="ctr">
              <a:defRPr sz="2000"/>
            </a:pPr>
            <a:r>
              <a:rPr i="1"/>
              <a:t>- </a:t>
            </a:r>
            <a:r>
              <a:t>We will also use another tool named Beautiful Soup, which will help us</a:t>
            </a:r>
          </a:p>
          <a:p>
            <a:pPr algn="ctr">
              <a:defRPr sz="2000"/>
            </a:pPr>
            <a:r>
              <a:t>navigating through the HTML code</a:t>
            </a:r>
          </a:p>
          <a:p>
            <a:pPr algn="ctr">
              <a:defRPr sz="2000"/>
            </a:pPr>
          </a:p>
          <a:p>
            <a:pPr algn="ctr">
              <a:defRPr sz="2000"/>
            </a:pPr>
            <a:r>
              <a:t>- If you don’t have it, in the terminal type </a:t>
            </a:r>
            <a:r>
              <a:rPr i="1"/>
              <a:t>pip install beautifulsoup4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10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10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1000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1000"/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12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3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Beautiful Soup</a:t>
            </a:r>
          </a:p>
        </p:txBody>
      </p:sp>
      <p:sp>
        <p:nvSpPr>
          <p:cNvPr id="214" name="BS is a library for pulling data out of HTML files. It allows you to:…"/>
          <p:cNvSpPr txBox="1"/>
          <p:nvPr/>
        </p:nvSpPr>
        <p:spPr>
          <a:xfrm>
            <a:off x="1155355" y="1639265"/>
            <a:ext cx="3953342" cy="3204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2000"/>
            </a:pPr>
            <a:r>
              <a:t>BS is a library for pulling data out of HTML files. It allows you to:</a:t>
            </a:r>
          </a:p>
          <a:p>
            <a:pPr algn="ctr">
              <a:defRPr sz="2000"/>
            </a:pPr>
          </a:p>
          <a:p>
            <a:pPr marL="200526" indent="-200526">
              <a:buSzPct val="100000"/>
              <a:buChar char="•"/>
              <a:defRPr sz="2000"/>
            </a:pPr>
            <a:r>
              <a:t>Find tags with specific characteristics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Find all tags that contain certain characteristics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Find the siblings, parents and children of these tags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Retrieve the data contained in these tags (text, href, image)</a:t>
            </a:r>
          </a:p>
        </p:txBody>
      </p:sp>
      <p:pic>
        <p:nvPicPr>
          <p:cNvPr id="215" name="Captura de pantalla 2021-07-06 a las 23.01.46.png" descr="Captura de pantalla 2021-07-06 a las 23.01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9833" y="1380787"/>
            <a:ext cx="2405610" cy="3721748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Línea"/>
          <p:cNvSpPr/>
          <p:nvPr/>
        </p:nvSpPr>
        <p:spPr>
          <a:xfrm flipV="1">
            <a:off x="5847623" y="1642616"/>
            <a:ext cx="1" cy="3556695"/>
          </a:xfrm>
          <a:prstGeom prst="line">
            <a:avLst/>
          </a:prstGeom>
          <a:ln w="6350">
            <a:solidFill>
              <a:schemeClr val="accent2">
                <a:lumOff val="-2588"/>
              </a:schemeClr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17" name="Línea"/>
          <p:cNvSpPr/>
          <p:nvPr/>
        </p:nvSpPr>
        <p:spPr>
          <a:xfrm flipV="1">
            <a:off x="6001436" y="1829067"/>
            <a:ext cx="1" cy="3314473"/>
          </a:xfrm>
          <a:prstGeom prst="line">
            <a:avLst/>
          </a:prstGeom>
          <a:ln w="6350">
            <a:solidFill>
              <a:schemeClr val="accent2">
                <a:lumOff val="-2588"/>
              </a:schemeClr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18" name="Línea"/>
          <p:cNvSpPr/>
          <p:nvPr/>
        </p:nvSpPr>
        <p:spPr>
          <a:xfrm flipV="1">
            <a:off x="6167948" y="2006866"/>
            <a:ext cx="1" cy="2929794"/>
          </a:xfrm>
          <a:prstGeom prst="line">
            <a:avLst/>
          </a:prstGeom>
          <a:ln w="6350">
            <a:solidFill>
              <a:schemeClr val="accent2">
                <a:lumOff val="-2588"/>
              </a:schemeClr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19" name="Línea"/>
          <p:cNvSpPr/>
          <p:nvPr/>
        </p:nvSpPr>
        <p:spPr>
          <a:xfrm flipV="1">
            <a:off x="6326967" y="2544769"/>
            <a:ext cx="1" cy="2227878"/>
          </a:xfrm>
          <a:prstGeom prst="line">
            <a:avLst/>
          </a:prstGeom>
          <a:ln w="6350">
            <a:solidFill>
              <a:schemeClr val="accent2">
                <a:lumOff val="-2588"/>
              </a:schemeClr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20" name="Línea"/>
          <p:cNvSpPr/>
          <p:nvPr/>
        </p:nvSpPr>
        <p:spPr>
          <a:xfrm flipV="1">
            <a:off x="6480780" y="2722569"/>
            <a:ext cx="1" cy="1687554"/>
          </a:xfrm>
          <a:prstGeom prst="line">
            <a:avLst/>
          </a:prstGeom>
          <a:ln w="6350">
            <a:solidFill>
              <a:schemeClr val="accent2">
                <a:lumOff val="-2588"/>
              </a:schemeClr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3"/>
      <p:bldP build="whole" bldLvl="1" animBg="1" rev="0" advAuto="0" spid="216" grpId="1"/>
      <p:bldP build="whole" bldLvl="1" animBg="1" rev="0" advAuto="0" spid="218" grpId="2"/>
      <p:bldP build="whole" bldLvl="1" animBg="1" rev="0" advAuto="0" spid="219" grpId="4"/>
      <p:bldP build="whole" bldLvl="1" animBg="1" rev="0" advAuto="0" spid="220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23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4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Beautiful Soup</a:t>
            </a:r>
          </a:p>
        </p:txBody>
      </p:sp>
      <p:sp>
        <p:nvSpPr>
          <p:cNvPr id="225" name="import requests…"/>
          <p:cNvSpPr txBox="1"/>
          <p:nvPr/>
        </p:nvSpPr>
        <p:spPr>
          <a:xfrm>
            <a:off x="1583692" y="1797050"/>
            <a:ext cx="5976616" cy="1778596"/>
          </a:xfrm>
          <a:prstGeom prst="rect">
            <a:avLst/>
          </a:prstGeom>
          <a:solidFill>
            <a:srgbClr val="26233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FF7ED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EDE5D"/>
                </a:solidFill>
              </a:rPr>
              <a:t>import</a:t>
            </a:r>
            <a:r>
              <a:t> requests</a:t>
            </a:r>
            <a:endParaRPr>
              <a:solidFill>
                <a:schemeClr val="accent2">
                  <a:lumOff val="60400"/>
                </a:schemeClr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FEDE5D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import</a:t>
            </a:r>
            <a:r>
              <a:rPr>
                <a:solidFill>
                  <a:srgbClr val="FF7EDB"/>
                </a:solidFill>
              </a:rPr>
              <a:t> bs4</a:t>
            </a:r>
            <a:endParaRPr>
              <a:solidFill>
                <a:schemeClr val="accent2">
                  <a:lumOff val="60400"/>
                </a:schemeClr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FF8B3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7EDB"/>
                </a:solidFill>
              </a:rPr>
              <a:t>page </a:t>
            </a:r>
            <a:r>
              <a:rPr>
                <a:solidFill>
                  <a:srgbClr val="FFFFFF"/>
                </a:solidFill>
              </a:rPr>
              <a:t>=</a:t>
            </a:r>
            <a:r>
              <a:rPr>
                <a:solidFill>
                  <a:srgbClr val="FF7EDB"/>
                </a:solidFill>
              </a:rPr>
              <a:t> requests.</a:t>
            </a:r>
            <a:r>
              <a:rPr>
                <a:solidFill>
                  <a:srgbClr val="36F9F6"/>
                </a:solidFill>
              </a:rPr>
              <a:t>get</a:t>
            </a:r>
            <a:r>
              <a:rPr>
                <a:solidFill>
                  <a:srgbClr val="FF7EDB"/>
                </a:solidFill>
              </a:rPr>
              <a:t>(</a:t>
            </a:r>
            <a:r>
              <a:t>'http://pythonscraping.com/pages/page3.html'</a:t>
            </a:r>
            <a:r>
              <a:rPr>
                <a:solidFill>
                  <a:srgbClr val="FF7EDB"/>
                </a:solidFill>
              </a:rPr>
              <a:t>)</a:t>
            </a:r>
            <a:endParaRPr>
              <a:solidFill>
                <a:schemeClr val="accent2">
                  <a:lumOff val="60400"/>
                </a:schemeClr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FF7ED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html </a:t>
            </a:r>
            <a:r>
              <a:rPr>
                <a:solidFill>
                  <a:srgbClr val="FFFFFF"/>
                </a:solidFill>
              </a:rPr>
              <a:t>=</a:t>
            </a:r>
            <a:r>
              <a:t> page.text</a:t>
            </a:r>
            <a:endParaRPr>
              <a:solidFill>
                <a:schemeClr val="accent2">
                  <a:lumOff val="60400"/>
                </a:schemeClr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36F9F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7EDB"/>
                </a:solidFill>
              </a:rPr>
              <a:t>soup </a:t>
            </a:r>
            <a:r>
              <a:rPr>
                <a:solidFill>
                  <a:srgbClr val="FFFFFF"/>
                </a:solidFill>
              </a:rPr>
              <a:t>=</a:t>
            </a:r>
            <a:r>
              <a:rPr>
                <a:solidFill>
                  <a:srgbClr val="FF7EDB"/>
                </a:solidFill>
              </a:rPr>
              <a:t> bs4.</a:t>
            </a:r>
            <a:r>
              <a:t>BeautifulSoup</a:t>
            </a:r>
            <a:r>
              <a:rPr>
                <a:solidFill>
                  <a:srgbClr val="FF7EDB"/>
                </a:solidFill>
              </a:rPr>
              <a:t>(html, </a:t>
            </a:r>
            <a:r>
              <a:rPr>
                <a:solidFill>
                  <a:srgbClr val="FF8B39"/>
                </a:solidFill>
              </a:rPr>
              <a:t>'html.parser'</a:t>
            </a:r>
            <a:r>
              <a:rPr>
                <a:solidFill>
                  <a:srgbClr val="FF7EDB"/>
                </a:solidFill>
              </a:rPr>
              <a:t>)</a:t>
            </a:r>
            <a:endParaRPr>
              <a:solidFill>
                <a:schemeClr val="accent2">
                  <a:lumOff val="60400"/>
                </a:schemeClr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FF7ED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6F9F6"/>
                </a:solidFill>
              </a:rPr>
              <a:t>print</a:t>
            </a:r>
            <a:r>
              <a:t>(soup)</a:t>
            </a:r>
            <a:endParaRPr>
              <a:solidFill>
                <a:schemeClr val="accent2">
                  <a:lumOff val="60400"/>
                </a:schemeClr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FF7ED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chemeClr val="accent2">
                  <a:lumOff val="60400"/>
                </a:schemeClr>
              </a:solidFill>
            </a:endParaR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"html.parser"</a:t>
            </a:r>
            <a:r>
              <a:t>, makes sure that you use </a:t>
            </a:r>
            <a:r>
              <a:rPr u="sng">
                <a:solidFill>
                  <a:srgbClr val="0000EE"/>
                </a:solidFill>
                <a:hlinkClick r:id="rId2" invalidUrl="" action="" tgtFrame="" tooltip="" history="1" highlightClick="0" endSnd="0"/>
              </a:rPr>
              <a:t>the appropriate parser</a:t>
            </a:r>
            <a:r>
              <a:t> for HTML content.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28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9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Challenge</a:t>
            </a:r>
          </a:p>
        </p:txBody>
      </p:sp>
      <p:sp>
        <p:nvSpPr>
          <p:cNvPr id="230" name="What is a Python Method?…"/>
          <p:cNvSpPr txBox="1"/>
          <p:nvPr/>
        </p:nvSpPr>
        <p:spPr>
          <a:xfrm>
            <a:off x="304561" y="1537462"/>
            <a:ext cx="8085320" cy="3459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2200"/>
            </a:pPr>
            <a:r>
              <a:t>What is a Python Method?</a:t>
            </a:r>
          </a:p>
          <a:p>
            <a:pPr/>
          </a:p>
          <a:p>
            <a:pPr marL="180473" indent="-180473">
              <a:buSzPct val="100000"/>
              <a:buChar char="•"/>
              <a:defRPr sz="1800"/>
            </a:pPr>
            <a:r>
              <a:t>Get the HTML code of the next page using requests: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https://en.wikipedia.org/wiki/Python_(programming_language)</a:t>
            </a:r>
          </a:p>
          <a:p>
            <a:pPr marL="180473" indent="-180473">
              <a:buSzPct val="100000"/>
              <a:buChar char="•"/>
              <a:defRPr sz="1800"/>
            </a:pPr>
          </a:p>
          <a:p>
            <a:pPr marL="180473" indent="-180473">
              <a:buSzPct val="100000"/>
              <a:buChar char="•"/>
              <a:defRPr sz="1800"/>
            </a:pPr>
            <a:r>
              <a:t>Inspect the page in your browser and look for Methods</a:t>
            </a:r>
          </a:p>
          <a:p>
            <a:pPr marL="180473" indent="-180473">
              <a:buSzPct val="100000"/>
              <a:buChar char="•"/>
              <a:defRPr sz="1800"/>
            </a:pPr>
          </a:p>
          <a:p>
            <a:pPr marL="180473" indent="-180473">
              <a:buSzPct val="100000"/>
              <a:buChar char="•"/>
              <a:defRPr sz="1800"/>
            </a:pPr>
            <a:r>
              <a:t>Identify the tag with its corresponding id. In this case identify the span tag whose id is ‘Methods’ corresponding to the Methods section. Then find its parent which is an &lt;h3&gt; tag. From the &lt;h3&gt; tag, find its Next sibling, corresponding to a &lt;p&gt; tag</a:t>
            </a:r>
          </a:p>
          <a:p>
            <a:pPr marL="180473" indent="-180473">
              <a:buSzPct val="100000"/>
              <a:buChar char="•"/>
              <a:defRPr sz="1800"/>
            </a:pPr>
          </a:p>
          <a:p>
            <a:pPr marL="180473" indent="-180473">
              <a:buSzPct val="100000"/>
              <a:buChar char="•"/>
              <a:defRPr sz="1800"/>
            </a:pPr>
            <a:r>
              <a:t>Get the text and store it in a variable called method_definition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33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4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Good job!</a:t>
            </a:r>
          </a:p>
        </p:txBody>
      </p:sp>
      <p:sp>
        <p:nvSpPr>
          <p:cNvPr id="235" name="Now, you are able to use requests and beautiful soup to extract data from any webpage…"/>
          <p:cNvSpPr txBox="1"/>
          <p:nvPr/>
        </p:nvSpPr>
        <p:spPr>
          <a:xfrm>
            <a:off x="1155355" y="1618793"/>
            <a:ext cx="6833290" cy="57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/>
            </a:lvl1pPr>
          </a:lstStyle>
          <a:p>
            <a:pPr/>
            <a:r>
              <a:t>Now, you are able to use requests and beautiful soup to extract data from any webpage…</a:t>
            </a:r>
          </a:p>
        </p:txBody>
      </p:sp>
      <p:pic>
        <p:nvPicPr>
          <p:cNvPr id="236" name="dsmGaKWMeHXe9QuJtq_ys30PNfTGnMsRuHuo_MUzGCg.jpg" descr="dsmGaKWMeHXe9QuJtq_ys30PNfTGnMsRuHuo_MUzGC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3315" y="2246979"/>
            <a:ext cx="4911220" cy="2762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1"/>
      <p:bldP build="whole" bldLvl="1" animBg="1" rev="0" advAuto="0" spid="236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39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0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Selenium</a:t>
            </a:r>
          </a:p>
        </p:txBody>
      </p:sp>
      <p:sp>
        <p:nvSpPr>
          <p:cNvPr id="241" name="We know how to access elements in a HTML code but, what if……"/>
          <p:cNvSpPr txBox="1"/>
          <p:nvPr/>
        </p:nvSpPr>
        <p:spPr>
          <a:xfrm>
            <a:off x="246858" y="1543043"/>
            <a:ext cx="8650284" cy="3311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2200"/>
            </a:pPr>
            <a:r>
              <a:t>We know how to access elements in a HTML code but, what if…</a:t>
            </a:r>
          </a:p>
          <a:p>
            <a:pPr/>
          </a:p>
          <a:p>
            <a:pPr marL="180473" indent="-180473">
              <a:buSzPct val="100000"/>
              <a:buChar char="•"/>
              <a:defRPr sz="1800"/>
            </a:pPr>
            <a:r>
              <a:t>We need to accept cookies 🍪?</a:t>
            </a:r>
          </a:p>
          <a:p>
            <a:pPr marL="180473" indent="-180473">
              <a:buSzPct val="100000"/>
              <a:buChar char="•"/>
              <a:defRPr sz="1800"/>
            </a:pPr>
          </a:p>
          <a:p>
            <a:pPr marL="180473" indent="-180473">
              <a:buSzPct val="100000"/>
              <a:buChar char="•"/>
              <a:defRPr sz="1800"/>
            </a:pPr>
            <a:r>
              <a:t>We need to use the search bar 🔍?</a:t>
            </a:r>
          </a:p>
          <a:p>
            <a:pPr marL="180473" indent="-180473">
              <a:buSzPct val="100000"/>
              <a:buChar char="•"/>
              <a:defRPr sz="1800"/>
            </a:pPr>
          </a:p>
          <a:p>
            <a:pPr marL="180473" indent="-180473">
              <a:buSzPct val="100000"/>
              <a:buChar char="•"/>
              <a:defRPr sz="1800"/>
            </a:pPr>
            <a:r>
              <a:t>We need to click on a button, such as Next ⏭️ ?</a:t>
            </a:r>
          </a:p>
          <a:p>
            <a:pPr>
              <a:defRPr sz="1800"/>
            </a:pPr>
          </a:p>
          <a:p>
            <a:pPr marL="180473" indent="-180473">
              <a:buSzPct val="100000"/>
              <a:buChar char="•"/>
              <a:defRPr sz="1800"/>
            </a:pPr>
            <a:r>
              <a:t>We need to scroll down for the page to load ⏬?</a:t>
            </a:r>
          </a:p>
          <a:p>
            <a:pPr marL="180473" indent="-180473">
              <a:buSzPct val="100000"/>
              <a:buChar char="•"/>
              <a:defRPr sz="1800"/>
            </a:pPr>
          </a:p>
          <a:p>
            <a:pPr marL="180473" indent="-180473">
              <a:buSzPct val="100000"/>
              <a:buChar char="•"/>
              <a:defRPr sz="1800"/>
            </a:pPr>
            <a:r>
              <a:t>We need to wait for the whole page to load (Emoji not found)?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44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5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Selenium</a:t>
            </a:r>
          </a:p>
        </p:txBody>
      </p:sp>
      <p:sp>
        <p:nvSpPr>
          <p:cNvPr id="246" name="Selenium WebDriver is a web framework that permits you to execute cross-browser tests. This tool is used for automating web-based application testing to verify that it performs expectedly."/>
          <p:cNvSpPr txBox="1"/>
          <p:nvPr/>
        </p:nvSpPr>
        <p:spPr>
          <a:xfrm>
            <a:off x="968054" y="2480760"/>
            <a:ext cx="7430751" cy="981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defRPr sz="2000"/>
            </a:pPr>
            <a:r>
              <a:rPr b="1"/>
              <a:t>Selenium WebDriver</a:t>
            </a:r>
            <a:r>
              <a:t> is a web framework that permits you to execute cross-browser tests. This tool is used for </a:t>
            </a:r>
            <a:r>
              <a:rPr b="1"/>
              <a:t>automating </a:t>
            </a:r>
            <a:r>
              <a:t>web-based application testing to verify that it performs expectedly.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49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Selenium - Setup</a:t>
            </a:r>
          </a:p>
        </p:txBody>
      </p:sp>
      <p:sp>
        <p:nvSpPr>
          <p:cNvPr id="251" name="Install selenium: pip install selenium…"/>
          <p:cNvSpPr txBox="1"/>
          <p:nvPr/>
        </p:nvSpPr>
        <p:spPr>
          <a:xfrm>
            <a:off x="338949" y="1692811"/>
            <a:ext cx="8520601" cy="2740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34210" indent="-334210">
              <a:lnSpc>
                <a:spcPct val="120000"/>
              </a:lnSpc>
              <a:buSzPct val="100000"/>
              <a:buAutoNum type="arabicParenR" startAt="1"/>
              <a:defRPr sz="2000"/>
            </a:pPr>
            <a:r>
              <a:rPr b="1"/>
              <a:t>Install selenium: </a:t>
            </a:r>
            <a:r>
              <a:rPr i="1"/>
              <a:t>pip install selenium</a:t>
            </a:r>
            <a:endParaRPr i="1"/>
          </a:p>
          <a:p>
            <a:pPr marL="334210" indent="-334210">
              <a:lnSpc>
                <a:spcPct val="120000"/>
              </a:lnSpc>
              <a:buSzPct val="100000"/>
              <a:buAutoNum type="arabicParenR" startAt="1"/>
              <a:defRPr b="1" sz="2000"/>
            </a:pPr>
            <a:r>
              <a:t>Install the web driver: </a:t>
            </a:r>
            <a:r>
              <a:rPr b="0"/>
              <a:t>Chrome, Firefox… </a:t>
            </a:r>
            <a:r>
              <a:rPr sz="12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https://www.selenium.dev/downloads/</a:t>
            </a:r>
            <a:endParaRPr b="0"/>
          </a:p>
          <a:p>
            <a:pPr lvl="1" marL="969210" indent="-334210">
              <a:lnSpc>
                <a:spcPct val="120000"/>
              </a:lnSpc>
              <a:buSzPct val="100000"/>
              <a:buAutoNum type="arabicParenR" startAt="1"/>
              <a:defRPr b="1" sz="1600"/>
            </a:pPr>
            <a:r>
              <a:rPr b="0"/>
              <a:t>Chrome</a:t>
            </a:r>
            <a:endParaRPr b="0"/>
          </a:p>
          <a:p>
            <a:pPr lvl="2" marL="1604210" indent="-334210">
              <a:lnSpc>
                <a:spcPct val="120000"/>
              </a:lnSpc>
              <a:buSzPct val="100000"/>
              <a:buAutoNum type="arabicParenR" startAt="1"/>
              <a:defRPr b="1"/>
            </a:pPr>
            <a:r>
              <a:rPr b="0"/>
              <a:t>Check your chrome version</a:t>
            </a:r>
            <a:endParaRPr b="0"/>
          </a:p>
          <a:p>
            <a:pPr lvl="2" marL="1604210" indent="-334210">
              <a:lnSpc>
                <a:spcPct val="120000"/>
              </a:lnSpc>
              <a:buSzPct val="100000"/>
              <a:buAutoNum type="arabicParenR" startAt="1"/>
              <a:defRPr b="1"/>
            </a:pPr>
            <a:r>
              <a:rPr b="0"/>
              <a:t>Go to the next page: </a:t>
            </a:r>
            <a:r>
              <a:rPr sz="12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https://sites.google.com/a/chromium.org/chromedriver/</a:t>
            </a:r>
            <a:endParaRPr b="0"/>
          </a:p>
          <a:p>
            <a:pPr lvl="2" marL="1604210" indent="-334210">
              <a:lnSpc>
                <a:spcPct val="120000"/>
              </a:lnSpc>
              <a:buSzPct val="100000"/>
              <a:buAutoNum type="arabicParenR" startAt="1"/>
              <a:defRPr b="1"/>
            </a:pPr>
            <a:r>
              <a:rPr b="0"/>
              <a:t>Download the corresponding version</a:t>
            </a:r>
            <a:endParaRPr b="0"/>
          </a:p>
          <a:p>
            <a:pPr lvl="1" marL="969210" indent="-334210">
              <a:lnSpc>
                <a:spcPct val="120000"/>
              </a:lnSpc>
              <a:buSzPct val="100000"/>
              <a:buAutoNum type="arabicParenR" startAt="1"/>
              <a:defRPr b="1" sz="1600"/>
            </a:pPr>
            <a:r>
              <a:rPr b="0"/>
              <a:t>Firefox:</a:t>
            </a:r>
            <a:endParaRPr b="0"/>
          </a:p>
          <a:p>
            <a:pPr lvl="2" marL="1604210" indent="-334210">
              <a:lnSpc>
                <a:spcPct val="120000"/>
              </a:lnSpc>
              <a:buSzPct val="100000"/>
              <a:buAutoNum type="arabicParenR" startAt="1"/>
              <a:defRPr b="1"/>
            </a:pPr>
            <a:r>
              <a:rPr b="0"/>
              <a:t>Go to the next page: </a:t>
            </a:r>
            <a:r>
              <a:rPr sz="12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https://github.com/mozilla/geckodriver/releases</a:t>
            </a:r>
            <a:endParaRPr b="0"/>
          </a:p>
          <a:p>
            <a:pPr lvl="2" marL="1604210" indent="-334210">
              <a:lnSpc>
                <a:spcPct val="120000"/>
              </a:lnSpc>
              <a:buSzPct val="100000"/>
              <a:buAutoNum type="arabicParenR" startAt="1"/>
              <a:defRPr b="1"/>
            </a:pPr>
            <a:r>
              <a:rPr b="0"/>
              <a:t>Download the version for your OS</a:t>
            </a:r>
            <a:endParaRPr b="0"/>
          </a:p>
          <a:p>
            <a:pPr marL="334210" indent="-334210">
              <a:lnSpc>
                <a:spcPct val="120000"/>
              </a:lnSpc>
              <a:buSzPct val="100000"/>
              <a:buAutoNum type="arabicParenR" startAt="1"/>
              <a:defRPr b="1" sz="2000"/>
            </a:pPr>
            <a:r>
              <a:t>Have fun!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54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5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Selenium</a:t>
            </a:r>
          </a:p>
        </p:txBody>
      </p:sp>
      <p:sp>
        <p:nvSpPr>
          <p:cNvPr id="256" name="One advantage over Beautiful Soup, you can use Xpaths:…"/>
          <p:cNvSpPr txBox="1"/>
          <p:nvPr/>
        </p:nvSpPr>
        <p:spPr>
          <a:xfrm>
            <a:off x="501475" y="1635035"/>
            <a:ext cx="8520601" cy="2842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34210" indent="-334210">
              <a:lnSpc>
                <a:spcPct val="120000"/>
              </a:lnSpc>
              <a:buSzPct val="100000"/>
              <a:buAutoNum type="arabicParenR" startAt="1"/>
              <a:defRPr b="1" sz="2000"/>
            </a:pPr>
            <a:r>
              <a:t>One advantage over Beautiful Soup, you can use Xpaths:</a:t>
            </a:r>
          </a:p>
          <a:p>
            <a:pPr lvl="4" indent="914400" defTabSz="457200">
              <a:defRPr sz="1600"/>
            </a:pPr>
            <a:r>
              <a:t>XPath uses path expressions to select nodes or node-sets in an XML or HTML document. (Check differences of both languages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here</a:t>
            </a:r>
            <a:r>
              <a:t>)</a:t>
            </a:r>
          </a:p>
          <a:p>
            <a:pPr defTabSz="457200">
              <a:defRPr b="1" sz="2000"/>
            </a:pPr>
            <a:r>
              <a:t>2) Has commands that a human would do:</a:t>
            </a:r>
          </a:p>
          <a:p>
            <a:pPr lvl="4" indent="914400" defTabSz="457200">
              <a:defRPr b="1" sz="2000"/>
            </a:pPr>
            <a:r>
              <a:t>.send_keys(): </a:t>
            </a:r>
            <a:r>
              <a:rPr b="0"/>
              <a:t>Send something as if you were writing</a:t>
            </a:r>
            <a:endParaRPr b="0"/>
          </a:p>
          <a:p>
            <a:pPr lvl="4" indent="914400" defTabSz="457200">
              <a:defRPr b="1" sz="2000"/>
            </a:pPr>
            <a:r>
              <a:t>.execute_script(): </a:t>
            </a:r>
            <a:r>
              <a:rPr b="0"/>
              <a:t>Execute a command such as scroll</a:t>
            </a:r>
            <a:endParaRPr b="0"/>
          </a:p>
          <a:p>
            <a:pPr lvl="4" indent="914400" defTabSz="457200">
              <a:defRPr b="1" sz="2000"/>
            </a:pPr>
            <a:r>
              <a:t>.back(): </a:t>
            </a:r>
            <a:r>
              <a:rPr b="0"/>
              <a:t>Go to the last visited page</a:t>
            </a:r>
            <a:endParaRPr b="0"/>
          </a:p>
          <a:p>
            <a:pPr lvl="4" indent="914400" defTabSz="457200">
              <a:defRPr b="1" sz="2000"/>
            </a:pPr>
            <a:r>
              <a:t>.click(): </a:t>
            </a:r>
            <a:r>
              <a:rPr b="0"/>
              <a:t>left-click of your </a:t>
            </a:r>
            <a:r>
              <a:rPr b="0"/>
              <a:t>hand-held </a:t>
            </a:r>
            <a:r>
              <a:rPr b="0">
                <a:hlinkClick r:id="rId3" invalidUrl="" action="" tgtFrame="" tooltip="" history="1" highlightClick="0" endSnd="0"/>
              </a:rPr>
              <a:t>pointing device</a:t>
            </a:r>
            <a:r>
              <a:rPr b="0"/>
              <a:t> that detects </a:t>
            </a:r>
            <a:r>
              <a:rPr b="0">
                <a:hlinkClick r:id="rId4" invalidUrl="" action="" tgtFrame="" tooltip="" history="1" highlightClick="0" endSnd="0"/>
              </a:rPr>
              <a:t>two-dimensional</a:t>
            </a:r>
            <a:r>
              <a:rPr b="0"/>
              <a:t> motion relative to a surface</a:t>
            </a:r>
            <a:endParaRPr b="0"/>
          </a:p>
          <a:p>
            <a:pPr lvl="4" indent="914400" defTabSz="457200">
              <a:defRPr b="1" sz="2000"/>
            </a:pPr>
            <a:r>
              <a:rPr b="0"/>
              <a:t>Just think what you want to do, and google 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19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0" name="2. Google Shape;68;p14"/>
          <p:cNvSpPr txBox="1"/>
          <p:nvPr>
            <p:ph type="title"/>
          </p:nvPr>
        </p:nvSpPr>
        <p:spPr>
          <a:xfrm>
            <a:off x="311699" y="267212"/>
            <a:ext cx="8520602" cy="832076"/>
          </a:xfrm>
          <a:prstGeom prst="rect">
            <a:avLst/>
          </a:prstGeom>
        </p:spPr>
        <p:txBody>
          <a:bodyPr anchor="ctr"/>
          <a:lstStyle>
            <a:lvl1pPr defTabSz="365760">
              <a:defRPr b="1" sz="5120">
                <a:solidFill>
                  <a:srgbClr val="FFFFFF"/>
                </a:solidFill>
              </a:defRPr>
            </a:lvl1pPr>
          </a:lstStyle>
          <a:p>
            <a:pPr/>
            <a:r>
              <a:t>Review</a:t>
            </a:r>
            <a:endParaRPr sz="1400"/>
          </a:p>
        </p:txBody>
      </p:sp>
      <p:sp>
        <p:nvSpPr>
          <p:cNvPr id="121" name="Google Shape;69;p14"/>
          <p:cNvSpPr txBox="1"/>
          <p:nvPr/>
        </p:nvSpPr>
        <p:spPr>
          <a:xfrm>
            <a:off x="311699" y="2209705"/>
            <a:ext cx="8520602" cy="197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68300">
              <a:lnSpc>
                <a:spcPct val="150000"/>
              </a:lnSpc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What is an API?</a:t>
            </a:r>
          </a:p>
          <a:p>
            <a:pPr marL="457200" indent="-368300">
              <a:lnSpc>
                <a:spcPct val="150000"/>
              </a:lnSpc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What is a Request?</a:t>
            </a:r>
          </a:p>
          <a:p>
            <a:pPr marL="457200" indent="-368300">
              <a:lnSpc>
                <a:spcPct val="150000"/>
              </a:lnSpc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Name at least four commands you can use with request?</a:t>
            </a:r>
          </a:p>
          <a:p>
            <a:pPr marL="457200" indent="-368300">
              <a:lnSpc>
                <a:spcPct val="150000"/>
              </a:lnSpc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What type is a json object in Python?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59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0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261" name="What is a Python Method? Round 2…"/>
          <p:cNvSpPr txBox="1"/>
          <p:nvPr/>
        </p:nvSpPr>
        <p:spPr>
          <a:xfrm>
            <a:off x="501475" y="1635035"/>
            <a:ext cx="8520601" cy="1782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2200"/>
            </a:pPr>
            <a:r>
              <a:t>What is a Python Method? Round 2</a:t>
            </a:r>
          </a:p>
          <a:p>
            <a:pPr marL="160421" indent="-160421" defTabSz="457200">
              <a:buSzPct val="100000"/>
              <a:buChar char="•"/>
              <a:defRPr sz="2000"/>
            </a:pPr>
            <a:r>
              <a:t>Use the driver to go to the following page: “http://www.python.org"</a:t>
            </a:r>
          </a:p>
          <a:p>
            <a:pPr marL="160421" indent="-160421" defTabSz="457200">
              <a:buSzPct val="100000"/>
              <a:buChar char="•"/>
              <a:defRPr sz="2000"/>
            </a:pPr>
            <a:r>
              <a:t>Look for the search bar</a:t>
            </a:r>
          </a:p>
          <a:p>
            <a:pPr marL="160421" indent="-160421" defTabSz="457200">
              <a:buSzPct val="100000"/>
              <a:buChar char="•"/>
              <a:defRPr sz="2000"/>
            </a:pPr>
            <a:r>
              <a:t>Clear it and type method</a:t>
            </a:r>
          </a:p>
          <a:p>
            <a:pPr marL="160421" indent="-160421" defTabSz="457200">
              <a:buSzPct val="100000"/>
              <a:buChar char="•"/>
              <a:defRPr sz="2000"/>
            </a:pPr>
            <a:r>
              <a:t>Get all the links available</a:t>
            </a:r>
          </a:p>
          <a:p>
            <a:pPr marL="160421" indent="-160421" defTabSz="457200">
              <a:buSzPct val="100000"/>
              <a:buChar char="•"/>
              <a:defRPr sz="2000"/>
            </a:pPr>
            <a:r>
              <a:t>Go to each link and extract the first paragraph of the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64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5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Takeaways</a:t>
            </a:r>
          </a:p>
        </p:txBody>
      </p:sp>
      <p:sp>
        <p:nvSpPr>
          <p:cNvPr id="266" name="Think of the common things and look for a pattern…"/>
          <p:cNvSpPr txBox="1"/>
          <p:nvPr/>
        </p:nvSpPr>
        <p:spPr>
          <a:xfrm>
            <a:off x="501475" y="1635035"/>
            <a:ext cx="8520601" cy="164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0578" indent="-220578">
              <a:buSzPct val="100000"/>
              <a:buChar char="•"/>
              <a:defRPr b="1" sz="2200"/>
            </a:pPr>
            <a:r>
              <a:t>Think of the common things and look for a pattern</a:t>
            </a:r>
          </a:p>
          <a:p>
            <a:pPr marL="220578" indent="-220578">
              <a:buSzPct val="100000"/>
              <a:buChar char="•"/>
              <a:defRPr b="1" sz="2200"/>
            </a:pPr>
            <a:r>
              <a:t>Exploit that pattern, the more you work on your code now the less you will work</a:t>
            </a:r>
          </a:p>
          <a:p>
            <a:pPr marL="220578" indent="-220578">
              <a:buSzPct val="100000"/>
              <a:buChar char="•"/>
              <a:defRPr b="1" sz="2200"/>
            </a:pPr>
            <a:r>
              <a:t>Be careful with going too fast (time.sleep)</a:t>
            </a:r>
          </a:p>
          <a:p>
            <a:pPr marL="220578" indent="-220578">
              <a:buSzPct val="100000"/>
              <a:buChar char="•"/>
              <a:defRPr b="1" sz="2200"/>
            </a:pPr>
            <a:r>
              <a:t>Xpath are useful, but use them carefully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69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0" name="2. Google Shape;68;p14"/>
          <p:cNvSpPr txBox="1"/>
          <p:nvPr>
            <p:ph type="title"/>
          </p:nvPr>
        </p:nvSpPr>
        <p:spPr>
          <a:xfrm>
            <a:off x="311699" y="267212"/>
            <a:ext cx="8520602" cy="832076"/>
          </a:xfrm>
          <a:prstGeom prst="rect">
            <a:avLst/>
          </a:prstGeom>
        </p:spPr>
        <p:txBody>
          <a:bodyPr anchor="ctr"/>
          <a:lstStyle>
            <a:lvl1pPr defTabSz="365760">
              <a:defRPr b="1" sz="5120">
                <a:solidFill>
                  <a:srgbClr val="FFFFFF"/>
                </a:solidFill>
              </a:defRPr>
            </a:lvl1pPr>
          </a:lstStyle>
          <a:p>
            <a:pPr/>
            <a:r>
              <a:t>Your task</a:t>
            </a:r>
            <a:endParaRPr sz="1400"/>
          </a:p>
        </p:txBody>
      </p:sp>
      <p:sp>
        <p:nvSpPr>
          <p:cNvPr id="271" name="Google Shape;69;p14"/>
          <p:cNvSpPr txBox="1"/>
          <p:nvPr/>
        </p:nvSpPr>
        <p:spPr>
          <a:xfrm>
            <a:off x="311699" y="1747047"/>
            <a:ext cx="5920671" cy="2815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68300"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By the end of the week, you will be able to scrape data from a housing website (Zoopla)</a:t>
            </a:r>
          </a:p>
          <a:p>
            <a:pPr marL="457200" indent="-368300"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To do so, we have two main tools: Selenium, and Requests; and another library that will help us visualize the HTML code: Beautiful Soup</a:t>
            </a:r>
          </a:p>
          <a:p>
            <a:pPr marL="457200" indent="-368300"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But first, what is HTML?</a:t>
            </a:r>
          </a:p>
        </p:txBody>
      </p:sp>
      <p:pic>
        <p:nvPicPr>
          <p:cNvPr id="272" name="Captura de pantalla 2021-07-06 a las 20.58.33.png" descr="Captura de pantalla 2021-07-06 a las 20.58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0522" y="1547162"/>
            <a:ext cx="2194421" cy="3215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75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6" name="2. Google Shape;68;p14"/>
          <p:cNvSpPr txBox="1"/>
          <p:nvPr>
            <p:ph type="title"/>
          </p:nvPr>
        </p:nvSpPr>
        <p:spPr>
          <a:xfrm>
            <a:off x="311699" y="267212"/>
            <a:ext cx="8520602" cy="832076"/>
          </a:xfrm>
          <a:prstGeom prst="rect">
            <a:avLst/>
          </a:prstGeom>
        </p:spPr>
        <p:txBody>
          <a:bodyPr anchor="ctr"/>
          <a:lstStyle>
            <a:lvl1pPr defTabSz="365760">
              <a:defRPr b="1" sz="5120">
                <a:solidFill>
                  <a:srgbClr val="FFFFFF"/>
                </a:solidFill>
              </a:defRPr>
            </a:lvl1pPr>
          </a:lstStyle>
          <a:p>
            <a:pPr/>
            <a:r>
              <a:t>Zoopla Challenge</a:t>
            </a:r>
            <a:endParaRPr sz="1400"/>
          </a:p>
        </p:txBody>
      </p:sp>
      <p:sp>
        <p:nvSpPr>
          <p:cNvPr id="277" name="Google Shape;69;p14"/>
          <p:cNvSpPr txBox="1"/>
          <p:nvPr/>
        </p:nvSpPr>
        <p:spPr>
          <a:xfrm>
            <a:off x="311699" y="1747047"/>
            <a:ext cx="5920671" cy="2815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68300"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By the end of the week, you will be able to scrape data from a housing website (Zoopla)</a:t>
            </a:r>
          </a:p>
          <a:p>
            <a:pPr marL="457200" indent="-368300"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To do so, we have two main tools: Selenium, and Requests; and another library that will help us visualize the HTML code: Beautiful Soup</a:t>
            </a:r>
          </a:p>
          <a:p>
            <a:pPr marL="457200" indent="-368300"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But first, what is HTML?</a:t>
            </a:r>
          </a:p>
        </p:txBody>
      </p:sp>
      <p:pic>
        <p:nvPicPr>
          <p:cNvPr id="278" name="Captura de pantalla 2021-07-06 a las 20.58.33.png" descr="Captura de pantalla 2021-07-06 a las 20.58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0522" y="1547162"/>
            <a:ext cx="2194421" cy="3215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4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5" name="2. Google Shape;68;p14"/>
          <p:cNvSpPr txBox="1"/>
          <p:nvPr>
            <p:ph type="title"/>
          </p:nvPr>
        </p:nvSpPr>
        <p:spPr>
          <a:xfrm>
            <a:off x="311699" y="267212"/>
            <a:ext cx="8520602" cy="832076"/>
          </a:xfrm>
          <a:prstGeom prst="rect">
            <a:avLst/>
          </a:prstGeom>
        </p:spPr>
        <p:txBody>
          <a:bodyPr anchor="ctr"/>
          <a:lstStyle>
            <a:lvl1pPr defTabSz="365760">
              <a:defRPr b="1" sz="5120">
                <a:solidFill>
                  <a:srgbClr val="FFFFFF"/>
                </a:solidFill>
              </a:defRPr>
            </a:lvl1pPr>
          </a:lstStyle>
          <a:p>
            <a:pPr/>
            <a:r>
              <a:t>Hacker Mindset</a:t>
            </a:r>
            <a:endParaRPr sz="1400"/>
          </a:p>
        </p:txBody>
      </p:sp>
      <p:sp>
        <p:nvSpPr>
          <p:cNvPr id="126" name="Google Shape;69;p14"/>
          <p:cNvSpPr txBox="1"/>
          <p:nvPr/>
        </p:nvSpPr>
        <p:spPr>
          <a:xfrm>
            <a:off x="311699" y="2209705"/>
            <a:ext cx="8520602" cy="246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68300">
              <a:lnSpc>
                <a:spcPct val="150000"/>
              </a:lnSpc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Don’t learn what you are doing by heart</a:t>
            </a:r>
          </a:p>
          <a:p>
            <a:pPr marL="457200" indent="-368300">
              <a:lnSpc>
                <a:spcPct val="150000"/>
              </a:lnSpc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I am here just to show you the tools that you will use</a:t>
            </a:r>
          </a:p>
          <a:p>
            <a:pPr marL="457200" indent="-368300">
              <a:lnSpc>
                <a:spcPct val="150000"/>
              </a:lnSpc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Each one has a way to build a house</a:t>
            </a:r>
          </a:p>
          <a:p>
            <a:pPr marL="457200" indent="-368300">
              <a:lnSpc>
                <a:spcPct val="150000"/>
              </a:lnSpc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You have to use your toolkit to build your own house</a:t>
            </a:r>
          </a:p>
          <a:p>
            <a:pPr lvl="8" indent="1828800">
              <a:lnSpc>
                <a:spcPct val="150000"/>
              </a:lnSpc>
              <a:defRPr sz="2200"/>
            </a:pPr>
            <a:r>
              <a:t>            Speaking of houses…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10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9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0" name="2. Google Shape;68;p14"/>
          <p:cNvSpPr txBox="1"/>
          <p:nvPr>
            <p:ph type="title"/>
          </p:nvPr>
        </p:nvSpPr>
        <p:spPr>
          <a:xfrm>
            <a:off x="311699" y="267212"/>
            <a:ext cx="8520602" cy="832076"/>
          </a:xfrm>
          <a:prstGeom prst="rect">
            <a:avLst/>
          </a:prstGeom>
        </p:spPr>
        <p:txBody>
          <a:bodyPr anchor="ctr"/>
          <a:lstStyle>
            <a:lvl1pPr defTabSz="365760">
              <a:defRPr b="1" sz="5120">
                <a:solidFill>
                  <a:srgbClr val="FFFFFF"/>
                </a:solidFill>
              </a:defRPr>
            </a:lvl1pPr>
          </a:lstStyle>
          <a:p>
            <a:pPr/>
            <a:r>
              <a:t>Your task</a:t>
            </a:r>
            <a:endParaRPr sz="1400"/>
          </a:p>
        </p:txBody>
      </p:sp>
      <p:sp>
        <p:nvSpPr>
          <p:cNvPr id="131" name="Google Shape;69;p14"/>
          <p:cNvSpPr txBox="1"/>
          <p:nvPr/>
        </p:nvSpPr>
        <p:spPr>
          <a:xfrm>
            <a:off x="311699" y="1747047"/>
            <a:ext cx="5920671" cy="2815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68300"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By the end of the week, you will be able to scrape data from a housing website (Zoopla)</a:t>
            </a:r>
          </a:p>
          <a:p>
            <a:pPr marL="457200" indent="-368300"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To do so, we have two main tools: Selenium, and Requests; and another library that will help us visualize the HTML code: Beautiful Soup</a:t>
            </a:r>
          </a:p>
          <a:p>
            <a:pPr marL="457200" indent="-368300"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But first, what is HTML?</a:t>
            </a:r>
          </a:p>
        </p:txBody>
      </p:sp>
      <p:pic>
        <p:nvPicPr>
          <p:cNvPr id="132" name="Captura de pantalla 2021-07-06 a las 20.58.33.png" descr="Captura de pantalla 2021-07-06 a las 20.58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0522" y="1547162"/>
            <a:ext cx="2194421" cy="3215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eader:…"/>
          <p:cNvSpPr txBox="1"/>
          <p:nvPr/>
        </p:nvSpPr>
        <p:spPr>
          <a:xfrm>
            <a:off x="3791259" y="2318401"/>
            <a:ext cx="2331914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Header:</a:t>
            </a:r>
          </a:p>
          <a:p>
            <a:pPr/>
            <a:r>
              <a:t>MAC address and IP address</a:t>
            </a:r>
          </a:p>
          <a:p>
            <a:pPr/>
            <a:r>
              <a:t>Body:</a:t>
            </a:r>
          </a:p>
          <a:p>
            <a:pPr/>
            <a:r>
              <a:t>This is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t> request </a:t>
            </a:r>
          </a:p>
          <a:p>
            <a:pPr/>
            <a:r>
              <a:t>I want to see </a:t>
            </a:r>
            <a:r>
              <a:rPr i="1"/>
              <a:t>hammers.html</a:t>
            </a:r>
          </a:p>
        </p:txBody>
      </p:sp>
      <p:pic>
        <p:nvPicPr>
          <p:cNvPr id="135" name="31986.png" descr="3198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3122" y="3742703"/>
            <a:ext cx="1681921" cy="883008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7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8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139" name="Google Shape;69;p14"/>
          <p:cNvSpPr txBox="1"/>
          <p:nvPr/>
        </p:nvSpPr>
        <p:spPr>
          <a:xfrm>
            <a:off x="1064329" y="1389653"/>
            <a:ext cx="7069841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/>
            </a:lvl1pPr>
          </a:lstStyle>
          <a:p>
            <a:pPr/>
            <a:r>
              <a:t>We already know what a request is, let’s see the its workflow.</a:t>
            </a:r>
          </a:p>
        </p:txBody>
      </p:sp>
      <p:pic>
        <p:nvPicPr>
          <p:cNvPr id="14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6571" y="3650037"/>
            <a:ext cx="1510021" cy="106834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hor"/>
          <p:cNvSpPr txBox="1"/>
          <p:nvPr/>
        </p:nvSpPr>
        <p:spPr>
          <a:xfrm>
            <a:off x="1609672" y="4721689"/>
            <a:ext cx="37828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Thor</a:t>
            </a:r>
          </a:p>
        </p:txBody>
      </p:sp>
      <p:pic>
        <p:nvPicPr>
          <p:cNvPr id="14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804" y="3650037"/>
            <a:ext cx="1510021" cy="106834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Loki"/>
          <p:cNvSpPr txBox="1"/>
          <p:nvPr/>
        </p:nvSpPr>
        <p:spPr>
          <a:xfrm>
            <a:off x="6472146" y="4721689"/>
            <a:ext cx="3388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Loki</a:t>
            </a:r>
          </a:p>
        </p:txBody>
      </p:sp>
      <p:pic>
        <p:nvPicPr>
          <p:cNvPr id="144" name="25309-200.png" descr="25309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7862" y="3850808"/>
            <a:ext cx="1068341" cy="106834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erver"/>
          <p:cNvSpPr txBox="1"/>
          <p:nvPr/>
        </p:nvSpPr>
        <p:spPr>
          <a:xfrm>
            <a:off x="7133677" y="3426718"/>
            <a:ext cx="803599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000"/>
            </a:lvl1pPr>
          </a:lstStyle>
          <a:p>
            <a:pPr/>
            <a:r>
              <a:t>Server</a:t>
            </a:r>
          </a:p>
        </p:txBody>
      </p:sp>
      <p:pic>
        <p:nvPicPr>
          <p:cNvPr id="146" name="114-200.png" descr="114-2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32541" y="3742703"/>
            <a:ext cx="883009" cy="88300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Computer"/>
          <p:cNvSpPr txBox="1"/>
          <p:nvPr/>
        </p:nvSpPr>
        <p:spPr>
          <a:xfrm>
            <a:off x="2067980" y="3372745"/>
            <a:ext cx="121213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000"/>
            </a:lvl1pPr>
          </a:lstStyle>
          <a:p>
            <a:pPr/>
            <a:r>
              <a:t>Computer</a:t>
            </a:r>
          </a:p>
        </p:txBody>
      </p:sp>
      <p:sp>
        <p:nvSpPr>
          <p:cNvPr id="154" name="Línea de conexión"/>
          <p:cNvSpPr/>
          <p:nvPr/>
        </p:nvSpPr>
        <p:spPr>
          <a:xfrm>
            <a:off x="3083789" y="3359287"/>
            <a:ext cx="3630364" cy="432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4" fill="norm" stroke="1" extrusionOk="0">
                <a:moveTo>
                  <a:pt x="0" y="16214"/>
                </a:moveTo>
                <a:cubicBezTo>
                  <a:pt x="7354" y="-4769"/>
                  <a:pt x="14554" y="-5386"/>
                  <a:pt x="21600" y="14364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49" name="10101010101010101011…"/>
          <p:cNvSpPr txBox="1"/>
          <p:nvPr/>
        </p:nvSpPr>
        <p:spPr>
          <a:xfrm>
            <a:off x="3878490" y="2523251"/>
            <a:ext cx="1977183" cy="80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10101010101010101011</a:t>
            </a:r>
          </a:p>
          <a:p>
            <a:pPr/>
            <a:r>
              <a:t>10101010101011101010</a:t>
            </a:r>
          </a:p>
          <a:p>
            <a:pPr/>
            <a:r>
              <a:t>10110101011101010101</a:t>
            </a:r>
          </a:p>
          <a:p>
            <a:pPr/>
            <a:r>
              <a:t>00010100100101011010</a:t>
            </a:r>
          </a:p>
        </p:txBody>
      </p:sp>
      <p:sp>
        <p:nvSpPr>
          <p:cNvPr id="150" name="IP address… ✅…"/>
          <p:cNvSpPr txBox="1"/>
          <p:nvPr/>
        </p:nvSpPr>
        <p:spPr>
          <a:xfrm>
            <a:off x="6871517" y="2804507"/>
            <a:ext cx="1327919" cy="59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IP address… ✅</a:t>
            </a:r>
          </a:p>
          <a:p>
            <a:pPr/>
            <a:r>
              <a:t>Request… ✅</a:t>
            </a:r>
          </a:p>
        </p:txBody>
      </p:sp>
      <p:sp>
        <p:nvSpPr>
          <p:cNvPr id="151" name="Thor’s computer sends along a stream of 1 and 0 bits"/>
          <p:cNvSpPr txBox="1"/>
          <p:nvPr/>
        </p:nvSpPr>
        <p:spPr>
          <a:xfrm>
            <a:off x="2190764" y="1950360"/>
            <a:ext cx="517287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sz="1600">
                <a:solidFill>
                  <a:srgbClr val="3D3B49"/>
                </a:solidFill>
              </a:defRPr>
            </a:lvl1pPr>
          </a:lstStyle>
          <a:p>
            <a:pPr/>
            <a:r>
              <a:t>Thor’s computer sends along a stream of 1 and 0 bits</a:t>
            </a:r>
          </a:p>
        </p:txBody>
      </p:sp>
      <p:sp>
        <p:nvSpPr>
          <p:cNvPr id="152" name="These bits form some information, containing a header and body"/>
          <p:cNvSpPr txBox="1"/>
          <p:nvPr/>
        </p:nvSpPr>
        <p:spPr>
          <a:xfrm>
            <a:off x="1843534" y="1960034"/>
            <a:ext cx="581848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/>
            <a:r>
              <a:t>These bits form some information, containing a header and body</a:t>
            </a:r>
          </a:p>
        </p:txBody>
      </p:sp>
      <p:sp>
        <p:nvSpPr>
          <p:cNvPr id="153" name="Loki’s server locates the correct HTML file"/>
          <p:cNvSpPr txBox="1"/>
          <p:nvPr/>
        </p:nvSpPr>
        <p:spPr>
          <a:xfrm>
            <a:off x="2679650" y="1966697"/>
            <a:ext cx="408950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sz="1600">
                <a:solidFill>
                  <a:srgbClr val="3D3B49"/>
                </a:solidFill>
              </a:defRPr>
            </a:lvl1pPr>
          </a:lstStyle>
          <a:p>
            <a:pPr/>
            <a:r>
              <a:t>Loki’s server locates the correct HTML file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xit" nodeType="click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4" dur="1000" fill="hold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xit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xit" nodeType="click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77" dur="1000" fill="hold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Class="exit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81" dur="1000" fill="hold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7" dur="1000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Class="entr" nodeType="with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0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5" dur="10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6"/>
      <p:bldP build="whole" bldLvl="1" animBg="1" rev="0" advAuto="0" spid="134" grpId="18"/>
      <p:bldP build="whole" bldLvl="1" animBg="1" rev="0" advAuto="0" spid="143" grpId="2"/>
      <p:bldP build="whole" bldLvl="1" animBg="1" rev="0" advAuto="0" spid="147" grpId="6"/>
      <p:bldP build="whole" bldLvl="1" animBg="1" rev="0" advAuto="0" spid="146" grpId="7"/>
      <p:bldP build="whole" bldLvl="1" animBg="1" rev="0" advAuto="0" spid="144" grpId="5"/>
      <p:bldP build="whole" bldLvl="1" animBg="1" rev="0" advAuto="0" spid="135" grpId="9"/>
      <p:bldP build="whole" bldLvl="1" animBg="1" rev="0" advAuto="0" spid="145" grpId="8"/>
      <p:bldP build="whole" bldLvl="1" animBg="1" rev="0" advAuto="0" spid="142" grpId="3"/>
      <p:bldP build="whole" bldLvl="1" animBg="1" rev="0" advAuto="0" spid="151" grpId="10"/>
      <p:bldP build="whole" bldLvl="1" animBg="1" rev="0" advAuto="0" spid="154" grpId="11"/>
      <p:bldP build="p" bldLvl="5" animBg="1" rev="0" advAuto="0" spid="150" grpId="20"/>
      <p:bldP build="whole" bldLvl="1" animBg="1" rev="0" advAuto="0" spid="151" grpId="13"/>
      <p:bldP build="whole" bldLvl="1" animBg="1" rev="0" advAuto="0" spid="141" grpId="1"/>
      <p:bldP build="whole" bldLvl="1" animBg="1" rev="0" advAuto="0" spid="149" grpId="12"/>
      <p:bldP build="whole" bldLvl="1" animBg="1" rev="0" advAuto="0" spid="149" grpId="15"/>
      <p:bldP build="whole" bldLvl="1" animBg="1" rev="0" advAuto="0" spid="154" grpId="19"/>
      <p:bldP build="whole" bldLvl="1" animBg="1" rev="0" advAuto="0" spid="152" grpId="14"/>
      <p:bldP build="whole" bldLvl="1" animBg="1" rev="0" advAuto="0" spid="140" grpId="4"/>
      <p:bldP build="whole" bldLvl="1" animBg="1" rev="0" advAuto="0" spid="152" grpId="17"/>
      <p:bldP build="whole" bldLvl="1" animBg="1" rev="0" advAuto="0" spid="153" grpId="2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31986.png" descr="3198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3122" y="3742703"/>
            <a:ext cx="1681921" cy="88300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58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160" name="Google Shape;69;p14"/>
          <p:cNvSpPr txBox="1"/>
          <p:nvPr/>
        </p:nvSpPr>
        <p:spPr>
          <a:xfrm>
            <a:off x="1064329" y="1389653"/>
            <a:ext cx="7069841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/>
            </a:lvl1pPr>
          </a:lstStyle>
          <a:p>
            <a:pPr/>
            <a:r>
              <a:t>We already know what a request is, let’s see the its workflow.</a:t>
            </a:r>
          </a:p>
        </p:txBody>
      </p:sp>
      <p:pic>
        <p:nvPicPr>
          <p:cNvPr id="16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6571" y="3650037"/>
            <a:ext cx="1510021" cy="106834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hor"/>
          <p:cNvSpPr txBox="1"/>
          <p:nvPr/>
        </p:nvSpPr>
        <p:spPr>
          <a:xfrm>
            <a:off x="1609672" y="4721689"/>
            <a:ext cx="37828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Thor</a:t>
            </a:r>
          </a:p>
        </p:txBody>
      </p:sp>
      <p:pic>
        <p:nvPicPr>
          <p:cNvPr id="163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804" y="3650037"/>
            <a:ext cx="1510021" cy="106834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Loki"/>
          <p:cNvSpPr txBox="1"/>
          <p:nvPr/>
        </p:nvSpPr>
        <p:spPr>
          <a:xfrm>
            <a:off x="6472146" y="4721689"/>
            <a:ext cx="3388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Loki</a:t>
            </a:r>
          </a:p>
        </p:txBody>
      </p:sp>
      <p:pic>
        <p:nvPicPr>
          <p:cNvPr id="165" name="25309-200.png" descr="25309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7862" y="3850808"/>
            <a:ext cx="1068341" cy="106834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erver"/>
          <p:cNvSpPr txBox="1"/>
          <p:nvPr/>
        </p:nvSpPr>
        <p:spPr>
          <a:xfrm>
            <a:off x="7133677" y="3426718"/>
            <a:ext cx="803599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000"/>
            </a:lvl1pPr>
          </a:lstStyle>
          <a:p>
            <a:pPr/>
            <a:r>
              <a:t>Server</a:t>
            </a:r>
          </a:p>
        </p:txBody>
      </p:sp>
      <p:pic>
        <p:nvPicPr>
          <p:cNvPr id="167" name="114-200.png" descr="114-2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32541" y="3742703"/>
            <a:ext cx="883009" cy="88300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Computer"/>
          <p:cNvSpPr txBox="1"/>
          <p:nvPr/>
        </p:nvSpPr>
        <p:spPr>
          <a:xfrm>
            <a:off x="2067980" y="3372745"/>
            <a:ext cx="121213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000"/>
            </a:lvl1pPr>
          </a:lstStyle>
          <a:p>
            <a:pPr/>
            <a:r>
              <a:t>Computer</a:t>
            </a:r>
          </a:p>
        </p:txBody>
      </p:sp>
      <p:sp>
        <p:nvSpPr>
          <p:cNvPr id="173" name="Línea de conexión"/>
          <p:cNvSpPr/>
          <p:nvPr/>
        </p:nvSpPr>
        <p:spPr>
          <a:xfrm>
            <a:off x="3083789" y="3359287"/>
            <a:ext cx="3630364" cy="432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4" fill="norm" stroke="1" extrusionOk="0">
                <a:moveTo>
                  <a:pt x="0" y="16214"/>
                </a:moveTo>
                <a:cubicBezTo>
                  <a:pt x="7354" y="-4769"/>
                  <a:pt x="14554" y="-5386"/>
                  <a:pt x="21600" y="14364"/>
                </a:cubicBezTo>
              </a:path>
            </a:pathLst>
          </a:custGeom>
          <a:ln w="25400">
            <a:solidFill>
              <a:srgbClr val="000000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70" name="10101010101010101011…"/>
          <p:cNvSpPr txBox="1"/>
          <p:nvPr/>
        </p:nvSpPr>
        <p:spPr>
          <a:xfrm>
            <a:off x="3878490" y="2523251"/>
            <a:ext cx="1977183" cy="80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10101010101010101011</a:t>
            </a:r>
          </a:p>
          <a:p>
            <a:pPr/>
            <a:r>
              <a:t>10101010101011101010</a:t>
            </a:r>
          </a:p>
          <a:p>
            <a:pPr/>
            <a:r>
              <a:t>10110101011101010101</a:t>
            </a:r>
          </a:p>
          <a:p>
            <a:pPr/>
            <a:r>
              <a:t>00010100100101011010</a:t>
            </a:r>
          </a:p>
        </p:txBody>
      </p:sp>
      <p:sp>
        <p:nvSpPr>
          <p:cNvPr id="171" name="Header:…"/>
          <p:cNvSpPr txBox="1"/>
          <p:nvPr/>
        </p:nvSpPr>
        <p:spPr>
          <a:xfrm>
            <a:off x="4208783" y="2523251"/>
            <a:ext cx="1316597" cy="80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Header:</a:t>
            </a:r>
          </a:p>
          <a:p>
            <a:pPr/>
            <a:r>
              <a:t>Request Status</a:t>
            </a:r>
          </a:p>
          <a:p>
            <a:pPr/>
            <a:r>
              <a:t>Body:</a:t>
            </a:r>
          </a:p>
          <a:p>
            <a:pPr/>
            <a:r>
              <a:t>Hammers HTML</a:t>
            </a:r>
          </a:p>
        </p:txBody>
      </p:sp>
      <p:sp>
        <p:nvSpPr>
          <p:cNvPr id="172" name="And send back the information to Thor’s computer"/>
          <p:cNvSpPr txBox="1"/>
          <p:nvPr/>
        </p:nvSpPr>
        <p:spPr>
          <a:xfrm>
            <a:off x="2317799" y="1966697"/>
            <a:ext cx="490111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sz="1600">
                <a:solidFill>
                  <a:srgbClr val="3D3B49"/>
                </a:solidFill>
              </a:defRPr>
            </a:lvl1pPr>
          </a:lstStyle>
          <a:p>
            <a:pPr/>
            <a:r>
              <a:t>And send back the information to Thor’s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xit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9" dur="1000" fill="hold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5"/>
      <p:bldP build="whole" bldLvl="1" animBg="1" rev="0" advAuto="0" spid="173" grpId="2"/>
      <p:bldP build="whole" bldLvl="1" animBg="1" rev="0" advAuto="0" spid="170" grpId="3"/>
      <p:bldP build="whole" bldLvl="1" animBg="1" rev="0" advAuto="0" spid="170" grpId="4"/>
      <p:bldP build="whole" bldLvl="1" animBg="1" rev="0" advAuto="0" spid="1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76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7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178" name="Google Shape;69;p14"/>
          <p:cNvSpPr txBox="1"/>
          <p:nvPr/>
        </p:nvSpPr>
        <p:spPr>
          <a:xfrm>
            <a:off x="1064329" y="1389653"/>
            <a:ext cx="7069841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/>
            </a:lvl1pPr>
          </a:lstStyle>
          <a:p>
            <a:pPr/>
            <a:r>
              <a:t>We already know what a request is, let’s see the its workflow.</a:t>
            </a:r>
          </a:p>
        </p:txBody>
      </p:sp>
      <p:sp>
        <p:nvSpPr>
          <p:cNvPr id="179" name="Thor"/>
          <p:cNvSpPr txBox="1"/>
          <p:nvPr/>
        </p:nvSpPr>
        <p:spPr>
          <a:xfrm>
            <a:off x="1609672" y="4721689"/>
            <a:ext cx="37828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Thor</a:t>
            </a:r>
          </a:p>
        </p:txBody>
      </p:sp>
      <p:pic>
        <p:nvPicPr>
          <p:cNvPr id="18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804" y="3650037"/>
            <a:ext cx="1510021" cy="1068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25309-200.png" descr="25309-2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862" y="3850808"/>
            <a:ext cx="1068341" cy="1068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114-200.png" descr="1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2541" y="3742703"/>
            <a:ext cx="883009" cy="88300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Computer"/>
          <p:cNvSpPr txBox="1"/>
          <p:nvPr/>
        </p:nvSpPr>
        <p:spPr>
          <a:xfrm>
            <a:off x="2067980" y="3372745"/>
            <a:ext cx="121213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000"/>
            </a:lvl1pPr>
          </a:lstStyle>
          <a:p>
            <a:pPr/>
            <a:r>
              <a:t>Computer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182"/>
                                        </p:tgtEl>
                                      </p:cBhvr>
                                      <p:by x="779488" y="77948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10543 -0.101488" origin="layout" pathEditMode="relative">
                                      <p:cBhvr>
                                        <p:cTn id="9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Class="exit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2" dur="1000" fill="hold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Class="exit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" dur="1500" fill="hold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Class="exit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0" dur="1500" fill="hold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Class="exit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4" dur="1500" fill="hold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4"/>
      <p:bldP build="whole" bldLvl="1" animBg="1" rev="0" advAuto="0" spid="182" grpId="1"/>
      <p:bldP build="whole" bldLvl="1" animBg="1" rev="0" advAuto="0" spid="179" grpId="6"/>
      <p:bldP build="whole" bldLvl="1" animBg="1" rev="0" advAuto="0" spid="183" grpId="3"/>
      <p:bldP build="whole" bldLvl="1" animBg="1" rev="0" advAuto="0" spid="181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html-codes.jpg" descr="html-cod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1046" y="1989149"/>
            <a:ext cx="5095758" cy="2717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Captura de pantalla 2021-07-06 a las 21.46.01.png" descr="Captura de pantalla 2021-07-06 a las 21.46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4901" y="1908434"/>
            <a:ext cx="4154198" cy="2904734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88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9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190" name="Google Shape;69;p14"/>
          <p:cNvSpPr txBox="1"/>
          <p:nvPr/>
        </p:nvSpPr>
        <p:spPr>
          <a:xfrm>
            <a:off x="1064329" y="1389653"/>
            <a:ext cx="7069841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/>
            </a:lvl1pPr>
          </a:lstStyle>
          <a:p>
            <a:pPr/>
            <a:r>
              <a:t>We already know what a request is, let’s see the its workflow.</a:t>
            </a:r>
          </a:p>
        </p:txBody>
      </p:sp>
      <p:pic>
        <p:nvPicPr>
          <p:cNvPr id="191" name="114-200.png" descr="1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7549" y="221233"/>
            <a:ext cx="6883401" cy="688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1500" fill="hold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2"/>
      <p:bldP build="whole" bldLvl="1" animBg="1" rev="0" advAuto="0" spid="186" grpId="3"/>
      <p:bldP build="whole" bldLvl="1" animBg="1" rev="0" advAuto="0" spid="1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66;p14"/>
          <p:cNvSpPr/>
          <p:nvPr/>
        </p:nvSpPr>
        <p:spPr>
          <a:xfrm>
            <a:off x="-71150" y="-1"/>
            <a:ext cx="9340800" cy="1366502"/>
          </a:xfrm>
          <a:prstGeom prst="rect">
            <a:avLst/>
          </a:prstGeom>
          <a:solidFill>
            <a:srgbClr val="666666"/>
          </a:solidFill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94" name="Google Shape;67;p14"/>
          <p:cNvSpPr/>
          <p:nvPr/>
        </p:nvSpPr>
        <p:spPr>
          <a:xfrm>
            <a:off x="-142275" y="1323225"/>
            <a:ext cx="93624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5" name="2. Google Shape;68;p14"/>
          <p:cNvSpPr txBox="1"/>
          <p:nvPr>
            <p:ph type="title"/>
          </p:nvPr>
        </p:nvSpPr>
        <p:spPr>
          <a:xfrm>
            <a:off x="311699" y="188457"/>
            <a:ext cx="8520602" cy="1068340"/>
          </a:xfrm>
          <a:prstGeom prst="rect">
            <a:avLst/>
          </a:prstGeom>
        </p:spPr>
        <p:txBody>
          <a:bodyPr anchor="ctr"/>
          <a:lstStyle>
            <a:lvl1pPr defTabSz="886968">
              <a:defRPr b="1" sz="6208">
                <a:solidFill>
                  <a:srgbClr val="FFFFFF"/>
                </a:solidFill>
              </a:defRPr>
            </a:lvl1pPr>
          </a:lstStyle>
          <a:p>
            <a:pPr/>
            <a:r>
              <a:t>HTML</a:t>
            </a:r>
          </a:p>
        </p:txBody>
      </p:sp>
      <p:pic>
        <p:nvPicPr>
          <p:cNvPr id="196" name="Captura de pantalla 2021-07-06 a las 21.53.27.png" descr="Captura de pantalla 2021-07-06 a las 21.53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236" y="3678494"/>
            <a:ext cx="8071378" cy="179702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7" name="HTML is the standard markup language for Web pages…"/>
          <p:cNvSpPr txBox="1"/>
          <p:nvPr/>
        </p:nvSpPr>
        <p:spPr>
          <a:xfrm>
            <a:off x="922402" y="1470589"/>
            <a:ext cx="7299195" cy="215152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0473" indent="-180473">
              <a:buSzPct val="100000"/>
              <a:buChar char="•"/>
              <a:defRPr b="1" sz="1800"/>
            </a:pPr>
            <a:r>
              <a:t>HTML is the standard markup language for Web pages</a:t>
            </a:r>
          </a:p>
          <a:p>
            <a:pPr marL="180473" indent="-180473">
              <a:buSzPct val="100000"/>
              <a:buChar char="•"/>
              <a:defRPr b="1" sz="1800"/>
            </a:pPr>
          </a:p>
          <a:p>
            <a:pPr marL="180473" indent="-180473" defTabSz="457200">
              <a:buSzPct val="100000"/>
              <a:buChar char="•"/>
              <a:defRPr b="1" sz="1800"/>
            </a:pPr>
            <a:r>
              <a:t>HTML describes the structure of a Web page</a:t>
            </a:r>
          </a:p>
          <a:p>
            <a:pPr marL="180473" indent="-180473" defTabSz="457200">
              <a:buSzPct val="100000"/>
              <a:buChar char="•"/>
              <a:defRPr b="1" sz="1800"/>
            </a:pPr>
          </a:p>
          <a:p>
            <a:pPr marL="180473" indent="-180473" defTabSz="457200">
              <a:buSzPct val="100000"/>
              <a:buChar char="•"/>
              <a:defRPr b="1" sz="1800"/>
            </a:pPr>
            <a:r>
              <a:t>HTML elements tell the browser how to display the content</a:t>
            </a:r>
          </a:p>
          <a:p>
            <a:pPr marL="180473" indent="-180473" defTabSz="457200">
              <a:buSzPct val="100000"/>
              <a:buChar char="•"/>
              <a:defRPr b="1" sz="1800"/>
            </a:pPr>
          </a:p>
          <a:p>
            <a:pPr marL="180473" indent="-180473" defTabSz="457200">
              <a:buSzPct val="100000"/>
              <a:buChar char="•"/>
              <a:defRPr b="1" sz="1800"/>
            </a:pPr>
            <a:r>
              <a:t>HTML elements label pieces of content known as tags: &lt;p&gt; &lt;h1&gt; &lt;body&gt; &lt;span&gt;</a:t>
            </a:r>
          </a:p>
        </p:txBody>
      </p:sp>
      <p:sp>
        <p:nvSpPr>
          <p:cNvPr id="198" name="https://www.w3schools.com/html/tryit.asp?filename=tryhtml_default"/>
          <p:cNvSpPr txBox="1"/>
          <p:nvPr/>
        </p:nvSpPr>
        <p:spPr>
          <a:xfrm>
            <a:off x="2764119" y="4761843"/>
            <a:ext cx="528462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https://www.w3schools.com/html/tryit.asp?filename=tryhtml_default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