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415610" y="992766"/>
            <a:ext cx="11360801" cy="2736801"/>
          </a:xfrm>
          <a:prstGeom prst="rect">
            <a:avLst/>
          </a:prstGeom>
        </p:spPr>
        <p:txBody>
          <a:bodyPr lIns="121899" tIns="121899" rIns="121899" bIns="121899" anchor="b"/>
          <a:lstStyle>
            <a:lvl1pPr algn="ctr" defTabSz="1219200">
              <a:lnSpc>
                <a:spcPct val="100000"/>
              </a:lnSpc>
              <a:defRPr sz="6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sz="quarter" idx="1"/>
          </p:nvPr>
        </p:nvSpPr>
        <p:spPr>
          <a:xfrm>
            <a:off x="415599" y="3778833"/>
            <a:ext cx="11360802" cy="1056801"/>
          </a:xfrm>
          <a:prstGeom prst="rect">
            <a:avLst/>
          </a:prstGeom>
        </p:spPr>
        <p:txBody>
          <a:bodyPr lIns="121899" tIns="121899" rIns="121899" bIns="121899"/>
          <a:lstStyle>
            <a:lvl1pPr marL="457200" indent="-342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1397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indent="596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7200" indent="10541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7200" indent="15113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 anchor="t"/>
          <a:lstStyle>
            <a:lvl1pPr defTabSz="1219200">
              <a:lnSpc>
                <a:spcPct val="100000"/>
              </a:lnSpc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02" name="Nivel de texto 1…"/>
          <p:cNvSpPr txBox="1"/>
          <p:nvPr>
            <p:ph type="body" idx="1"/>
          </p:nvPr>
        </p:nvSpPr>
        <p:spPr>
          <a:xfrm>
            <a:off x="415599" y="1536633"/>
            <a:ext cx="11360802" cy="4555201"/>
          </a:xfrm>
          <a:prstGeom prst="rect">
            <a:avLst/>
          </a:prstGeom>
        </p:spPr>
        <p:txBody>
          <a:bodyPr lIns="121899" tIns="121899" rIns="121899" bIns="121899"/>
          <a:lstStyle>
            <a:lvl1pPr marL="571500" indent="-457200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411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983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55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127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stackoverflow.com/questions/2094793/when-is-a-good-situation-to-use-a-full-outer-join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54;p13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 b="1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3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SQL - Joins</a:t>
            </a:r>
          </a:p>
        </p:txBody>
      </p:sp>
      <p:sp>
        <p:nvSpPr>
          <p:cNvPr id="114" name="Google Shape;57;p13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5" name="Google Shape;69;p14"/>
          <p:cNvSpPr txBox="1"/>
          <p:nvPr/>
        </p:nvSpPr>
        <p:spPr>
          <a:xfrm>
            <a:off x="2608030" y="2383511"/>
            <a:ext cx="7048606" cy="143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5549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ERD - Brief Review</a:t>
            </a:r>
          </a:p>
          <a:p>
            <a:pPr marL="5549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Why using JOIN?</a:t>
            </a:r>
          </a:p>
          <a:p>
            <a:pPr marL="5549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JOIN Statement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1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Why using JOIN?</a:t>
            </a:r>
          </a:p>
        </p:txBody>
      </p:sp>
      <p:sp>
        <p:nvSpPr>
          <p:cNvPr id="182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3" name="Google Shape;69;p14"/>
          <p:cNvSpPr txBox="1"/>
          <p:nvPr/>
        </p:nvSpPr>
        <p:spPr>
          <a:xfrm>
            <a:off x="552708" y="2141054"/>
            <a:ext cx="10544679" cy="886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lnSpc>
                <a:spcPct val="12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address</a:t>
            </a:r>
          </a:p>
          <a:p>
            <a:pPr defTabSz="1219200">
              <a:lnSpc>
                <a:spcPct val="12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city_id IN (88, 149, 312, 494, 495, 496, 500, 589);</a:t>
            </a:r>
          </a:p>
        </p:txBody>
      </p:sp>
      <p:pic>
        <p:nvPicPr>
          <p:cNvPr id="184" name="Captura de pantalla 2021-07-17 a las 11.50.36.png" descr="Captura de pantalla 2021-07-17 a las 11.50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283" y="3090093"/>
            <a:ext cx="94361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7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8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Why using JOIN?</a:t>
            </a:r>
          </a:p>
        </p:txBody>
      </p:sp>
      <p:sp>
        <p:nvSpPr>
          <p:cNvPr id="189" name="Google Shape;69;p14"/>
          <p:cNvSpPr txBox="1"/>
          <p:nvPr/>
        </p:nvSpPr>
        <p:spPr>
          <a:xfrm>
            <a:off x="2522186" y="2645371"/>
            <a:ext cx="7220294" cy="3042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 process is tedious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We have to code the IDs manually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We can’t guarantee that we got all the IDs</a:t>
            </a:r>
          </a:p>
          <a:p>
            <a:pPr defTabSz="1219200">
              <a:lnSpc>
                <a:spcPct val="120000"/>
              </a:lnSpc>
              <a:defRPr sz="2600">
                <a:latin typeface="Arial"/>
                <a:ea typeface="Arial"/>
                <a:cs typeface="Arial"/>
                <a:sym typeface="Arial"/>
              </a:defRPr>
            </a:pP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t> makes this process simple</a:t>
            </a:r>
          </a:p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There are four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2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3" name="Google Shape;69;p14"/>
          <p:cNvSpPr txBox="1"/>
          <p:nvPr/>
        </p:nvSpPr>
        <p:spPr>
          <a:xfrm>
            <a:off x="845786" y="2251671"/>
            <a:ext cx="10280798" cy="65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There are four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sp>
        <p:nvSpPr>
          <p:cNvPr id="194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</a:t>
            </a:r>
          </a:p>
        </p:txBody>
      </p:sp>
      <p:pic>
        <p:nvPicPr>
          <p:cNvPr id="195" name="JOINS.png" descr="JOINS.png"/>
          <p:cNvPicPr>
            <a:picLocks noChangeAspect="1"/>
          </p:cNvPicPr>
          <p:nvPr/>
        </p:nvPicPr>
        <p:blipFill>
          <a:blip r:embed="rId2">
            <a:extLst/>
          </a:blip>
          <a:srcRect l="0" t="14313" r="0" b="0"/>
          <a:stretch>
            <a:fillRect/>
          </a:stretch>
        </p:blipFill>
        <p:spPr>
          <a:xfrm>
            <a:off x="-109815" y="3427223"/>
            <a:ext cx="12192001" cy="334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INNER JOIN"/>
          <p:cNvSpPr txBox="1"/>
          <p:nvPr/>
        </p:nvSpPr>
        <p:spPr>
          <a:xfrm>
            <a:off x="563563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INNER JOIN</a:t>
            </a:r>
          </a:p>
        </p:txBody>
      </p:sp>
      <p:sp>
        <p:nvSpPr>
          <p:cNvPr id="197" name="LEFT JOIN"/>
          <p:cNvSpPr txBox="1"/>
          <p:nvPr/>
        </p:nvSpPr>
        <p:spPr>
          <a:xfrm>
            <a:off x="3636963" y="2962917"/>
            <a:ext cx="16131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LEFT JOIN</a:t>
            </a:r>
          </a:p>
        </p:txBody>
      </p:sp>
      <p:sp>
        <p:nvSpPr>
          <p:cNvPr id="198" name="RIGHT JOIN"/>
          <p:cNvSpPr txBox="1"/>
          <p:nvPr/>
        </p:nvSpPr>
        <p:spPr>
          <a:xfrm>
            <a:off x="6542696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RIGHT JOIN</a:t>
            </a:r>
          </a:p>
        </p:txBody>
      </p:sp>
      <p:sp>
        <p:nvSpPr>
          <p:cNvPr id="199" name="FULL OUTER JOIN"/>
          <p:cNvSpPr txBox="1"/>
          <p:nvPr/>
        </p:nvSpPr>
        <p:spPr>
          <a:xfrm>
            <a:off x="9171596" y="2962917"/>
            <a:ext cx="261915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FULL OUTER JOIN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2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3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INNER</a:t>
            </a:r>
          </a:p>
        </p:txBody>
      </p:sp>
      <p:sp>
        <p:nvSpPr>
          <p:cNvPr id="204" name="Google Shape;69;p14"/>
          <p:cNvSpPr txBox="1"/>
          <p:nvPr/>
        </p:nvSpPr>
        <p:spPr>
          <a:xfrm>
            <a:off x="934686" y="2264371"/>
            <a:ext cx="10127811" cy="1666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t>: Connects rows based on a condition known as the </a:t>
            </a:r>
            <a:r>
              <a:rPr b="1" i="1" u="sng"/>
              <a:t>join predicate</a:t>
            </a:r>
            <a:r>
              <a:t>. It has the same functionality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t> (pure syntactic sugar when you have different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t>s)</a:t>
            </a:r>
          </a:p>
        </p:txBody>
      </p:sp>
      <p:sp>
        <p:nvSpPr>
          <p:cNvPr id="205" name="SELECT {columns} FROM {table_1} JOIN {table_2}…"/>
          <p:cNvSpPr txBox="1"/>
          <p:nvPr/>
        </p:nvSpPr>
        <p:spPr>
          <a:xfrm>
            <a:off x="318605" y="4153535"/>
            <a:ext cx="11627456" cy="166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{columns}</a:t>
            </a:r>
            <a:br/>
            <a:r>
              <a:t>FROM {table_1}</a:t>
            </a:r>
            <a:br/>
            <a:r>
              <a:t>JOIN {table_2}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{table_1}.{common_key_1} = {table_2}.{common_key_2}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INNER</a:t>
            </a:r>
          </a:p>
        </p:txBody>
      </p:sp>
      <p:sp>
        <p:nvSpPr>
          <p:cNvPr id="210" name="SELECT *…"/>
          <p:cNvSpPr txBox="1"/>
          <p:nvPr/>
        </p:nvSpPr>
        <p:spPr>
          <a:xfrm>
            <a:off x="979005" y="2769234"/>
            <a:ext cx="8732320" cy="205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</a:t>
            </a:r>
            <a:r>
              <a:rPr>
                <a:solidFill>
                  <a:srgbClr val="0122FF"/>
                </a:solidFill>
              </a:rPr>
              <a:t>country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 </a:t>
            </a:r>
            <a:r>
              <a:rPr>
                <a:solidFill>
                  <a:srgbClr val="FF0000"/>
                </a:solidFill>
              </a:rPr>
              <a:t>city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0122FF"/>
                </a:solidFill>
              </a:rPr>
              <a:t>country</a:t>
            </a:r>
            <a:r>
              <a:t>.country_id = </a:t>
            </a:r>
            <a:r>
              <a:rPr>
                <a:solidFill>
                  <a:srgbClr val="FF000B"/>
                </a:solidFill>
              </a:rPr>
              <a:t>city</a:t>
            </a:r>
            <a:r>
              <a:t>.country_id</a:t>
            </a:r>
          </a:p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'United Kingdom';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4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INNER</a:t>
            </a:r>
          </a:p>
        </p:txBody>
      </p:sp>
      <p:sp>
        <p:nvSpPr>
          <p:cNvPr id="215" name="Google Shape;69;p14"/>
          <p:cNvSpPr txBox="1"/>
          <p:nvPr/>
        </p:nvSpPr>
        <p:spPr>
          <a:xfrm>
            <a:off x="934686" y="2264371"/>
            <a:ext cx="9584789" cy="38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We can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 ON</a:t>
            </a:r>
            <a:r>
              <a:t> more than one table</a:t>
            </a:r>
          </a:p>
          <a:p>
            <a:pPr defTabSz="1219200">
              <a:lnSpc>
                <a:spcPct val="120000"/>
              </a:lnSpc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</a:t>
            </a:r>
            <a:r>
              <a:rPr>
                <a:solidFill>
                  <a:srgbClr val="0122FF"/>
                </a:solidFill>
              </a:rPr>
              <a:t>address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 </a:t>
            </a:r>
            <a:r>
              <a:rPr>
                <a:solidFill>
                  <a:srgbClr val="FF000B"/>
                </a:solidFill>
              </a:rPr>
              <a:t>city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0122FF"/>
                </a:solidFill>
              </a:rPr>
              <a:t>address</a:t>
            </a:r>
            <a:r>
              <a:t>.city_id = </a:t>
            </a:r>
            <a:r>
              <a:rPr>
                <a:solidFill>
                  <a:srgbClr val="FF000B"/>
                </a:solidFill>
              </a:rPr>
              <a:t>city</a:t>
            </a:r>
            <a:r>
              <a:t>.city_id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 </a:t>
            </a:r>
            <a:r>
              <a:rPr>
                <a:solidFill>
                  <a:srgbClr val="1DAB3E"/>
                </a:solidFill>
              </a:rPr>
              <a:t>country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FF000B"/>
                </a:solidFill>
              </a:rPr>
              <a:t>city</a:t>
            </a:r>
            <a:r>
              <a:t>.country_id = </a:t>
            </a:r>
            <a:r>
              <a:rPr>
                <a:solidFill>
                  <a:srgbClr val="1DAB3E"/>
                </a:solidFill>
              </a:rPr>
              <a:t>country</a:t>
            </a:r>
            <a:r>
              <a:t>.country_id 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'United Kingdom';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9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INNER</a:t>
            </a:r>
          </a:p>
        </p:txBody>
      </p:sp>
      <p:sp>
        <p:nvSpPr>
          <p:cNvPr id="220" name="Google Shape;69;p14"/>
          <p:cNvSpPr txBox="1"/>
          <p:nvPr/>
        </p:nvSpPr>
        <p:spPr>
          <a:xfrm>
            <a:off x="934686" y="2264371"/>
            <a:ext cx="9584789" cy="432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We might want to get only the columns that belong to a certain table</a:t>
            </a:r>
          </a:p>
          <a:p>
            <a:pPr defTabSz="1219200">
              <a:lnSpc>
                <a:spcPct val="120000"/>
              </a:lnSpc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</a:t>
            </a:r>
            <a:r>
              <a:rPr>
                <a:solidFill>
                  <a:srgbClr val="0122FF"/>
                </a:solidFill>
              </a:rPr>
              <a:t>address</a:t>
            </a:r>
            <a:r>
              <a:t>.*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</a:t>
            </a:r>
            <a:r>
              <a:rPr>
                <a:solidFill>
                  <a:srgbClr val="0122FF"/>
                </a:solidFill>
              </a:rPr>
              <a:t>address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 </a:t>
            </a:r>
            <a:r>
              <a:rPr>
                <a:solidFill>
                  <a:srgbClr val="FF000B"/>
                </a:solidFill>
              </a:rPr>
              <a:t>city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0122FF"/>
                </a:solidFill>
              </a:rPr>
              <a:t>address</a:t>
            </a:r>
            <a:r>
              <a:t>.city_id = </a:t>
            </a:r>
            <a:r>
              <a:rPr>
                <a:solidFill>
                  <a:srgbClr val="FF000B"/>
                </a:solidFill>
              </a:rPr>
              <a:t>city</a:t>
            </a:r>
            <a:r>
              <a:t>.city_id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 </a:t>
            </a:r>
            <a:r>
              <a:rPr>
                <a:solidFill>
                  <a:srgbClr val="1DAB3E"/>
                </a:solidFill>
              </a:rPr>
              <a:t>country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FF000B"/>
                </a:solidFill>
              </a:rPr>
              <a:t>city</a:t>
            </a:r>
            <a:r>
              <a:t>.country_id = </a:t>
            </a:r>
            <a:r>
              <a:rPr>
                <a:solidFill>
                  <a:srgbClr val="1DAB3E"/>
                </a:solidFill>
              </a:rPr>
              <a:t>country</a:t>
            </a:r>
            <a:r>
              <a:t>.country_id 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'United Kingdom';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4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Aliasing</a:t>
            </a:r>
          </a:p>
        </p:txBody>
      </p:sp>
      <p:sp>
        <p:nvSpPr>
          <p:cNvPr id="225" name="Google Shape;69;p14"/>
          <p:cNvSpPr txBox="1"/>
          <p:nvPr/>
        </p:nvSpPr>
        <p:spPr>
          <a:xfrm>
            <a:off x="854253" y="2183513"/>
            <a:ext cx="10941828" cy="4498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Aliasing allows us to create temporary variables which we can reference in our query</a:t>
            </a:r>
          </a:p>
          <a:p>
            <a:pPr lvl="1" marL="685800" indent="-2286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Typically we alias our tables as just the first letter of the table name</a:t>
            </a:r>
          </a:p>
          <a:p>
            <a:pPr lvl="1" marL="685800" indent="-2286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We can actually omit the AS, but it’s in this example for clarity</a:t>
            </a:r>
            <a:endParaRPr sz="1800"/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sz="2100"/>
            </a:pP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address, city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</a:t>
            </a:r>
            <a:r>
              <a:rPr>
                <a:solidFill>
                  <a:srgbClr val="0122FF"/>
                </a:solidFill>
              </a:rPr>
              <a:t>address </a:t>
            </a:r>
            <a:r>
              <a:t>AS </a:t>
            </a:r>
            <a:r>
              <a:rPr>
                <a:solidFill>
                  <a:srgbClr val="0122FF"/>
                </a:solidFill>
              </a:rPr>
              <a:t>ad</a:t>
            </a:r>
            <a:endParaRPr>
              <a:solidFill>
                <a:srgbClr val="0122FF"/>
              </a:solidFill>
            </a:endParaRP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 </a:t>
            </a:r>
            <a:r>
              <a:rPr>
                <a:solidFill>
                  <a:srgbClr val="FF000B"/>
                </a:solidFill>
              </a:rPr>
              <a:t>city </a:t>
            </a:r>
            <a:r>
              <a:t>AS </a:t>
            </a:r>
            <a:r>
              <a:rPr>
                <a:solidFill>
                  <a:srgbClr val="FF000B"/>
                </a:solidFill>
              </a:rPr>
              <a:t>ci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0122FF"/>
                </a:solidFill>
              </a:rPr>
              <a:t>ad</a:t>
            </a:r>
            <a:r>
              <a:t>.city_id = </a:t>
            </a:r>
            <a:r>
              <a:rPr>
                <a:solidFill>
                  <a:srgbClr val="FF000B"/>
                </a:solidFill>
              </a:rPr>
              <a:t>ci</a:t>
            </a:r>
            <a:r>
              <a:t>.city_id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JOIN </a:t>
            </a:r>
            <a:r>
              <a:rPr>
                <a:solidFill>
                  <a:srgbClr val="1DAB3E"/>
                </a:solidFill>
              </a:rPr>
              <a:t>country </a:t>
            </a:r>
            <a:r>
              <a:t>AS</a:t>
            </a:r>
            <a:r>
              <a:rPr>
                <a:solidFill>
                  <a:srgbClr val="1DAB3E"/>
                </a:solidFill>
              </a:rPr>
              <a:t> co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FF000B"/>
                </a:solidFill>
              </a:rPr>
              <a:t>ci</a:t>
            </a:r>
            <a:r>
              <a:t>.country_id = </a:t>
            </a:r>
            <a:r>
              <a:rPr>
                <a:solidFill>
                  <a:srgbClr val="1DAB3E"/>
                </a:solidFill>
              </a:rPr>
              <a:t>co</a:t>
            </a:r>
            <a:r>
              <a:t>.country_id </a:t>
            </a:r>
          </a:p>
          <a:p>
            <a:pPr defTabSz="12192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'United Kingdom';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9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230" name="Google Shape;69;p14"/>
          <p:cNvSpPr txBox="1"/>
          <p:nvPr/>
        </p:nvSpPr>
        <p:spPr>
          <a:xfrm>
            <a:off x="854253" y="2183513"/>
            <a:ext cx="10395294" cy="4157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Find the addresses of all the stores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Return the first names, last names, addresses, districts and postal code for all the staff in the database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Return the first names, last names, addresses, districts and cities of customers who have rented a film 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Return the first names, last names, addresses, districts and cities of customers who have rented a film between 26/05/2005 and 29/05/2005. Limit the results to 25 customers and sort the results by the last names in ascending 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4" name="Google Shape;69;p14"/>
          <p:cNvSpPr txBox="1"/>
          <p:nvPr/>
        </p:nvSpPr>
        <p:spPr>
          <a:xfrm>
            <a:off x="845786" y="2251671"/>
            <a:ext cx="10280798" cy="65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There are four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sp>
        <p:nvSpPr>
          <p:cNvPr id="235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LEFT</a:t>
            </a:r>
          </a:p>
        </p:txBody>
      </p:sp>
      <p:pic>
        <p:nvPicPr>
          <p:cNvPr id="236" name="JOINS.png" descr="JOINS.png"/>
          <p:cNvPicPr>
            <a:picLocks noChangeAspect="1"/>
          </p:cNvPicPr>
          <p:nvPr/>
        </p:nvPicPr>
        <p:blipFill>
          <a:blip r:embed="rId2">
            <a:extLst/>
          </a:blip>
          <a:srcRect l="0" t="14313" r="0" b="0"/>
          <a:stretch>
            <a:fillRect/>
          </a:stretch>
        </p:blipFill>
        <p:spPr>
          <a:xfrm>
            <a:off x="-109815" y="3427223"/>
            <a:ext cx="12192001" cy="334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INNER JOIN"/>
          <p:cNvSpPr txBox="1"/>
          <p:nvPr/>
        </p:nvSpPr>
        <p:spPr>
          <a:xfrm>
            <a:off x="563563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INNER JOIN</a:t>
            </a:r>
          </a:p>
        </p:txBody>
      </p:sp>
      <p:sp>
        <p:nvSpPr>
          <p:cNvPr id="238" name="LEFT JOIN"/>
          <p:cNvSpPr txBox="1"/>
          <p:nvPr/>
        </p:nvSpPr>
        <p:spPr>
          <a:xfrm>
            <a:off x="3636963" y="2962917"/>
            <a:ext cx="16131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LEFT JOIN</a:t>
            </a:r>
          </a:p>
        </p:txBody>
      </p:sp>
      <p:sp>
        <p:nvSpPr>
          <p:cNvPr id="239" name="RIGHT JOIN"/>
          <p:cNvSpPr txBox="1"/>
          <p:nvPr/>
        </p:nvSpPr>
        <p:spPr>
          <a:xfrm>
            <a:off x="6542696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RIGHT JOIN</a:t>
            </a:r>
          </a:p>
        </p:txBody>
      </p:sp>
      <p:sp>
        <p:nvSpPr>
          <p:cNvPr id="240" name="FULL OUTER JOIN"/>
          <p:cNvSpPr txBox="1"/>
          <p:nvPr/>
        </p:nvSpPr>
        <p:spPr>
          <a:xfrm>
            <a:off x="9171596" y="2962917"/>
            <a:ext cx="26191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FULL OUTER JOIN</a:t>
            </a:r>
          </a:p>
        </p:txBody>
      </p:sp>
      <p:sp>
        <p:nvSpPr>
          <p:cNvPr id="241" name="Rectángulo"/>
          <p:cNvSpPr/>
          <p:nvPr/>
        </p:nvSpPr>
        <p:spPr>
          <a:xfrm>
            <a:off x="3051671" y="2847368"/>
            <a:ext cx="2918732" cy="3704321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9" name="2. Google Shape;68;p14"/>
          <p:cNvSpPr txBox="1"/>
          <p:nvPr>
            <p:ph type="title"/>
          </p:nvPr>
        </p:nvSpPr>
        <p:spPr>
          <a:xfrm>
            <a:off x="451933" y="-286390"/>
            <a:ext cx="11360801" cy="2394780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Using multiple tables</a:t>
            </a:r>
          </a:p>
        </p:txBody>
      </p:sp>
      <p:sp>
        <p:nvSpPr>
          <p:cNvPr id="120" name="Google Shape;69;p14"/>
          <p:cNvSpPr txBox="1"/>
          <p:nvPr/>
        </p:nvSpPr>
        <p:spPr>
          <a:xfrm>
            <a:off x="552708" y="1928112"/>
            <a:ext cx="10544679" cy="62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Take a look at our friend, the ERD:</a:t>
            </a:r>
          </a:p>
        </p:txBody>
      </p:sp>
      <p:pic>
        <p:nvPicPr>
          <p:cNvPr id="121" name="sql2.png" descr="sql2.png"/>
          <p:cNvPicPr>
            <a:picLocks noChangeAspect="1"/>
          </p:cNvPicPr>
          <p:nvPr/>
        </p:nvPicPr>
        <p:blipFill>
          <a:blip r:embed="rId2">
            <a:extLst/>
          </a:blip>
          <a:srcRect l="29" t="0" r="29" b="0"/>
          <a:stretch>
            <a:fillRect/>
          </a:stretch>
        </p:blipFill>
        <p:spPr>
          <a:xfrm>
            <a:off x="6883880" y="2641872"/>
            <a:ext cx="5258424" cy="381298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69;p14"/>
          <p:cNvSpPr txBox="1"/>
          <p:nvPr/>
        </p:nvSpPr>
        <p:spPr>
          <a:xfrm>
            <a:off x="552708" y="2577733"/>
            <a:ext cx="5906620" cy="4186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So far, we just used one entity</a:t>
            </a:r>
          </a:p>
          <a:p>
            <a:pPr marL="280736" indent="-280736">
              <a:spcBef>
                <a:spcPts val="1000"/>
              </a:spcBef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Power of SQL comes from the fact we can run queries against multiple tables at once</a:t>
            </a: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b="1" sz="2600">
                <a:latin typeface="Arial"/>
                <a:ea typeface="Arial"/>
                <a:cs typeface="Arial"/>
                <a:sym typeface="Arial"/>
              </a:defRPr>
            </a:pPr>
            <a:r>
              <a:rPr b="0" u="sng">
                <a:latin typeface="Courier New"/>
                <a:ea typeface="Courier New"/>
                <a:cs typeface="Courier New"/>
                <a:sym typeface="Courier New"/>
              </a:rPr>
              <a:t>JOINS</a:t>
            </a:r>
            <a:r>
              <a:rPr b="0"/>
              <a:t> are the statement we use to ‘connect’ the tables together</a:t>
            </a:r>
            <a:endParaRPr b="0"/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Joins work thanks to </a:t>
            </a:r>
            <a:r>
              <a:rPr b="1" i="1" u="sng"/>
              <a:t>Normalization</a:t>
            </a:r>
            <a:r>
              <a:t>, a design technique that reduces data redundancy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4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5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LEFT</a:t>
            </a:r>
          </a:p>
        </p:txBody>
      </p:sp>
      <p:sp>
        <p:nvSpPr>
          <p:cNvPr id="246" name="Google Shape;69;p14"/>
          <p:cNvSpPr txBox="1"/>
          <p:nvPr/>
        </p:nvSpPr>
        <p:spPr>
          <a:xfrm>
            <a:off x="549409" y="2429471"/>
            <a:ext cx="11165848" cy="383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LEFT JOIN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347578" indent="-347578" defTabSz="1219200">
              <a:buSzPct val="100000"/>
              <a:buAutoNum type="arabi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 left table will have every row returned</a:t>
            </a:r>
          </a:p>
          <a:p>
            <a:pPr marL="374315" indent="-374315">
              <a:spcBef>
                <a:spcPts val="1000"/>
              </a:spcBef>
              <a:buSzPct val="100000"/>
              <a:buAutoNum type="arabi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Matches every row to the row in the right table (based on the ON condition)</a:t>
            </a:r>
          </a:p>
          <a:p>
            <a:pPr lvl="1" marL="1102894" indent="-467894">
              <a:spcBef>
                <a:spcPts val="1000"/>
              </a:spcBef>
              <a:buSzPct val="100000"/>
              <a:buAutoNum type="alphaU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If the ON condition is True, columns from both tables are combined</a:t>
            </a:r>
          </a:p>
          <a:p>
            <a:pPr lvl="1" marL="1102894" indent="-467894">
              <a:spcBef>
                <a:spcPts val="1000"/>
              </a:spcBef>
              <a:buSzPct val="100000"/>
              <a:buAutoNum type="alphaU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If the ON condition is False, a new row is still added but with a NULL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9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0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LEFT</a:t>
            </a:r>
          </a:p>
        </p:txBody>
      </p:sp>
      <p:sp>
        <p:nvSpPr>
          <p:cNvPr id="251" name="Google Shape;69;p14"/>
          <p:cNvSpPr txBox="1"/>
          <p:nvPr/>
        </p:nvSpPr>
        <p:spPr>
          <a:xfrm>
            <a:off x="549409" y="2227600"/>
            <a:ext cx="11165848" cy="326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There might be some stores with no clients registered:</a:t>
            </a:r>
          </a:p>
          <a:p>
            <a:pPr defTabSz="1219200"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</a:t>
            </a:r>
            <a:r>
              <a:rPr>
                <a:solidFill>
                  <a:srgbClr val="0122FF"/>
                </a:solidFill>
              </a:rPr>
              <a:t>as</a:t>
            </a:r>
            <a:r>
              <a:t>.address_id, </a:t>
            </a:r>
            <a:r>
              <a:rPr>
                <a:solidFill>
                  <a:srgbClr val="FF000B"/>
                </a:solidFill>
              </a:rPr>
              <a:t>cu</a:t>
            </a:r>
            <a:r>
              <a:t>.*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</a:t>
            </a:r>
            <a:r>
              <a:rPr>
                <a:solidFill>
                  <a:srgbClr val="0122FF"/>
                </a:solidFill>
              </a:rPr>
              <a:t>address</a:t>
            </a:r>
            <a:r>
              <a:t> AS </a:t>
            </a:r>
            <a:r>
              <a:rPr>
                <a:solidFill>
                  <a:srgbClr val="0122FF"/>
                </a:solidFill>
              </a:rPr>
              <a:t>ad</a:t>
            </a:r>
            <a:endParaRPr>
              <a:solidFill>
                <a:srgbClr val="0122FF"/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LEFT JOIN </a:t>
            </a:r>
            <a:r>
              <a:rPr>
                <a:solidFill>
                  <a:srgbClr val="FF000B"/>
                </a:solidFill>
              </a:rPr>
              <a:t>customer</a:t>
            </a:r>
            <a:r>
              <a:t> AS </a:t>
            </a:r>
            <a:r>
              <a:rPr>
                <a:solidFill>
                  <a:srgbClr val="FF000B"/>
                </a:solidFill>
              </a:rPr>
              <a:t>cu</a:t>
            </a:r>
            <a:endParaRPr>
              <a:solidFill>
                <a:srgbClr val="FF000B"/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0122FF"/>
                </a:solidFill>
              </a:rPr>
              <a:t>ad</a:t>
            </a:r>
            <a:r>
              <a:t>.address_id = </a:t>
            </a:r>
            <a:r>
              <a:rPr>
                <a:solidFill>
                  <a:srgbClr val="FF000B"/>
                </a:solidFill>
              </a:rPr>
              <a:t>cu</a:t>
            </a:r>
            <a:r>
              <a:t>.address_id</a:t>
            </a:r>
          </a:p>
          <a:p>
            <a:pPr marL="300789" indent="-300789" defTabSz="1219200">
              <a:buSzPct val="100000"/>
              <a:buChar char="-"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WHERE cu.customer_id IS NULL;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4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5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LEFT</a:t>
            </a:r>
          </a:p>
        </p:txBody>
      </p:sp>
      <p:pic>
        <p:nvPicPr>
          <p:cNvPr id="256" name="Captura de pantalla 2021-07-17 a las 13.08.49.png" descr="Captura de pantalla 2021-07-17 a las 13.08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050" y="3164558"/>
            <a:ext cx="10883900" cy="2908301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Google Shape;69;p14"/>
          <p:cNvSpPr txBox="1"/>
          <p:nvPr/>
        </p:nvSpPr>
        <p:spPr>
          <a:xfrm>
            <a:off x="549409" y="2227600"/>
            <a:ext cx="11165848" cy="66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There might be some stores with no clients registered: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0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1" name="Google Shape;69;p14"/>
          <p:cNvSpPr txBox="1"/>
          <p:nvPr/>
        </p:nvSpPr>
        <p:spPr>
          <a:xfrm>
            <a:off x="845786" y="2251671"/>
            <a:ext cx="10280798" cy="65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There are four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sp>
        <p:nvSpPr>
          <p:cNvPr id="262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RIGHT</a:t>
            </a:r>
          </a:p>
        </p:txBody>
      </p:sp>
      <p:pic>
        <p:nvPicPr>
          <p:cNvPr id="263" name="JOINS.png" descr="JOINS.png"/>
          <p:cNvPicPr>
            <a:picLocks noChangeAspect="1"/>
          </p:cNvPicPr>
          <p:nvPr/>
        </p:nvPicPr>
        <p:blipFill>
          <a:blip r:embed="rId2">
            <a:extLst/>
          </a:blip>
          <a:srcRect l="0" t="14313" r="0" b="0"/>
          <a:stretch>
            <a:fillRect/>
          </a:stretch>
        </p:blipFill>
        <p:spPr>
          <a:xfrm>
            <a:off x="-109815" y="3427223"/>
            <a:ext cx="12192001" cy="334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INNER JOIN"/>
          <p:cNvSpPr txBox="1"/>
          <p:nvPr/>
        </p:nvSpPr>
        <p:spPr>
          <a:xfrm>
            <a:off x="563563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INNER JOIN</a:t>
            </a:r>
          </a:p>
        </p:txBody>
      </p:sp>
      <p:sp>
        <p:nvSpPr>
          <p:cNvPr id="265" name="LEFT JOIN"/>
          <p:cNvSpPr txBox="1"/>
          <p:nvPr/>
        </p:nvSpPr>
        <p:spPr>
          <a:xfrm>
            <a:off x="3636963" y="2962917"/>
            <a:ext cx="16131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LEFT JOIN</a:t>
            </a:r>
          </a:p>
        </p:txBody>
      </p:sp>
      <p:sp>
        <p:nvSpPr>
          <p:cNvPr id="266" name="RIGHT JOIN"/>
          <p:cNvSpPr txBox="1"/>
          <p:nvPr/>
        </p:nvSpPr>
        <p:spPr>
          <a:xfrm>
            <a:off x="6542696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RIGHT JOIN</a:t>
            </a:r>
          </a:p>
        </p:txBody>
      </p:sp>
      <p:sp>
        <p:nvSpPr>
          <p:cNvPr id="267" name="FULL OUTER JOIN"/>
          <p:cNvSpPr txBox="1"/>
          <p:nvPr/>
        </p:nvSpPr>
        <p:spPr>
          <a:xfrm>
            <a:off x="9171596" y="2962917"/>
            <a:ext cx="26191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FULL OUTER JOIN</a:t>
            </a:r>
          </a:p>
        </p:txBody>
      </p:sp>
      <p:sp>
        <p:nvSpPr>
          <p:cNvPr id="268" name="Rectángulo"/>
          <p:cNvSpPr/>
          <p:nvPr/>
        </p:nvSpPr>
        <p:spPr>
          <a:xfrm>
            <a:off x="5973737" y="2847368"/>
            <a:ext cx="2918732" cy="3704321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1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2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 - RIGHT</a:t>
            </a:r>
          </a:p>
        </p:txBody>
      </p:sp>
      <p:sp>
        <p:nvSpPr>
          <p:cNvPr id="273" name="Google Shape;69;p14"/>
          <p:cNvSpPr txBox="1"/>
          <p:nvPr/>
        </p:nvSpPr>
        <p:spPr>
          <a:xfrm>
            <a:off x="549409" y="1857971"/>
            <a:ext cx="11165848" cy="4044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RIGHT JOIN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60684" indent="-260684" defTabSz="1219200"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Very similar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</a:p>
          <a:p>
            <a:pPr marL="260684" indent="-260684" defTabSz="1219200"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 output is similar, but just switched positions</a:t>
            </a:r>
          </a:p>
          <a:p>
            <a:pPr defTabSz="1219200">
              <a:defRPr sz="26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</a:t>
            </a:r>
            <a:r>
              <a:rPr>
                <a:solidFill>
                  <a:srgbClr val="0122FF"/>
                </a:solidFill>
              </a:rPr>
              <a:t>as</a:t>
            </a:r>
            <a:r>
              <a:t>.address_id, </a:t>
            </a:r>
            <a:r>
              <a:rPr>
                <a:solidFill>
                  <a:srgbClr val="FF000B"/>
                </a:solidFill>
              </a:rPr>
              <a:t>cu</a:t>
            </a:r>
            <a:r>
              <a:t>.*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</a:t>
            </a:r>
            <a:r>
              <a:rPr>
                <a:solidFill>
                  <a:srgbClr val="FF000B"/>
                </a:solidFill>
              </a:rPr>
              <a:t>customer</a:t>
            </a:r>
            <a:r>
              <a:t> AS </a:t>
            </a:r>
            <a:r>
              <a:rPr>
                <a:solidFill>
                  <a:srgbClr val="FF000B"/>
                </a:solidFill>
              </a:rPr>
              <a:t>cu</a:t>
            </a:r>
            <a:endParaRPr>
              <a:solidFill>
                <a:srgbClr val="0122FF"/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RIGHT JOIN </a:t>
            </a:r>
            <a:r>
              <a:rPr>
                <a:solidFill>
                  <a:srgbClr val="0122FF"/>
                </a:solidFill>
              </a:rPr>
              <a:t>address</a:t>
            </a:r>
            <a:r>
              <a:t> AS </a:t>
            </a:r>
            <a:r>
              <a:rPr>
                <a:solidFill>
                  <a:srgbClr val="0122FF"/>
                </a:solidFill>
              </a:rPr>
              <a:t>ad</a:t>
            </a:r>
            <a:endParaRPr>
              <a:solidFill>
                <a:srgbClr val="FF000B"/>
              </a:solidFill>
            </a:endParaR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FF000B"/>
                </a:solidFill>
              </a:rPr>
              <a:t>cu</a:t>
            </a:r>
            <a:r>
              <a:t>.address_id = </a:t>
            </a:r>
            <a:r>
              <a:rPr>
                <a:solidFill>
                  <a:srgbClr val="0122FF"/>
                </a:solidFill>
              </a:rPr>
              <a:t>ad</a:t>
            </a:r>
            <a:r>
              <a:t>.address_id;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6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7" name="Google Shape;69;p14"/>
          <p:cNvSpPr txBox="1"/>
          <p:nvPr/>
        </p:nvSpPr>
        <p:spPr>
          <a:xfrm>
            <a:off x="845786" y="2251671"/>
            <a:ext cx="10280798" cy="65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There are four main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sp>
        <p:nvSpPr>
          <p:cNvPr id="278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 defTabSz="1158239">
              <a:defRPr b="1" sz="5700">
                <a:solidFill>
                  <a:srgbClr val="FFFFFF"/>
                </a:solidFill>
              </a:defRPr>
            </a:lvl1pPr>
          </a:lstStyle>
          <a:p>
            <a:pPr/>
            <a:r>
              <a:t>JOIN Statements - FULL OUTER</a:t>
            </a:r>
          </a:p>
        </p:txBody>
      </p:sp>
      <p:pic>
        <p:nvPicPr>
          <p:cNvPr id="279" name="JOINS.png" descr="JOINS.png"/>
          <p:cNvPicPr>
            <a:picLocks noChangeAspect="1"/>
          </p:cNvPicPr>
          <p:nvPr/>
        </p:nvPicPr>
        <p:blipFill>
          <a:blip r:embed="rId2">
            <a:extLst/>
          </a:blip>
          <a:srcRect l="0" t="14313" r="0" b="0"/>
          <a:stretch>
            <a:fillRect/>
          </a:stretch>
        </p:blipFill>
        <p:spPr>
          <a:xfrm>
            <a:off x="-109815" y="3427223"/>
            <a:ext cx="12192001" cy="3341282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INNER JOIN"/>
          <p:cNvSpPr txBox="1"/>
          <p:nvPr/>
        </p:nvSpPr>
        <p:spPr>
          <a:xfrm>
            <a:off x="563563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INNER JOIN</a:t>
            </a:r>
          </a:p>
        </p:txBody>
      </p:sp>
      <p:sp>
        <p:nvSpPr>
          <p:cNvPr id="281" name="LEFT JOIN"/>
          <p:cNvSpPr txBox="1"/>
          <p:nvPr/>
        </p:nvSpPr>
        <p:spPr>
          <a:xfrm>
            <a:off x="3636963" y="2962917"/>
            <a:ext cx="16131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LEFT JOIN</a:t>
            </a:r>
          </a:p>
        </p:txBody>
      </p:sp>
      <p:sp>
        <p:nvSpPr>
          <p:cNvPr id="282" name="RIGHT JOIN"/>
          <p:cNvSpPr txBox="1"/>
          <p:nvPr/>
        </p:nvSpPr>
        <p:spPr>
          <a:xfrm>
            <a:off x="6542696" y="2962917"/>
            <a:ext cx="178081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RIGHT JOIN</a:t>
            </a:r>
          </a:p>
        </p:txBody>
      </p:sp>
      <p:sp>
        <p:nvSpPr>
          <p:cNvPr id="283" name="FULL OUTER JOIN"/>
          <p:cNvSpPr txBox="1"/>
          <p:nvPr/>
        </p:nvSpPr>
        <p:spPr>
          <a:xfrm>
            <a:off x="9171596" y="2962917"/>
            <a:ext cx="26191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FULL OUTER JOIN</a:t>
            </a:r>
          </a:p>
        </p:txBody>
      </p:sp>
      <p:sp>
        <p:nvSpPr>
          <p:cNvPr id="284" name="Rectángulo"/>
          <p:cNvSpPr/>
          <p:nvPr/>
        </p:nvSpPr>
        <p:spPr>
          <a:xfrm>
            <a:off x="9021805" y="2847368"/>
            <a:ext cx="2918733" cy="3704321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7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8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 defTabSz="1158239">
              <a:defRPr b="1" sz="5700">
                <a:solidFill>
                  <a:srgbClr val="FFFFFF"/>
                </a:solidFill>
              </a:defRPr>
            </a:lvl1pPr>
          </a:lstStyle>
          <a:p>
            <a:pPr/>
            <a:r>
              <a:t>JOIN Statements - FULL OUTER</a:t>
            </a:r>
          </a:p>
        </p:txBody>
      </p:sp>
      <p:sp>
        <p:nvSpPr>
          <p:cNvPr id="289" name="Google Shape;69;p14"/>
          <p:cNvSpPr txBox="1"/>
          <p:nvPr/>
        </p:nvSpPr>
        <p:spPr>
          <a:xfrm>
            <a:off x="373046" y="1980313"/>
            <a:ext cx="11518575" cy="401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FULL [OUTER] JOIN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60684" indent="-260684" defTabSz="1219200"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Take all data from both tables, regardless of the matches.</a:t>
            </a:r>
          </a:p>
          <a:p>
            <a:pPr marL="260684" indent="-260684" defTabSz="1219200"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Let’s see the example from the previous slides (The employees exercise)</a:t>
            </a:r>
          </a:p>
          <a:p>
            <a:pPr defTabSz="1219200">
              <a:defRPr sz="26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</a:t>
            </a:r>
            <a:r>
              <a:rPr>
                <a:solidFill>
                  <a:srgbClr val="0122FF"/>
                </a:solidFill>
              </a:rPr>
              <a:t>employee_details</a:t>
            </a:r>
            <a:r>
              <a:t> AS </a:t>
            </a:r>
            <a:r>
              <a:rPr>
                <a:solidFill>
                  <a:srgbClr val="0122FF"/>
                </a:solidFill>
              </a:rPr>
              <a:t>det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FULL OUTER JOIN </a:t>
            </a:r>
            <a:r>
              <a:rPr>
                <a:solidFill>
                  <a:srgbClr val="FF000B"/>
                </a:solidFill>
              </a:rPr>
              <a:t>employee_salary</a:t>
            </a:r>
            <a:r>
              <a:t> AS </a:t>
            </a:r>
            <a:r>
              <a:rPr>
                <a:solidFill>
                  <a:srgbClr val="FF000B"/>
                </a:solidFill>
              </a:rPr>
              <a:t>sal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 </a:t>
            </a:r>
            <a:r>
              <a:rPr>
                <a:solidFill>
                  <a:srgbClr val="0122FF"/>
                </a:solidFill>
              </a:rPr>
              <a:t>det</a:t>
            </a:r>
            <a:r>
              <a:t>.employee_id = </a:t>
            </a:r>
            <a:r>
              <a:rPr>
                <a:solidFill>
                  <a:srgbClr val="FF000B"/>
                </a:solidFill>
              </a:rPr>
              <a:t>sal</a:t>
            </a:r>
            <a:r>
              <a:t>.employee_id;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2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3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 defTabSz="1158239">
              <a:defRPr b="1" sz="5700">
                <a:solidFill>
                  <a:srgbClr val="FFFFFF"/>
                </a:solidFill>
              </a:defRPr>
            </a:lvl1pPr>
          </a:lstStyle>
          <a:p>
            <a:pPr/>
            <a:r>
              <a:t>JOIN Statements - FULL OUTER</a:t>
            </a:r>
          </a:p>
        </p:txBody>
      </p:sp>
      <p:pic>
        <p:nvPicPr>
          <p:cNvPr id="294" name="Captura de pantalla 2021-07-17 a las 13.57.41.png" descr="Captura de pantalla 2021-07-17 a las 13.57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50" y="2593476"/>
            <a:ext cx="8699500" cy="308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7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8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 defTabSz="1158239">
              <a:defRPr b="1" sz="5700">
                <a:solidFill>
                  <a:srgbClr val="FFFFFF"/>
                </a:solidFill>
              </a:defRPr>
            </a:lvl1pPr>
          </a:lstStyle>
          <a:p>
            <a:pPr/>
            <a:r>
              <a:t>JOIN Statements - FULL OUTER</a:t>
            </a:r>
          </a:p>
        </p:txBody>
      </p:sp>
      <p:sp>
        <p:nvSpPr>
          <p:cNvPr id="299" name="Google Shape;69;p14"/>
          <p:cNvSpPr txBox="1"/>
          <p:nvPr/>
        </p:nvSpPr>
        <p:spPr>
          <a:xfrm>
            <a:off x="373046" y="1980313"/>
            <a:ext cx="11518575" cy="235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FULL [OUTER] JOIN</a:t>
            </a:r>
          </a:p>
          <a:p>
            <a:pPr defTabSz="1219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60684" indent="-260684" defTabSz="1219200">
              <a:lnSpc>
                <a:spcPct val="11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Rare use case</a:t>
            </a:r>
          </a:p>
          <a:p>
            <a:pPr marL="260684" indent="-260684" defTabSz="1219200">
              <a:lnSpc>
                <a:spcPct val="11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Discussion about its uses: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https://stackoverflow.com/questions/2094793/when-is-a-good-situation-to-use-a-full-outer-join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2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3" name="Google Shape;69;p14"/>
          <p:cNvSpPr txBox="1"/>
          <p:nvPr/>
        </p:nvSpPr>
        <p:spPr>
          <a:xfrm>
            <a:off x="845786" y="1914790"/>
            <a:ext cx="10280798" cy="65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There are four type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JOIN:</a:t>
            </a:r>
          </a:p>
        </p:txBody>
      </p:sp>
      <p:sp>
        <p:nvSpPr>
          <p:cNvPr id="304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</a:t>
            </a:r>
          </a:p>
        </p:txBody>
      </p:sp>
      <p:pic>
        <p:nvPicPr>
          <p:cNvPr id="305" name="dsmGaKWMeHXe9QuJtq_ys30PNfTGnMsRuHuo_MUzGCg.jpg" descr="dsmGaKWMeHXe9QuJtq_ys30PNfTGnMsRuHuo_MUzGC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9526" y="2702110"/>
            <a:ext cx="6805614" cy="3828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5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6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ERD Brief Review</a:t>
            </a:r>
          </a:p>
        </p:txBody>
      </p:sp>
      <p:pic>
        <p:nvPicPr>
          <p:cNvPr id="127" name="sql6.png" descr="sql6.png"/>
          <p:cNvPicPr>
            <a:picLocks noChangeAspect="1"/>
          </p:cNvPicPr>
          <p:nvPr/>
        </p:nvPicPr>
        <p:blipFill>
          <a:blip r:embed="rId2">
            <a:extLst/>
          </a:blip>
          <a:srcRect l="15" t="0" r="15" b="0"/>
          <a:stretch>
            <a:fillRect/>
          </a:stretch>
        </p:blipFill>
        <p:spPr>
          <a:xfrm>
            <a:off x="770686" y="2143842"/>
            <a:ext cx="4105737" cy="4272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2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28125 0.287654" origin="layout" pathEditMode="relative">
                                      <p:cBhvr>
                                        <p:cTn id="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9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JOIN Statements</a:t>
            </a:r>
          </a:p>
        </p:txBody>
      </p:sp>
      <p:pic>
        <p:nvPicPr>
          <p:cNvPr id="310" name="Sin título-5.png" descr="Sin título-5.png"/>
          <p:cNvPicPr>
            <a:picLocks noChangeAspect="1"/>
          </p:cNvPicPr>
          <p:nvPr/>
        </p:nvPicPr>
        <p:blipFill>
          <a:blip r:embed="rId2">
            <a:extLst/>
          </a:blip>
          <a:srcRect l="0" t="77" r="0" b="77"/>
          <a:stretch>
            <a:fillRect/>
          </a:stretch>
        </p:blipFill>
        <p:spPr>
          <a:xfrm>
            <a:off x="2503149" y="1895096"/>
            <a:ext cx="7097502" cy="429757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https://www.postgresqltutorial.com/postgresql-joins/"/>
          <p:cNvSpPr txBox="1"/>
          <p:nvPr/>
        </p:nvSpPr>
        <p:spPr>
          <a:xfrm>
            <a:off x="3542724" y="6304412"/>
            <a:ext cx="510655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https://www.postgresqltutorial.com/postgresql-joins/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4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5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graphicFrame>
        <p:nvGraphicFramePr>
          <p:cNvPr id="316" name="Table 6"/>
          <p:cNvGraphicFramePr/>
          <p:nvPr/>
        </p:nvGraphicFramePr>
        <p:xfrm>
          <a:off x="2006313" y="2908062"/>
          <a:ext cx="3166112" cy="25958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03668"/>
                <a:gridCol w="1762443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customerID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  <a:solidFill>
                      <a:srgbClr val="26419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customerName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solidFill>
                      <a:srgbClr val="26419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Homer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Marge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Bart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Lisa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Maggie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Moe</a:t>
                      </a:r>
                    </a:p>
                  </a:txBody>
                  <a:tcPr marL="45720" marR="45720" marT="45720" marB="45720" anchor="t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7" name="Table 6"/>
          <p:cNvGraphicFramePr/>
          <p:nvPr/>
        </p:nvGraphicFramePr>
        <p:xfrm>
          <a:off x="5615966" y="2908062"/>
          <a:ext cx="4399697" cy="25958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33585"/>
                <a:gridCol w="1403668"/>
                <a:gridCol w="1762443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orderID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26419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customerID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26419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item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26419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Beer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Hair product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Dress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Juice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Magazine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Peanuts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0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1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322" name="Given the following SQL statement:…"/>
          <p:cNvSpPr txBox="1"/>
          <p:nvPr>
            <p:ph type="body" idx="1"/>
          </p:nvPr>
        </p:nvSpPr>
        <p:spPr>
          <a:xfrm>
            <a:off x="1394083" y="2258459"/>
            <a:ext cx="9476501" cy="423473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ClrTx/>
              <a:buSzPct val="100000"/>
              <a:buFontTx/>
              <a:buAutoNum type="arabicPeriod" startAt="1"/>
              <a:defRPr sz="2200">
                <a:solidFill>
                  <a:srgbClr val="000000"/>
                </a:solidFill>
              </a:defRPr>
            </a:pPr>
            <a:r>
              <a:t>Given the following SQL statement:</a:t>
            </a:r>
          </a:p>
          <a:p>
            <a:pPr lvl="1" marL="0" indent="457200" defTabSz="9144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c.customerID, c.customerName, o.item</a:t>
            </a:r>
            <a:br/>
            <a:r>
              <a:t>FROM customer AS c</a:t>
            </a:r>
            <a:br/>
            <a:r>
              <a:t>INNER JOIN order AS o</a:t>
            </a:r>
            <a:br/>
            <a:r>
              <a:t>ON c.customerID = o.customerID</a:t>
            </a:r>
          </a:p>
          <a:p>
            <a:pPr lvl="2" marL="0" indent="914400" defTabSz="9144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t>What is the:</a:t>
            </a:r>
          </a:p>
          <a:p>
            <a:pPr lvl="2" marL="0" indent="914400" defTabSz="914400">
              <a:lnSpc>
                <a:spcPct val="90000"/>
              </a:lnSpc>
              <a:buClrTx/>
              <a:buSzTx/>
              <a:buFontTx/>
              <a:buNone/>
              <a:defRPr sz="2200">
                <a:solidFill>
                  <a:srgbClr val="000000"/>
                </a:solidFill>
              </a:defRPr>
            </a:pPr>
          </a:p>
          <a:p>
            <a:pPr lvl="1" marL="935789" indent="-300789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Tx/>
              <a:buAutoNum type="alphaUcPeriod" startAt="1"/>
              <a:defRPr sz="2200">
                <a:solidFill>
                  <a:srgbClr val="000000"/>
                </a:solidFill>
              </a:defRPr>
            </a:pPr>
            <a:r>
              <a:t>Number of columns in returned table?</a:t>
            </a:r>
          </a:p>
          <a:p>
            <a:pPr lvl="1" marL="935789" indent="-300789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Tx/>
              <a:buAutoNum type="alphaUcPeriod" startAt="1"/>
              <a:defRPr sz="2200">
                <a:solidFill>
                  <a:srgbClr val="000000"/>
                </a:solidFill>
              </a:defRPr>
            </a:pPr>
            <a:r>
              <a:t>Number of rows in returned table?</a:t>
            </a:r>
          </a:p>
          <a:p>
            <a:pPr lvl="1" marL="935789" indent="-300789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Tx/>
              <a:buAutoNum type="alphaUcPeriod" startAt="1"/>
              <a:defRPr sz="2200">
                <a:solidFill>
                  <a:srgbClr val="000000"/>
                </a:solidFill>
              </a:defRPr>
            </a:pPr>
            <a:r>
              <a:t>Number of times customerID “2” would show up?</a:t>
            </a:r>
          </a:p>
          <a:p>
            <a:pPr lvl="1" marL="935789" indent="-300789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Tx/>
              <a:buAutoNum type="alphaUcPeriod" startAt="1"/>
              <a:defRPr sz="2200">
                <a:solidFill>
                  <a:srgbClr val="000000"/>
                </a:solidFill>
              </a:defRPr>
            </a:pPr>
            <a:r>
              <a:t>Number of times customerID “5” would show up?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5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6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327" name="Given the following SQL statement:…"/>
          <p:cNvSpPr txBox="1"/>
          <p:nvPr>
            <p:ph type="body" idx="1"/>
          </p:nvPr>
        </p:nvSpPr>
        <p:spPr>
          <a:xfrm>
            <a:off x="1394083" y="2258459"/>
            <a:ext cx="9476501" cy="423473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ClrTx/>
              <a:buSzPct val="100000"/>
              <a:buFontTx/>
              <a:buAutoNum type="arabicPeriod" startAt="1"/>
              <a:defRPr sz="2200">
                <a:solidFill>
                  <a:srgbClr val="000000"/>
                </a:solidFill>
              </a:defRPr>
            </a:pPr>
            <a:r>
              <a:t>Given the following SQL statement:</a:t>
            </a:r>
          </a:p>
          <a:p>
            <a:pPr lvl="1" marL="0" indent="457200" defTabSz="9144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c.customerID, c.customerName, o.item</a:t>
            </a:r>
            <a:br/>
            <a:r>
              <a:t>FROM customer AS c</a:t>
            </a:r>
            <a:br/>
            <a:r>
              <a:t>LEFT JOIN order AS o</a:t>
            </a:r>
            <a:br/>
            <a:r>
              <a:t>ON c.customerID = o.customerID</a:t>
            </a:r>
          </a:p>
          <a:p>
            <a:pPr lvl="2" marL="0" indent="914400" defTabSz="9144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t>What is the:</a:t>
            </a:r>
          </a:p>
          <a:p>
            <a:pPr lvl="2" marL="0" indent="914400" defTabSz="914400">
              <a:lnSpc>
                <a:spcPct val="90000"/>
              </a:lnSpc>
              <a:buClrTx/>
              <a:buSzTx/>
              <a:buFontTx/>
              <a:buNone/>
              <a:defRPr sz="2200">
                <a:solidFill>
                  <a:srgbClr val="000000"/>
                </a:solidFill>
              </a:defRPr>
            </a:pPr>
          </a:p>
          <a:p>
            <a:pPr lvl="1" marL="935789" indent="-300789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Tx/>
              <a:buAutoNum type="alphaUcPeriod" startAt="1"/>
              <a:defRPr sz="2200">
                <a:solidFill>
                  <a:srgbClr val="000000"/>
                </a:solidFill>
              </a:defRPr>
            </a:pPr>
            <a:r>
              <a:t>Number of columns in returned table?</a:t>
            </a:r>
          </a:p>
          <a:p>
            <a:pPr lvl="1" marL="935789" indent="-300789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Tx/>
              <a:buAutoNum type="alphaUcPeriod" startAt="1"/>
              <a:defRPr sz="2200">
                <a:solidFill>
                  <a:srgbClr val="000000"/>
                </a:solidFill>
              </a:defRPr>
            </a:pPr>
            <a:r>
              <a:t>Number of rows in returned table?</a:t>
            </a:r>
          </a:p>
          <a:p>
            <a:pPr lvl="1" marL="935789" indent="-300789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Tx/>
              <a:buAutoNum type="alphaUcPeriod" startAt="1"/>
              <a:defRPr sz="2200">
                <a:solidFill>
                  <a:srgbClr val="000000"/>
                </a:solidFill>
              </a:defRPr>
            </a:pPr>
            <a:r>
              <a:t>Number of times customerID “2” would show up?</a:t>
            </a:r>
          </a:p>
          <a:p>
            <a:pPr lvl="1" marL="935789" indent="-300789" defTabSz="914400">
              <a:lnSpc>
                <a:spcPct val="90000"/>
              </a:lnSpc>
              <a:spcBef>
                <a:spcPts val="500"/>
              </a:spcBef>
              <a:buClrTx/>
              <a:buSzPct val="100000"/>
              <a:buFontTx/>
              <a:buAutoNum type="alphaUcPeriod" startAt="1"/>
              <a:defRPr sz="2200">
                <a:solidFill>
                  <a:srgbClr val="000000"/>
                </a:solidFill>
              </a:defRPr>
            </a:pPr>
            <a:r>
              <a:t>Number of times customerID “5” would show up?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ql6.png" descr="sql6.png"/>
          <p:cNvPicPr>
            <a:picLocks noChangeAspect="1"/>
          </p:cNvPicPr>
          <p:nvPr/>
        </p:nvPicPr>
        <p:blipFill>
          <a:blip r:embed="rId2">
            <a:extLst/>
          </a:blip>
          <a:srcRect l="15" t="0" r="15" b="0"/>
          <a:stretch>
            <a:fillRect/>
          </a:stretch>
        </p:blipFill>
        <p:spPr>
          <a:xfrm>
            <a:off x="279400" y="1981200"/>
            <a:ext cx="8216900" cy="855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Oval 6"/>
          <p:cNvSpPr/>
          <p:nvPr/>
        </p:nvSpPr>
        <p:spPr>
          <a:xfrm>
            <a:off x="6967389" y="3715496"/>
            <a:ext cx="266813" cy="280379"/>
          </a:xfrm>
          <a:prstGeom prst="ellipse">
            <a:avLst/>
          </a:prstGeom>
          <a:ln w="28575">
            <a:solidFill>
              <a:srgbClr val="FF22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Oval 6"/>
          <p:cNvSpPr/>
          <p:nvPr/>
        </p:nvSpPr>
        <p:spPr>
          <a:xfrm>
            <a:off x="6967389" y="4098703"/>
            <a:ext cx="266813" cy="280379"/>
          </a:xfrm>
          <a:prstGeom prst="ellipse">
            <a:avLst/>
          </a:prstGeom>
          <a:ln w="28575">
            <a:solidFill>
              <a:srgbClr val="FF22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Línea"/>
          <p:cNvSpPr/>
          <p:nvPr/>
        </p:nvSpPr>
        <p:spPr>
          <a:xfrm>
            <a:off x="7906460" y="2259029"/>
            <a:ext cx="1372465" cy="1"/>
          </a:xfrm>
          <a:prstGeom prst="line">
            <a:avLst/>
          </a:prstGeom>
          <a:ln w="12700">
            <a:solidFill>
              <a:srgbClr val="FF0009"/>
            </a:solidFill>
            <a:miter lim="400000"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Primary Key (PK): Unique identifiers"/>
          <p:cNvSpPr txBox="1"/>
          <p:nvPr/>
        </p:nvSpPr>
        <p:spPr>
          <a:xfrm>
            <a:off x="9345455" y="2088938"/>
            <a:ext cx="2380955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Primary Key (PK): </a:t>
            </a:r>
            <a:r>
              <a:rPr b="0"/>
              <a:t>Unique identifiers</a:t>
            </a:r>
          </a:p>
        </p:txBody>
      </p:sp>
      <p:sp>
        <p:nvSpPr>
          <p:cNvPr id="134" name="Línea"/>
          <p:cNvSpPr/>
          <p:nvPr/>
        </p:nvSpPr>
        <p:spPr>
          <a:xfrm>
            <a:off x="7908446" y="2404386"/>
            <a:ext cx="1369506" cy="585347"/>
          </a:xfrm>
          <a:prstGeom prst="line">
            <a:avLst/>
          </a:prstGeom>
          <a:ln w="12700">
            <a:solidFill>
              <a:srgbClr val="FF0009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Foreign Key (FK):…"/>
          <p:cNvSpPr txBox="1"/>
          <p:nvPr/>
        </p:nvSpPr>
        <p:spPr>
          <a:xfrm>
            <a:off x="9322495" y="2867006"/>
            <a:ext cx="2675278" cy="88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Foreign Key (FK):</a:t>
            </a:r>
            <a:endParaRPr b="1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Is a column in one table which is a PK</a:t>
            </a:r>
          </a:p>
        </p:txBody>
      </p:sp>
      <p:sp>
        <p:nvSpPr>
          <p:cNvPr id="136" name="Línea"/>
          <p:cNvSpPr/>
          <p:nvPr/>
        </p:nvSpPr>
        <p:spPr>
          <a:xfrm>
            <a:off x="7221734" y="3902933"/>
            <a:ext cx="1978740" cy="249711"/>
          </a:xfrm>
          <a:prstGeom prst="line">
            <a:avLst/>
          </a:prstGeom>
          <a:ln w="12700">
            <a:solidFill>
              <a:srgbClr val="FF0009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Crow’s foot:…"/>
          <p:cNvSpPr txBox="1"/>
          <p:nvPr/>
        </p:nvSpPr>
        <p:spPr>
          <a:xfrm>
            <a:off x="9322495" y="4003616"/>
            <a:ext cx="2675278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Crow’s foot</a:t>
            </a:r>
            <a:r>
              <a:t>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Indicates many of the instances of a </a:t>
            </a:r>
            <a:r>
              <a:rPr b="1"/>
              <a:t>FK</a:t>
            </a:r>
          </a:p>
        </p:txBody>
      </p:sp>
      <p:sp>
        <p:nvSpPr>
          <p:cNvPr id="138" name="Oval 6"/>
          <p:cNvSpPr/>
          <p:nvPr/>
        </p:nvSpPr>
        <p:spPr>
          <a:xfrm>
            <a:off x="8068120" y="5003417"/>
            <a:ext cx="266814" cy="280378"/>
          </a:xfrm>
          <a:prstGeom prst="ellipse">
            <a:avLst/>
          </a:prstGeom>
          <a:ln w="28575">
            <a:solidFill>
              <a:srgbClr val="FF22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Línea"/>
          <p:cNvSpPr/>
          <p:nvPr/>
        </p:nvSpPr>
        <p:spPr>
          <a:xfrm>
            <a:off x="7220846" y="4247978"/>
            <a:ext cx="1981629" cy="928159"/>
          </a:xfrm>
          <a:prstGeom prst="line">
            <a:avLst/>
          </a:prstGeom>
          <a:ln w="12700">
            <a:solidFill>
              <a:srgbClr val="FF0009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Línea"/>
          <p:cNvSpPr/>
          <p:nvPr/>
        </p:nvSpPr>
        <p:spPr>
          <a:xfrm>
            <a:off x="8327375" y="5156343"/>
            <a:ext cx="877010" cy="1"/>
          </a:xfrm>
          <a:prstGeom prst="line">
            <a:avLst/>
          </a:prstGeom>
          <a:ln w="12700">
            <a:solidFill>
              <a:srgbClr val="FF0009"/>
            </a:solidFill>
            <a:miter/>
            <a:headEnd type="oval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Dash line:…"/>
          <p:cNvSpPr txBox="1"/>
          <p:nvPr/>
        </p:nvSpPr>
        <p:spPr>
          <a:xfrm>
            <a:off x="9322495" y="5069787"/>
            <a:ext cx="2675278" cy="11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Dash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indicates only one instance of PK will be present in this table</a:t>
            </a:r>
          </a:p>
        </p:txBody>
      </p:sp>
      <p:sp>
        <p:nvSpPr>
          <p:cNvPr id="14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4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ERD Brief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47" name="sql6.png" descr="sql6.png"/>
          <p:cNvPicPr>
            <a:picLocks noChangeAspect="1"/>
          </p:cNvPicPr>
          <p:nvPr/>
        </p:nvPicPr>
        <p:blipFill>
          <a:blip r:embed="rId2">
            <a:extLst/>
          </a:blip>
          <a:srcRect l="15" t="0" r="15" b="0"/>
          <a:stretch>
            <a:fillRect/>
          </a:stretch>
        </p:blipFill>
        <p:spPr>
          <a:xfrm>
            <a:off x="279400" y="1981200"/>
            <a:ext cx="8216900" cy="855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One to Many relationships…"/>
          <p:cNvSpPr txBox="1"/>
          <p:nvPr/>
        </p:nvSpPr>
        <p:spPr>
          <a:xfrm>
            <a:off x="8729781" y="2089848"/>
            <a:ext cx="3136236" cy="4617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One to Many relationships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Each Customer has a unique ID. 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ID it is the PK of the customer table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Thus, we will find a single ID for each customer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This ID is also present in the Rental, Payment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 those tables, it is present as a FK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Thus, we might find the same Customer ID for many rental operations.</a:t>
            </a:r>
          </a:p>
        </p:txBody>
      </p:sp>
      <p:sp>
        <p:nvSpPr>
          <p:cNvPr id="149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ERD Brief Review</a:t>
            </a:r>
          </a:p>
        </p:txBody>
      </p:sp>
      <p:sp>
        <p:nvSpPr>
          <p:cNvPr id="150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53" name="sql6.png" descr="sql6.png"/>
          <p:cNvPicPr>
            <a:picLocks noChangeAspect="1"/>
          </p:cNvPicPr>
          <p:nvPr/>
        </p:nvPicPr>
        <p:blipFill>
          <a:blip r:embed="rId2">
            <a:extLst/>
          </a:blip>
          <a:srcRect l="15" t="0" r="15" b="0"/>
          <a:stretch>
            <a:fillRect/>
          </a:stretch>
        </p:blipFill>
        <p:spPr>
          <a:xfrm>
            <a:off x="279400" y="1981200"/>
            <a:ext cx="8216900" cy="855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Many-to-Many relationships…"/>
          <p:cNvSpPr txBox="1"/>
          <p:nvPr/>
        </p:nvSpPr>
        <p:spPr>
          <a:xfrm>
            <a:off x="8729781" y="2089848"/>
            <a:ext cx="3136236" cy="4084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Many-to-Many relationships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There are many categories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There are many films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One film can have many categories</a:t>
            </a: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One category can be related to many films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Since PKs have to be unique, many to many relationships have to resort to a intermediate step </a:t>
            </a:r>
            <a:r>
              <a:rPr i="1"/>
              <a:t>(Film Category)</a:t>
            </a:r>
          </a:p>
        </p:txBody>
      </p:sp>
      <p:sp>
        <p:nvSpPr>
          <p:cNvPr id="155" name="Rectángulo"/>
          <p:cNvSpPr/>
          <p:nvPr/>
        </p:nvSpPr>
        <p:spPr>
          <a:xfrm>
            <a:off x="426955" y="2650002"/>
            <a:ext cx="2652874" cy="3937475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6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ERD Brief Review</a:t>
            </a:r>
          </a:p>
        </p:txBody>
      </p:sp>
      <p:sp>
        <p:nvSpPr>
          <p:cNvPr id="157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ql6.png" descr="sql6.png"/>
          <p:cNvPicPr>
            <a:picLocks noChangeAspect="1"/>
          </p:cNvPicPr>
          <p:nvPr/>
        </p:nvPicPr>
        <p:blipFill>
          <a:blip r:embed="rId2">
            <a:extLst/>
          </a:blip>
          <a:srcRect l="15" t="0" r="15" b="0"/>
          <a:stretch>
            <a:fillRect/>
          </a:stretch>
        </p:blipFill>
        <p:spPr>
          <a:xfrm>
            <a:off x="279400" y="1981200"/>
            <a:ext cx="8216900" cy="855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" name="How can we leverage these relationships?…"/>
          <p:cNvSpPr txBox="1"/>
          <p:nvPr/>
        </p:nvSpPr>
        <p:spPr>
          <a:xfrm>
            <a:off x="8729781" y="2089848"/>
            <a:ext cx="3136236" cy="3284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How can we leverage these relationships?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As many tables are connected, we can perform interesting analyses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3" indent="-180473"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We can see, for example, the stores in UK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Let’s see this without using JOIN first</a:t>
            </a:r>
          </a:p>
        </p:txBody>
      </p:sp>
      <p:sp>
        <p:nvSpPr>
          <p:cNvPr id="162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Why using JOIN?</a:t>
            </a:r>
          </a:p>
        </p:txBody>
      </p:sp>
      <p:sp>
        <p:nvSpPr>
          <p:cNvPr id="16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4" name="Rectángulo"/>
          <p:cNvSpPr/>
          <p:nvPr/>
        </p:nvSpPr>
        <p:spPr>
          <a:xfrm>
            <a:off x="6823571" y="1905000"/>
            <a:ext cx="1768058" cy="4595889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28872 -0.240427" origin="layout" pathEditMode="relative">
                                      <p:cBhvr>
                                        <p:cTn id="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with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59"/>
                                        </p:tgtEl>
                                      </p:cBhvr>
                                      <p:by x="61433" y="614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2"/>
      <p:bldP build="whole" bldLvl="1" animBg="1" rev="0" advAuto="0" spid="164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7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Why using JOIN?</a:t>
            </a:r>
          </a:p>
        </p:txBody>
      </p:sp>
      <p:sp>
        <p:nvSpPr>
          <p:cNvPr id="16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9" name="Google Shape;69;p14"/>
          <p:cNvSpPr txBox="1"/>
          <p:nvPr/>
        </p:nvSpPr>
        <p:spPr>
          <a:xfrm>
            <a:off x="552708" y="1928112"/>
            <a:ext cx="10544679" cy="135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 defTabSz="1219200">
              <a:lnSpc>
                <a:spcPct val="120000"/>
              </a:lnSpc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First, let’s find the UK id</a:t>
            </a:r>
          </a:p>
          <a:p>
            <a:pPr defTabSz="1219200">
              <a:lnSpc>
                <a:spcPct val="12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country</a:t>
            </a:r>
          </a:p>
          <a:p>
            <a:pPr defTabSz="1219200">
              <a:lnSpc>
                <a:spcPct val="12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 = ‘United Kingdom’;</a:t>
            </a:r>
          </a:p>
        </p:txBody>
      </p:sp>
      <p:pic>
        <p:nvPicPr>
          <p:cNvPr id="170" name="Captura de pantalla 2021-07-17 a las 4.05.31.png" descr="Captura de pantalla 2021-07-17 a las 4.05.31.png"/>
          <p:cNvPicPr>
            <a:picLocks noChangeAspect="1"/>
          </p:cNvPicPr>
          <p:nvPr/>
        </p:nvPicPr>
        <p:blipFill>
          <a:blip r:embed="rId2">
            <a:extLst/>
          </a:blip>
          <a:srcRect l="0" t="10206" r="0" b="10206"/>
          <a:stretch>
            <a:fillRect/>
          </a:stretch>
        </p:blipFill>
        <p:spPr>
          <a:xfrm>
            <a:off x="1856297" y="3371874"/>
            <a:ext cx="7937501" cy="110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Google Shape;69;p14"/>
          <p:cNvSpPr txBox="1"/>
          <p:nvPr/>
        </p:nvSpPr>
        <p:spPr>
          <a:xfrm>
            <a:off x="779561" y="4751546"/>
            <a:ext cx="10544679" cy="527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lnSpc>
                <a:spcPct val="120000"/>
              </a:lnSpc>
              <a:defRPr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 can look cities whose country_id =102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4" name="2. Google Shape;68;p14"/>
          <p:cNvSpPr txBox="1"/>
          <p:nvPr>
            <p:ph type="title"/>
          </p:nvPr>
        </p:nvSpPr>
        <p:spPr>
          <a:xfrm>
            <a:off x="451933" y="273713"/>
            <a:ext cx="11360801" cy="1274574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Why using JOIN?</a:t>
            </a:r>
          </a:p>
        </p:txBody>
      </p:sp>
      <p:sp>
        <p:nvSpPr>
          <p:cNvPr id="175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6" name="Google Shape;69;p14"/>
          <p:cNvSpPr txBox="1"/>
          <p:nvPr/>
        </p:nvSpPr>
        <p:spPr>
          <a:xfrm>
            <a:off x="552708" y="2141054"/>
            <a:ext cx="10544679" cy="886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lnSpc>
                <a:spcPct val="12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city</a:t>
            </a:r>
          </a:p>
          <a:p>
            <a:pPr defTabSz="1219200">
              <a:lnSpc>
                <a:spcPct val="12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country_id = 102;</a:t>
            </a:r>
          </a:p>
        </p:txBody>
      </p:sp>
      <p:pic>
        <p:nvPicPr>
          <p:cNvPr id="177" name="Captura de pantalla 2021-07-17 a las 11.06.59.png" descr="Captura de pantalla 2021-07-17 a las 11.06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2783" y="3126173"/>
            <a:ext cx="8039101" cy="326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Rectángulo"/>
          <p:cNvSpPr/>
          <p:nvPr/>
        </p:nvSpPr>
        <p:spPr>
          <a:xfrm>
            <a:off x="2581771" y="3072611"/>
            <a:ext cx="1353309" cy="3371025"/>
          </a:xfrm>
          <a:prstGeom prst="rect">
            <a:avLst/>
          </a:prstGeom>
          <a:ln w="25400">
            <a:solidFill>
              <a:srgbClr val="FF03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