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9" r:id="rId3"/>
    <p:sldId id="260" r:id="rId4"/>
    <p:sldId id="261" r:id="rId5"/>
    <p:sldId id="263" r:id="rId6"/>
    <p:sldId id="278" r:id="rId7"/>
    <p:sldId id="285" r:id="rId8"/>
    <p:sldId id="283" r:id="rId9"/>
    <p:sldId id="279" r:id="rId10"/>
    <p:sldId id="265" r:id="rId11"/>
    <p:sldId id="284" r:id="rId12"/>
    <p:sldId id="287" r:id="rId13"/>
    <p:sldId id="288" r:id="rId14"/>
    <p:sldId id="281" r:id="rId15"/>
    <p:sldId id="282" r:id="rId16"/>
    <p:sldId id="280" r:id="rId17"/>
    <p:sldId id="267" r:id="rId18"/>
    <p:sldId id="286" r:id="rId19"/>
    <p:sldId id="269" r:id="rId20"/>
    <p:sldId id="270" r:id="rId21"/>
    <p:sldId id="266" r:id="rId22"/>
    <p:sldId id="272" r:id="rId23"/>
    <p:sldId id="277" r:id="rId24"/>
    <p:sldId id="273" r:id="rId25"/>
    <p:sldId id="274" r:id="rId26"/>
    <p:sldId id="271" r:id="rId27"/>
    <p:sldId id="275" r:id="rId28"/>
    <p:sldId id="276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90236" autoAdjust="0"/>
  </p:normalViewPr>
  <p:slideViewPr>
    <p:cSldViewPr snapToGrid="0">
      <p:cViewPr>
        <p:scale>
          <a:sx n="69" d="100"/>
          <a:sy n="69" d="100"/>
        </p:scale>
        <p:origin x="63" y="3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94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AC433-B6F3-407D-BE91-C66346E30C87}" type="datetimeFigureOut">
              <a:rPr lang="zh-TW" altLang="en-US" smtClean="0"/>
              <a:t>2020/8/8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ED975-0D6C-4720-BC5B-E3F029A5F0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6458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健康的影像心臟輪廓明顯</a:t>
            </a:r>
            <a:r>
              <a:rPr lang="en-US" altLang="zh-TW" dirty="0" smtClean="0"/>
              <a:t>,</a:t>
            </a:r>
            <a:r>
              <a:rPr lang="zh-TW" altLang="en-US" dirty="0" smtClean="0"/>
              <a:t>肋骨線條明顯</a:t>
            </a:r>
            <a:endParaRPr lang="en-US" altLang="zh-TW" dirty="0" smtClean="0"/>
          </a:p>
          <a:p>
            <a:r>
              <a:rPr lang="zh-TW" altLang="en-US" dirty="0" smtClean="0"/>
              <a:t>肺炎的影像較多灰白部分</a:t>
            </a:r>
            <a:r>
              <a:rPr lang="en-US" altLang="zh-TW" dirty="0" smtClean="0"/>
              <a:t>(</a:t>
            </a:r>
            <a:r>
              <a:rPr lang="zh-TW" altLang="en-US" dirty="0" smtClean="0"/>
              <a:t>肺泡內有實質的發炎細胞和物質</a:t>
            </a:r>
            <a:r>
              <a:rPr lang="en-US" altLang="zh-TW" dirty="0" smtClean="0"/>
              <a:t>,</a:t>
            </a:r>
            <a:r>
              <a:rPr lang="zh-TW" altLang="en-US" dirty="0" smtClean="0"/>
              <a:t>所以肺泡的含氣量減少</a:t>
            </a:r>
            <a:r>
              <a:rPr lang="en-US" altLang="zh-TW" dirty="0" smtClean="0"/>
              <a:t>,</a:t>
            </a:r>
            <a:r>
              <a:rPr lang="zh-TW" altLang="en-US" dirty="0" smtClean="0"/>
              <a:t>故多呈白色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253CF-472C-40DF-9AD3-400C12393FA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791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253CF-472C-40DF-9AD3-400C12393FA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1650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253CF-472C-40DF-9AD3-400C12393FA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01729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253CF-472C-40DF-9AD3-400C12393FA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05748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253CF-472C-40DF-9AD3-400C12393FAF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5721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253CF-472C-40DF-9AD3-400C12393FAF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93353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253CF-472C-40DF-9AD3-400C12393FAF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66653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253CF-472C-40DF-9AD3-400C12393FAF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53361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253CF-472C-40DF-9AD3-400C12393FAF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76573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253CF-472C-40DF-9AD3-400C12393FAF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54552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253CF-472C-40DF-9AD3-400C12393FAF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1266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但是同樣的原則</a:t>
            </a:r>
            <a:endParaRPr lang="en-US" altLang="zh-TW" dirty="0" smtClean="0"/>
          </a:p>
          <a:p>
            <a:r>
              <a:rPr lang="zh-TW" altLang="en-US" dirty="0" smtClean="0"/>
              <a:t>肉眼來看可能導致誤判，右邊肺炎的病灶便是肉眼看不出來，但檢測是病毒造成的肺炎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253CF-472C-40DF-9AD3-400C12393FA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9229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253CF-472C-40DF-9AD3-400C12393FAF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68699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253CF-472C-40DF-9AD3-400C12393FAF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6923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253CF-472C-40DF-9AD3-400C12393FAF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51628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253CF-472C-40DF-9AD3-400C12393FAF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9467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253CF-472C-40DF-9AD3-400C12393FAF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92865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253CF-472C-40DF-9AD3-400C12393FAF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13871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253CF-472C-40DF-9AD3-400C12393FAF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75217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253CF-472C-40DF-9AD3-400C12393FAF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5508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左圖為右上肺葉有肺炎感染</a:t>
            </a:r>
            <a:endParaRPr lang="en-US" altLang="zh-TW" dirty="0" smtClean="0"/>
          </a:p>
          <a:p>
            <a:r>
              <a:rPr lang="zh-TW" altLang="en-US" dirty="0" smtClean="0"/>
              <a:t>右圖為肺炎節結狀的病灶影像呈現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253CF-472C-40DF-9AD3-400C12393FA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8555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左圖為右上肺葉有肺炎感染</a:t>
            </a:r>
            <a:endParaRPr lang="en-US" altLang="zh-TW" dirty="0" smtClean="0"/>
          </a:p>
          <a:p>
            <a:r>
              <a:rPr lang="zh-TW" altLang="en-US" dirty="0" smtClean="0"/>
              <a:t>右圖為肺炎節結狀的病灶影像呈現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253CF-472C-40DF-9AD3-400C12393FA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837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253CF-472C-40DF-9AD3-400C12393FA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0803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253CF-472C-40DF-9AD3-400C12393FA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5667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253CF-472C-40DF-9AD3-400C12393FA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0138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253CF-472C-40DF-9AD3-400C12393FA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8109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253CF-472C-40DF-9AD3-400C12393FA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0786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6FDE-1340-48B7-9836-B292AA417273}" type="datetimeFigureOut">
              <a:rPr lang="zh-TW" altLang="en-US" smtClean="0"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6302-7DE8-40CF-84AA-F875033154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2369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6FDE-1340-48B7-9836-B292AA417273}" type="datetimeFigureOut">
              <a:rPr lang="zh-TW" altLang="en-US" smtClean="0"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6302-7DE8-40CF-84AA-F875033154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6042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6FDE-1340-48B7-9836-B292AA417273}" type="datetimeFigureOut">
              <a:rPr lang="zh-TW" altLang="en-US" smtClean="0"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6302-7DE8-40CF-84AA-F875033154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5954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6FDE-1340-48B7-9836-B292AA417273}" type="datetimeFigureOut">
              <a:rPr lang="zh-TW" altLang="en-US" smtClean="0"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6302-7DE8-40CF-84AA-F875033154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6014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6FDE-1340-48B7-9836-B292AA417273}" type="datetimeFigureOut">
              <a:rPr lang="zh-TW" altLang="en-US" smtClean="0"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6302-7DE8-40CF-84AA-F875033154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4394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6FDE-1340-48B7-9836-B292AA417273}" type="datetimeFigureOut">
              <a:rPr lang="zh-TW" altLang="en-US" smtClean="0"/>
              <a:t>2020/8/8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6302-7DE8-40CF-84AA-F875033154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2010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6FDE-1340-48B7-9836-B292AA417273}" type="datetimeFigureOut">
              <a:rPr lang="zh-TW" altLang="en-US" smtClean="0"/>
              <a:t>2020/8/8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6302-7DE8-40CF-84AA-F875033154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128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6FDE-1340-48B7-9836-B292AA417273}" type="datetimeFigureOut">
              <a:rPr lang="zh-TW" altLang="en-US" smtClean="0"/>
              <a:t>2020/8/8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6302-7DE8-40CF-84AA-F875033154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339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6FDE-1340-48B7-9836-B292AA417273}" type="datetimeFigureOut">
              <a:rPr lang="zh-TW" altLang="en-US" smtClean="0"/>
              <a:t>2020/8/8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6302-7DE8-40CF-84AA-F875033154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19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6FDE-1340-48B7-9836-B292AA417273}" type="datetimeFigureOut">
              <a:rPr lang="zh-TW" altLang="en-US" smtClean="0"/>
              <a:t>2020/8/8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6302-7DE8-40CF-84AA-F875033154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4927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6FDE-1340-48B7-9836-B292AA417273}" type="datetimeFigureOut">
              <a:rPr lang="zh-TW" altLang="en-US" smtClean="0"/>
              <a:t>2020/8/8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6302-7DE8-40CF-84AA-F875033154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650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06FDE-1340-48B7-9836-B292AA417273}" type="datetimeFigureOut">
              <a:rPr lang="zh-TW" altLang="en-US" smtClean="0"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56302-7DE8-40CF-84AA-F875033154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846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AI for Medical Image Classification</a:t>
            </a:r>
            <a:br>
              <a:rPr lang="en-US" altLang="zh-TW" dirty="0" smtClean="0"/>
            </a:br>
            <a:r>
              <a:rPr lang="en-US" altLang="zh-TW" dirty="0" smtClean="0"/>
              <a:t>Day 2: Neural Network Model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Ting-Li Chen</a:t>
            </a:r>
          </a:p>
          <a:p>
            <a:r>
              <a:rPr lang="en-US" altLang="zh-TW" dirty="0" smtClean="0"/>
              <a:t>Institute of Statistical Science, Academia </a:t>
            </a:r>
            <a:r>
              <a:rPr lang="en-US" altLang="zh-TW" dirty="0" err="1" smtClean="0"/>
              <a:t>Sinica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512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4563115" y="320691"/>
            <a:ext cx="2998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/>
              <a:t>Feature Extraction </a:t>
            </a:r>
            <a:endParaRPr lang="zh-TW" altLang="en-US" sz="2800" b="1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837342"/>
              </p:ext>
            </p:extLst>
          </p:nvPr>
        </p:nvGraphicFramePr>
        <p:xfrm>
          <a:off x="499115" y="1941141"/>
          <a:ext cx="4064000" cy="305394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84204806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6821713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3521539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69674746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302641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97794375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1044886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39162704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1031385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770838190"/>
                    </a:ext>
                  </a:extLst>
                </a:gridCol>
              </a:tblGrid>
              <a:tr h="38174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954152"/>
                  </a:ext>
                </a:extLst>
              </a:tr>
              <a:tr h="38174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783477"/>
                  </a:ext>
                </a:extLst>
              </a:tr>
              <a:tr h="38174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312342"/>
                  </a:ext>
                </a:extLst>
              </a:tr>
              <a:tr h="38174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150695"/>
                  </a:ext>
                </a:extLst>
              </a:tr>
              <a:tr h="38174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593928"/>
                  </a:ext>
                </a:extLst>
              </a:tr>
              <a:tr h="38174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675041"/>
                  </a:ext>
                </a:extLst>
              </a:tr>
              <a:tr h="38174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762885"/>
                  </a:ext>
                </a:extLst>
              </a:tr>
              <a:tr h="38174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605168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784554"/>
              </p:ext>
            </p:extLst>
          </p:nvPr>
        </p:nvGraphicFramePr>
        <p:xfrm>
          <a:off x="7033906" y="1524885"/>
          <a:ext cx="2376225" cy="185293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75245">
                  <a:extLst>
                    <a:ext uri="{9D8B030D-6E8A-4147-A177-3AD203B41FA5}">
                      <a16:colId xmlns:a16="http://schemas.microsoft.com/office/drawing/2014/main" val="3044395013"/>
                    </a:ext>
                  </a:extLst>
                </a:gridCol>
                <a:gridCol w="475245">
                  <a:extLst>
                    <a:ext uri="{9D8B030D-6E8A-4147-A177-3AD203B41FA5}">
                      <a16:colId xmlns:a16="http://schemas.microsoft.com/office/drawing/2014/main" val="2902104377"/>
                    </a:ext>
                  </a:extLst>
                </a:gridCol>
                <a:gridCol w="475245">
                  <a:extLst>
                    <a:ext uri="{9D8B030D-6E8A-4147-A177-3AD203B41FA5}">
                      <a16:colId xmlns:a16="http://schemas.microsoft.com/office/drawing/2014/main" val="2682549799"/>
                    </a:ext>
                  </a:extLst>
                </a:gridCol>
                <a:gridCol w="475245">
                  <a:extLst>
                    <a:ext uri="{9D8B030D-6E8A-4147-A177-3AD203B41FA5}">
                      <a16:colId xmlns:a16="http://schemas.microsoft.com/office/drawing/2014/main" val="950395408"/>
                    </a:ext>
                  </a:extLst>
                </a:gridCol>
                <a:gridCol w="475245">
                  <a:extLst>
                    <a:ext uri="{9D8B030D-6E8A-4147-A177-3AD203B41FA5}">
                      <a16:colId xmlns:a16="http://schemas.microsoft.com/office/drawing/2014/main" val="2786226653"/>
                    </a:ext>
                  </a:extLst>
                </a:gridCol>
              </a:tblGrid>
              <a:tr h="37058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285276"/>
                  </a:ext>
                </a:extLst>
              </a:tr>
              <a:tr h="37058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987434"/>
                  </a:ext>
                </a:extLst>
              </a:tr>
              <a:tr h="37058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486748"/>
                  </a:ext>
                </a:extLst>
              </a:tr>
              <a:tr h="37058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117161"/>
                  </a:ext>
                </a:extLst>
              </a:tr>
              <a:tr h="37058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571393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549963"/>
              </p:ext>
            </p:extLst>
          </p:nvPr>
        </p:nvGraphicFramePr>
        <p:xfrm>
          <a:off x="7033906" y="4004229"/>
          <a:ext cx="2376225" cy="185293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75245">
                  <a:extLst>
                    <a:ext uri="{9D8B030D-6E8A-4147-A177-3AD203B41FA5}">
                      <a16:colId xmlns:a16="http://schemas.microsoft.com/office/drawing/2014/main" val="3044395013"/>
                    </a:ext>
                  </a:extLst>
                </a:gridCol>
                <a:gridCol w="475245">
                  <a:extLst>
                    <a:ext uri="{9D8B030D-6E8A-4147-A177-3AD203B41FA5}">
                      <a16:colId xmlns:a16="http://schemas.microsoft.com/office/drawing/2014/main" val="2902104377"/>
                    </a:ext>
                  </a:extLst>
                </a:gridCol>
                <a:gridCol w="475245">
                  <a:extLst>
                    <a:ext uri="{9D8B030D-6E8A-4147-A177-3AD203B41FA5}">
                      <a16:colId xmlns:a16="http://schemas.microsoft.com/office/drawing/2014/main" val="2682549799"/>
                    </a:ext>
                  </a:extLst>
                </a:gridCol>
                <a:gridCol w="475245">
                  <a:extLst>
                    <a:ext uri="{9D8B030D-6E8A-4147-A177-3AD203B41FA5}">
                      <a16:colId xmlns:a16="http://schemas.microsoft.com/office/drawing/2014/main" val="950395408"/>
                    </a:ext>
                  </a:extLst>
                </a:gridCol>
                <a:gridCol w="475245">
                  <a:extLst>
                    <a:ext uri="{9D8B030D-6E8A-4147-A177-3AD203B41FA5}">
                      <a16:colId xmlns:a16="http://schemas.microsoft.com/office/drawing/2014/main" val="2786226653"/>
                    </a:ext>
                  </a:extLst>
                </a:gridCol>
              </a:tblGrid>
              <a:tr h="37058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285276"/>
                  </a:ext>
                </a:extLst>
              </a:tr>
              <a:tr h="37058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987434"/>
                  </a:ext>
                </a:extLst>
              </a:tr>
              <a:tr h="37058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486748"/>
                  </a:ext>
                </a:extLst>
              </a:tr>
              <a:tr h="37058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117161"/>
                  </a:ext>
                </a:extLst>
              </a:tr>
              <a:tr h="37058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57139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/>
              <p:cNvSpPr txBox="1"/>
              <p:nvPr/>
            </p:nvSpPr>
            <p:spPr>
              <a:xfrm>
                <a:off x="2307919" y="5953815"/>
                <a:ext cx="26396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∥×∥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∥×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TW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7919" y="5953815"/>
                <a:ext cx="2639633" cy="276999"/>
              </a:xfrm>
              <a:prstGeom prst="rect">
                <a:avLst/>
              </a:prstGeom>
              <a:blipFill>
                <a:blip r:embed="rId3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797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4788303" y="320691"/>
            <a:ext cx="2074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/>
              <a:t>Convolution</a:t>
            </a:r>
            <a:r>
              <a:rPr lang="en-US" altLang="zh-TW" sz="2800" b="1" dirty="0" smtClean="0"/>
              <a:t> </a:t>
            </a:r>
            <a:endParaRPr lang="zh-TW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字方塊 1"/>
              <p:cNvSpPr txBox="1"/>
              <p:nvPr/>
            </p:nvSpPr>
            <p:spPr>
              <a:xfrm>
                <a:off x="4376440" y="1513703"/>
                <a:ext cx="3095656" cy="7781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∘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440" y="1513703"/>
                <a:ext cx="3095656" cy="7781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4376440" y="2961657"/>
                <a:ext cx="30129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∘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440" y="2961657"/>
                <a:ext cx="3012901" cy="276999"/>
              </a:xfrm>
              <a:prstGeom prst="rect">
                <a:avLst/>
              </a:prstGeom>
              <a:blipFill>
                <a:blip r:embed="rId4"/>
                <a:stretch>
                  <a:fillRect t="-2222" b="-3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4656904" y="3769948"/>
                <a:ext cx="30129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 smtClean="0"/>
                  <a:t>)</a:t>
                </a:r>
                <a:endParaRPr lang="zh-TW" altLang="en-US" dirty="0"/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904" y="3769948"/>
                <a:ext cx="3012901" cy="276999"/>
              </a:xfrm>
              <a:prstGeom prst="rect">
                <a:avLst/>
              </a:prstGeom>
              <a:blipFill>
                <a:blip r:embed="rId5"/>
                <a:stretch>
                  <a:fillRect l="-3644" t="-28261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174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4652378" y="221838"/>
            <a:ext cx="1703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/>
              <a:t>Activation</a:t>
            </a:r>
            <a:endParaRPr lang="zh-TW" altLang="en-US" sz="2800" b="1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651" y="1519018"/>
            <a:ext cx="10058400" cy="443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9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4652378" y="221838"/>
            <a:ext cx="3083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/>
              <a:t>Activation</a:t>
            </a:r>
            <a:r>
              <a:rPr lang="en-US" altLang="zh-TW" sz="2800" b="1" dirty="0" smtClean="0"/>
              <a:t> Function</a:t>
            </a:r>
            <a:endParaRPr lang="zh-TW" altLang="en-US" sz="2800" b="1" dirty="0"/>
          </a:p>
        </p:txBody>
      </p:sp>
      <p:sp>
        <p:nvSpPr>
          <p:cNvPr id="2" name="文字方塊 1"/>
          <p:cNvSpPr txBox="1"/>
          <p:nvPr/>
        </p:nvSpPr>
        <p:spPr>
          <a:xfrm>
            <a:off x="3150973" y="1989438"/>
            <a:ext cx="99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Logistic: 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/>
              <p:cNvSpPr txBox="1"/>
              <p:nvPr/>
            </p:nvSpPr>
            <p:spPr>
              <a:xfrm>
                <a:off x="4652378" y="1833754"/>
                <a:ext cx="818301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378" y="1833754"/>
                <a:ext cx="818301" cy="5250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705" y="3074901"/>
            <a:ext cx="4290311" cy="286670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9934832" y="6364414"/>
            <a:ext cx="1588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</a:t>
            </a:r>
            <a:r>
              <a:rPr lang="en-US" altLang="zh-TW" dirty="0" smtClean="0"/>
              <a:t>rom </a:t>
            </a:r>
            <a:r>
              <a:rPr lang="en-US" altLang="zh-TW" dirty="0" err="1" smtClean="0"/>
              <a:t>wikipedia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437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4652378" y="221838"/>
            <a:ext cx="3083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/>
              <a:t>Activation</a:t>
            </a:r>
            <a:r>
              <a:rPr lang="en-US" altLang="zh-TW" sz="2800" b="1" dirty="0" smtClean="0"/>
              <a:t> Function</a:t>
            </a:r>
            <a:endParaRPr lang="zh-TW" altLang="en-US" sz="2800" b="1" dirty="0"/>
          </a:p>
        </p:txBody>
      </p:sp>
      <p:sp>
        <p:nvSpPr>
          <p:cNvPr id="2" name="文字方塊 1"/>
          <p:cNvSpPr txBox="1"/>
          <p:nvPr/>
        </p:nvSpPr>
        <p:spPr>
          <a:xfrm>
            <a:off x="3150973" y="1989438"/>
            <a:ext cx="219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Re</a:t>
            </a:r>
            <a:r>
              <a:rPr lang="en-US" altLang="zh-TW" dirty="0" smtClean="0"/>
              <a:t>ctifier</a:t>
            </a:r>
            <a:r>
              <a:rPr lang="en-US" altLang="zh-TW" b="1" dirty="0" smtClean="0"/>
              <a:t> L</a:t>
            </a:r>
            <a:r>
              <a:rPr lang="en-US" altLang="zh-TW" dirty="0" smtClean="0"/>
              <a:t>inear</a:t>
            </a:r>
            <a:r>
              <a:rPr lang="en-US" altLang="zh-TW" b="1" dirty="0" smtClean="0"/>
              <a:t> U</a:t>
            </a:r>
            <a:r>
              <a:rPr lang="en-US" altLang="zh-TW" dirty="0" smtClean="0"/>
              <a:t>nit: 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5702702" y="2035604"/>
            <a:ext cx="22056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dirty="0" smtClean="0"/>
              <a:t>Max(0,x)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9934832" y="6364414"/>
            <a:ext cx="1588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</a:t>
            </a:r>
            <a:r>
              <a:rPr lang="en-US" altLang="zh-TW" dirty="0" smtClean="0"/>
              <a:t>rom </a:t>
            </a:r>
            <a:r>
              <a:rPr lang="en-US" altLang="zh-TW" dirty="0" err="1" smtClean="0"/>
              <a:t>wikipedia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150973" y="2358770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Softplus</a:t>
            </a:r>
            <a:r>
              <a:rPr lang="en-US" altLang="zh-TW" dirty="0" smtClean="0"/>
              <a:t>: 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/>
              <p:cNvSpPr txBox="1"/>
              <p:nvPr/>
            </p:nvSpPr>
            <p:spPr>
              <a:xfrm>
                <a:off x="5702702" y="2451103"/>
                <a:ext cx="11923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⁡(1+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2702" y="2451103"/>
                <a:ext cx="1192313" cy="276999"/>
              </a:xfrm>
              <a:prstGeom prst="rect">
                <a:avLst/>
              </a:prstGeom>
              <a:blipFill>
                <a:blip r:embed="rId3"/>
                <a:stretch>
                  <a:fillRect l="-6633" t="-2174" r="-6633" b="-326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280" y="2817009"/>
            <a:ext cx="4811155" cy="349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9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5572898" y="308919"/>
            <a:ext cx="1322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/>
              <a:t>Pooling</a:t>
            </a:r>
            <a:endParaRPr lang="zh-TW" altLang="en-US" sz="2800" b="1" dirty="0"/>
          </a:p>
        </p:txBody>
      </p:sp>
      <p:sp>
        <p:nvSpPr>
          <p:cNvPr id="2" name="文字方塊 1"/>
          <p:cNvSpPr txBox="1"/>
          <p:nvPr/>
        </p:nvSpPr>
        <p:spPr>
          <a:xfrm>
            <a:off x="3336324" y="4868562"/>
            <a:ext cx="188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Maximum Pooling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7450021" y="4868562"/>
            <a:ext cx="199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Average Pooling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794769"/>
              </p:ext>
            </p:extLst>
          </p:nvPr>
        </p:nvGraphicFramePr>
        <p:xfrm>
          <a:off x="5216647" y="1124464"/>
          <a:ext cx="2397212" cy="19894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9303">
                  <a:extLst>
                    <a:ext uri="{9D8B030D-6E8A-4147-A177-3AD203B41FA5}">
                      <a16:colId xmlns:a16="http://schemas.microsoft.com/office/drawing/2014/main" val="4179644485"/>
                    </a:ext>
                  </a:extLst>
                </a:gridCol>
                <a:gridCol w="599303">
                  <a:extLst>
                    <a:ext uri="{9D8B030D-6E8A-4147-A177-3AD203B41FA5}">
                      <a16:colId xmlns:a16="http://schemas.microsoft.com/office/drawing/2014/main" val="4260780053"/>
                    </a:ext>
                  </a:extLst>
                </a:gridCol>
                <a:gridCol w="599303">
                  <a:extLst>
                    <a:ext uri="{9D8B030D-6E8A-4147-A177-3AD203B41FA5}">
                      <a16:colId xmlns:a16="http://schemas.microsoft.com/office/drawing/2014/main" val="3045739385"/>
                    </a:ext>
                  </a:extLst>
                </a:gridCol>
                <a:gridCol w="599303">
                  <a:extLst>
                    <a:ext uri="{9D8B030D-6E8A-4147-A177-3AD203B41FA5}">
                      <a16:colId xmlns:a16="http://schemas.microsoft.com/office/drawing/2014/main" val="4015601265"/>
                    </a:ext>
                  </a:extLst>
                </a:gridCol>
              </a:tblGrid>
              <a:tr h="49735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-2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64165"/>
                  </a:ext>
                </a:extLst>
              </a:tr>
              <a:tr h="49735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-4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666561"/>
                  </a:ext>
                </a:extLst>
              </a:tr>
              <a:tr h="49735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-5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531103"/>
                  </a:ext>
                </a:extLst>
              </a:tr>
              <a:tr h="49735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-2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-3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818549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238622"/>
              </p:ext>
            </p:extLst>
          </p:nvPr>
        </p:nvGraphicFramePr>
        <p:xfrm>
          <a:off x="3893425" y="3793525"/>
          <a:ext cx="766120" cy="83807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3060">
                  <a:extLst>
                    <a:ext uri="{9D8B030D-6E8A-4147-A177-3AD203B41FA5}">
                      <a16:colId xmlns:a16="http://schemas.microsoft.com/office/drawing/2014/main" val="2071178481"/>
                    </a:ext>
                  </a:extLst>
                </a:gridCol>
                <a:gridCol w="383060">
                  <a:extLst>
                    <a:ext uri="{9D8B030D-6E8A-4147-A177-3AD203B41FA5}">
                      <a16:colId xmlns:a16="http://schemas.microsoft.com/office/drawing/2014/main" val="973496625"/>
                    </a:ext>
                  </a:extLst>
                </a:gridCol>
              </a:tblGrid>
              <a:tr h="41615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815615"/>
                  </a:ext>
                </a:extLst>
              </a:tr>
              <a:tr h="42192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405086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180350"/>
              </p:ext>
            </p:extLst>
          </p:nvPr>
        </p:nvGraphicFramePr>
        <p:xfrm>
          <a:off x="7901593" y="3768812"/>
          <a:ext cx="766120" cy="83807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3060">
                  <a:extLst>
                    <a:ext uri="{9D8B030D-6E8A-4147-A177-3AD203B41FA5}">
                      <a16:colId xmlns:a16="http://schemas.microsoft.com/office/drawing/2014/main" val="2071178481"/>
                    </a:ext>
                  </a:extLst>
                </a:gridCol>
                <a:gridCol w="383060">
                  <a:extLst>
                    <a:ext uri="{9D8B030D-6E8A-4147-A177-3AD203B41FA5}">
                      <a16:colId xmlns:a16="http://schemas.microsoft.com/office/drawing/2014/main" val="973496625"/>
                    </a:ext>
                  </a:extLst>
                </a:gridCol>
              </a:tblGrid>
              <a:tr h="41615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815615"/>
                  </a:ext>
                </a:extLst>
              </a:tr>
              <a:tr h="42192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405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580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3849189" y="160054"/>
            <a:ext cx="4534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/>
              <a:t>Convolution Neural Network</a:t>
            </a:r>
            <a:r>
              <a:rPr lang="en-US" altLang="zh-TW" sz="2800" b="1" dirty="0" smtClean="0"/>
              <a:t> </a:t>
            </a:r>
            <a:endParaRPr lang="zh-TW" altLang="en-US" sz="2800" b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386119" y="5547923"/>
            <a:ext cx="38058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From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10.18201/ijisae.2018644778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38" y="1544595"/>
            <a:ext cx="9700232" cy="348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02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3849189" y="160054"/>
            <a:ext cx="3243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/>
              <a:t>www.image-net.org </a:t>
            </a:r>
            <a:endParaRPr lang="zh-TW" altLang="en-US" sz="2800" b="1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636" y="683274"/>
            <a:ext cx="6585609" cy="53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59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901884"/>
            <a:ext cx="10058400" cy="516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68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530" y="0"/>
            <a:ext cx="8467493" cy="629981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3243" y="6364181"/>
            <a:ext cx="5761219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29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3849189" y="160054"/>
            <a:ext cx="4487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/>
              <a:t>Which one has Pneumonia ? </a:t>
            </a:r>
            <a:endParaRPr lang="zh-TW" altLang="en-US" sz="2800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2463930" y="5684493"/>
            <a:ext cx="1300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/>
              <a:t>Normal</a:t>
            </a:r>
            <a:endParaRPr lang="zh-TW" altLang="en-US" sz="2800" b="1" dirty="0"/>
          </a:p>
        </p:txBody>
      </p:sp>
      <p:pic>
        <p:nvPicPr>
          <p:cNvPr id="1026" name="Picture 2" descr="https://storage.googleapis.com/kagglesdsdata/datasets%2F17810%2F23812%2Fchest_xray%2Ftrain%2FNORMAL%2FIM-0166-0001.jpeg?GoogleAccessId=databundle-worker-v2@kaggle-161607.iam.gserviceaccount.com&amp;Expires=1596641384&amp;Signature=itC3jIHeQ9fEWQFlIrW3pBOs29tkre%2FBfcjQTmvOs87vd7HaF%2Bwt0SyPPteFbS7cqrYqF4pm3OAWaUHqKL00wDumUIWBlNUaoff3sr6B4UaddZtg5vVMzLKNDZ2GOEu51PZPej9IORn%2BhfvTUq9xeFB88b%2FQOnySDPez%2FG9BJ%2Fobq%2Fz8C1vBUWPiXTYrkk%2F41zd0Kd9zfF4yppGY4HJXXgck53SdZeYhA8HQQZ6L9FxNdfDaouw1DjUKUaEXTaARTd85iBwMBtN3d0q%2F8sPD9UxR2Jr7p8kD14VV%2FsOT7Cgzyv8w60qP8WmyvmBkxJAU%2Bj%2FaqlNxsG11sY%2FF1%2BLtnQ%3D%3D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10"/>
          <a:stretch/>
        </p:blipFill>
        <p:spPr bwMode="auto">
          <a:xfrm>
            <a:off x="405113" y="1244273"/>
            <a:ext cx="5290505" cy="409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torage.googleapis.com/kagglesdsdata/datasets%2F17810%2F23812%2Fchest_xray%2Ftrain%2FPNEUMONIA%2Fperson100_virus_184.jpeg?GoogleAccessId=databundle-worker-v2@kaggle-161607.iam.gserviceaccount.com&amp;Expires=1596650069&amp;Signature=bQbz8qyieuwI1TrJQYaYxRgO8aIqxgu7AEPH5yftJIqrunnSnKZkyzHpDzeyzJWeqX78HRnRs2DpEzxfdijUaEylEWf6qexiIGf6BapmXmLmd3mXNih31AhoJQRIequq%2BSyQvKsw0vKcjWoEfw1KudlZ%2BDwqT%2B4DbTjRNNL24GHWHGNJ7zqCq%2FB%2Bs7b7%2FrQT6FK2%2FKBNj%2BHF6Rq8yM2yrlZyLb5a2K2bu4BptM%2B2w7dZ3vc7neFgvDk9DhVKLalKUJ0PPvChhBXfg1IS9O6%2FO1a%2B08SOkdVug7HqE%2BFZV9GuxR%2BCrfUUH7%2B97GCyNLBdx3zi1V88fEiMsl0jEVkQRA%3D%3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268" y="1244273"/>
            <a:ext cx="5701426" cy="409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字方塊 14"/>
          <p:cNvSpPr txBox="1"/>
          <p:nvPr/>
        </p:nvSpPr>
        <p:spPr>
          <a:xfrm>
            <a:off x="7467005" y="5684493"/>
            <a:ext cx="2911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/>
              <a:t>Pneumonia (virus)</a:t>
            </a:r>
            <a:endParaRPr lang="zh-TW" altLang="en-US" sz="2800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860868" y="6488668"/>
            <a:ext cx="6331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Image Source: Guangzhou Women and Children’s Medical Center</a:t>
            </a:r>
          </a:p>
        </p:txBody>
      </p:sp>
    </p:spTree>
    <p:extLst>
      <p:ext uri="{BB962C8B-B14F-4D97-AF65-F5344CB8AC3E}">
        <p14:creationId xmlns:p14="http://schemas.microsoft.com/office/powerpoint/2010/main" val="253149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022" y="835133"/>
            <a:ext cx="7911956" cy="518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88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4867717" y="222400"/>
            <a:ext cx="22669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 err="1" smtClean="0"/>
              <a:t>AlexNet</a:t>
            </a:r>
            <a:r>
              <a:rPr lang="en-US" altLang="zh-TW" sz="2800" b="1" dirty="0" smtClean="0"/>
              <a:t> 2012 </a:t>
            </a:r>
            <a:endParaRPr lang="zh-TW" altLang="en-US" sz="2800" b="1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44" y="1223318"/>
            <a:ext cx="11378720" cy="467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84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4859157" y="222400"/>
            <a:ext cx="2284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 err="1" smtClean="0"/>
              <a:t>VGGNet</a:t>
            </a:r>
            <a:r>
              <a:rPr lang="en-US" altLang="zh-TW" sz="2800" b="1" dirty="0" smtClean="0"/>
              <a:t> 2014 </a:t>
            </a:r>
            <a:endParaRPr lang="zh-TW" altLang="en-US" sz="2800" b="1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263" y="888563"/>
            <a:ext cx="5515221" cy="559029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9587345" y="6206836"/>
            <a:ext cx="1858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138M parameters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29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4664520" y="222400"/>
            <a:ext cx="2673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 err="1" smtClean="0"/>
              <a:t>GoogleNet</a:t>
            </a:r>
            <a:r>
              <a:rPr lang="en-US" altLang="zh-TW" sz="2800" b="1" dirty="0" smtClean="0"/>
              <a:t> 2014 </a:t>
            </a:r>
            <a:endParaRPr lang="zh-TW" altLang="en-US" sz="2800"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691901" y="-1394500"/>
            <a:ext cx="2618533" cy="96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64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4930843" y="222400"/>
            <a:ext cx="2140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 err="1" smtClean="0"/>
              <a:t>Res</a:t>
            </a:r>
            <a:r>
              <a:rPr lang="en-US" altLang="zh-TW" sz="2800" b="1" dirty="0" err="1" smtClean="0"/>
              <a:t>Net</a:t>
            </a:r>
            <a:r>
              <a:rPr lang="en-US" altLang="zh-TW" sz="2800" b="1" dirty="0" smtClean="0"/>
              <a:t> 2015 </a:t>
            </a:r>
            <a:endParaRPr lang="zh-TW" altLang="en-US" sz="2800"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275" y="1709737"/>
            <a:ext cx="62674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39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5018783" y="222400"/>
            <a:ext cx="1964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 err="1" smtClean="0"/>
              <a:t>SENet</a:t>
            </a:r>
            <a:r>
              <a:rPr lang="en-US" altLang="zh-TW" sz="2800" b="1" dirty="0" smtClean="0"/>
              <a:t> 2017 </a:t>
            </a:r>
            <a:endParaRPr lang="zh-TW" altLang="en-US" sz="2800" b="1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739" y="2005144"/>
            <a:ext cx="4761037" cy="4280083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4878809" y="1445741"/>
            <a:ext cx="233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Squeeze and excitation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213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3336884" y="222400"/>
            <a:ext cx="5328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 smtClean="0"/>
              <a:t>Evaluation of Classification results</a:t>
            </a:r>
            <a:r>
              <a:rPr lang="en-US" altLang="zh-TW" sz="2800" b="1" dirty="0" smtClean="0"/>
              <a:t> </a:t>
            </a:r>
            <a:endParaRPr lang="zh-TW" altLang="en-US" sz="2800" b="1" dirty="0"/>
          </a:p>
        </p:txBody>
      </p:sp>
      <p:sp>
        <p:nvSpPr>
          <p:cNvPr id="2" name="文字方塊 1"/>
          <p:cNvSpPr txBox="1"/>
          <p:nvPr/>
        </p:nvSpPr>
        <p:spPr>
          <a:xfrm flipH="1">
            <a:off x="2705792" y="1438686"/>
            <a:ext cx="379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Prediction accuracy? 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 flipH="1">
            <a:off x="2705792" y="2131752"/>
            <a:ext cx="379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What happens for imbalanced data? 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998907"/>
              </p:ext>
            </p:extLst>
          </p:nvPr>
        </p:nvGraphicFramePr>
        <p:xfrm>
          <a:off x="2542309" y="3747653"/>
          <a:ext cx="6987308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6827">
                  <a:extLst>
                    <a:ext uri="{9D8B030D-6E8A-4147-A177-3AD203B41FA5}">
                      <a16:colId xmlns:a16="http://schemas.microsoft.com/office/drawing/2014/main" val="4219385832"/>
                    </a:ext>
                  </a:extLst>
                </a:gridCol>
                <a:gridCol w="1746827">
                  <a:extLst>
                    <a:ext uri="{9D8B030D-6E8A-4147-A177-3AD203B41FA5}">
                      <a16:colId xmlns:a16="http://schemas.microsoft.com/office/drawing/2014/main" val="4123160358"/>
                    </a:ext>
                  </a:extLst>
                </a:gridCol>
                <a:gridCol w="1746827">
                  <a:extLst>
                    <a:ext uri="{9D8B030D-6E8A-4147-A177-3AD203B41FA5}">
                      <a16:colId xmlns:a16="http://schemas.microsoft.com/office/drawing/2014/main" val="3122778123"/>
                    </a:ext>
                  </a:extLst>
                </a:gridCol>
                <a:gridCol w="1746827">
                  <a:extLst>
                    <a:ext uri="{9D8B030D-6E8A-4147-A177-3AD203B41FA5}">
                      <a16:colId xmlns:a16="http://schemas.microsoft.com/office/drawing/2014/main" val="1117715002"/>
                    </a:ext>
                  </a:extLst>
                </a:gridCol>
              </a:tblGrid>
              <a:tr h="275705">
                <a:tc rowSpan="2" gridSpan="2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Truth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110395"/>
                  </a:ext>
                </a:extLst>
              </a:tr>
              <a:tr h="275705">
                <a:tc gridSpan="2"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Positive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Negative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075624"/>
                  </a:ext>
                </a:extLst>
              </a:tr>
              <a:tr h="27570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Prediction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Positive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True Positive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False Positive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642445"/>
                  </a:ext>
                </a:extLst>
              </a:tr>
              <a:tr h="275705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Negative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False</a:t>
                      </a:r>
                      <a:r>
                        <a:rPr lang="en-US" altLang="zh-TW" baseline="0" dirty="0" smtClean="0"/>
                        <a:t> Negative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True Negative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279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023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2967748" y="222400"/>
            <a:ext cx="6066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 smtClean="0"/>
              <a:t>R</a:t>
            </a:r>
            <a:r>
              <a:rPr lang="en-US" altLang="zh-TW" sz="2800" dirty="0" smtClean="0"/>
              <a:t>eceiver</a:t>
            </a:r>
            <a:r>
              <a:rPr lang="en-US" altLang="zh-TW" sz="2800" b="1" dirty="0" smtClean="0"/>
              <a:t> O</a:t>
            </a:r>
            <a:r>
              <a:rPr lang="en-US" altLang="zh-TW" sz="2800" dirty="0" smtClean="0"/>
              <a:t>perating</a:t>
            </a:r>
            <a:r>
              <a:rPr lang="en-US" altLang="zh-TW" sz="2800" b="1" dirty="0" smtClean="0"/>
              <a:t> C</a:t>
            </a:r>
            <a:r>
              <a:rPr lang="en-US" altLang="zh-TW" sz="2800" dirty="0" smtClean="0"/>
              <a:t>haracteristic</a:t>
            </a:r>
            <a:r>
              <a:rPr lang="en-US" altLang="zh-TW" sz="2800" b="1" dirty="0" smtClean="0"/>
              <a:t> Curve</a:t>
            </a:r>
            <a:r>
              <a:rPr lang="en-US" altLang="zh-TW" sz="2800" b="1" dirty="0" smtClean="0"/>
              <a:t> </a:t>
            </a:r>
            <a:endParaRPr lang="zh-TW" altLang="en-US" sz="2800" b="1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093" y="926757"/>
            <a:ext cx="7508164" cy="5622323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9934832" y="6364414"/>
            <a:ext cx="1588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</a:t>
            </a:r>
            <a:r>
              <a:rPr lang="en-US" altLang="zh-TW" dirty="0" smtClean="0"/>
              <a:t>rom </a:t>
            </a:r>
            <a:r>
              <a:rPr lang="en-US" altLang="zh-TW" dirty="0" err="1" smtClean="0"/>
              <a:t>wikipedia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227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4216395" y="284184"/>
            <a:ext cx="2877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 smtClean="0"/>
              <a:t>A</a:t>
            </a:r>
            <a:r>
              <a:rPr lang="en-US" altLang="zh-TW" sz="2800" dirty="0" smtClean="0"/>
              <a:t>rea</a:t>
            </a:r>
            <a:r>
              <a:rPr lang="en-US" altLang="zh-TW" sz="2800" b="1" dirty="0" smtClean="0"/>
              <a:t> U</a:t>
            </a:r>
            <a:r>
              <a:rPr lang="en-US" altLang="zh-TW" sz="2800" dirty="0" smtClean="0"/>
              <a:t>nder</a:t>
            </a:r>
            <a:r>
              <a:rPr lang="en-US" altLang="zh-TW" sz="2800" b="1" dirty="0" smtClean="0"/>
              <a:t> C</a:t>
            </a:r>
            <a:r>
              <a:rPr lang="en-US" altLang="zh-TW" sz="2800" dirty="0" smtClean="0"/>
              <a:t>urve</a:t>
            </a:r>
            <a:r>
              <a:rPr lang="en-US" altLang="zh-TW" sz="2800" b="1" dirty="0" smtClean="0"/>
              <a:t> </a:t>
            </a:r>
            <a:endParaRPr lang="zh-TW" altLang="en-US" sz="2800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8872151" y="2748647"/>
            <a:ext cx="1588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</a:t>
            </a:r>
            <a:r>
              <a:rPr lang="en-US" altLang="zh-TW" dirty="0" smtClean="0"/>
              <a:t>rom </a:t>
            </a:r>
            <a:r>
              <a:rPr lang="en-US" altLang="zh-TW" dirty="0" err="1" smtClean="0"/>
              <a:t>wikipedia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107" y="807404"/>
            <a:ext cx="5336157" cy="2410799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3715361" y="4226011"/>
            <a:ext cx="33786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x: a random sample from positive</a:t>
            </a:r>
          </a:p>
          <a:p>
            <a:r>
              <a:rPr lang="en-US" altLang="zh-TW" dirty="0" smtClean="0"/>
              <a:t>Y: a random sample from negative</a:t>
            </a:r>
          </a:p>
          <a:p>
            <a:r>
              <a:rPr lang="en-US" altLang="zh-TW" dirty="0" smtClean="0"/>
              <a:t>AUC = </a:t>
            </a:r>
            <a:r>
              <a:rPr lang="en-US" altLang="zh-TW" dirty="0" err="1" smtClean="0"/>
              <a:t>Pr</a:t>
            </a:r>
            <a:r>
              <a:rPr lang="en-US" altLang="zh-TW" dirty="0" smtClean="0"/>
              <a:t> ( s(x) &gt; s(y) 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169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5860868" y="6488668"/>
            <a:ext cx="6331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Image Source: Guangzhou Women and Children’s Medical Center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849189" y="160054"/>
            <a:ext cx="4487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/>
              <a:t>Which one has Pneumonia ? </a:t>
            </a:r>
            <a:endParaRPr lang="zh-TW" altLang="en-US" sz="2800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2463930" y="5684493"/>
            <a:ext cx="1300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/>
              <a:t>Normal</a:t>
            </a:r>
            <a:endParaRPr lang="zh-TW" altLang="en-US" sz="2800" b="1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467005" y="5684493"/>
            <a:ext cx="2911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/>
              <a:t>Pneumonia (virus)</a:t>
            </a:r>
            <a:endParaRPr lang="zh-TW" altLang="en-US" sz="2800" b="1" dirty="0"/>
          </a:p>
        </p:txBody>
      </p:sp>
      <p:pic>
        <p:nvPicPr>
          <p:cNvPr id="2050" name="Picture 2" descr="https://storage.googleapis.com/kagglesdsdata/datasets%2F17810%2F23812%2Fchest_xray%2Ftrain%2FNORMAL%2FIM-0170-0001.jpeg?GoogleAccessId=databundle-worker-v2@kaggle-161607.iam.gserviceaccount.com&amp;Expires=1596641384&amp;Signature=m5MNa9K5%2FUp2WyffkLCEAa7BLzBlT9UYd15eg3aOmqvwLLDQ%2BUjJ%2BT3NYTxmnXWAwP13W02m5oXK554z6XezhrCc6H9aNVNzhkM21BI%2BpvFP4j1dZ34KcfK6ClH4XOaQWTw88edg6oU4vSVnizROznDbENCjXze90%2FQ1614hkOtKzU%2FB3Mw9l6OxReiVbJCpvRkSnOgxs36uXGUPnUvGnf8jT%2F4TK1Gndk6YsPSR%2FQohhQ1%2BfURaVmG4WLiLzAxArZkbLexMlNPfJ8%2BMpEtrsvxE24ZHKb3Fl0TkwlEprROSbkXTWnSdRUYuwTLtCU9oonQ6C%2FnZY66tQpZaPgy6JA%3D%3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44" y="1397099"/>
            <a:ext cx="5653328" cy="3937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torage.googleapis.com/kagglesdsdata/datasets%2F17810%2F23812%2Fchest_xray%2Ftrain%2FPNEUMONIA%2Fperson102_virus_189.jpeg?GoogleAccessId=databundle-worker-v2@kaggle-161607.iam.gserviceaccount.com&amp;Expires=1596765520&amp;Signature=tk8sZkT8BNSr0uEtKM8qXl2Ue7wRwh2iCp7QERlFQYxrTRmb7b27vJTs7C88Tses4uAavgWQR4KMnAcGAm6VlTk2XkGFDa%2BZoBJHSaiIs9jYjm5ZcptQXHqSCs%2B7XJ50WKzRujPIwxUwsYctKxafhqWYEtQngNNdDjAgxtEgEgADfdPNoZjUZZo4iD%2FD85OV42MCxVIVUUXvngQYrEP5o0KyfnxWREW5zGURTKPSdV%2BrcwYSjAKrndruRo25M9XxbV3ZJ7TIWCdsaYPfm2n7X2HC2n8BMkBhrs%2FhF%2Bk9C9I5rK7v0R22SfCBeOMCmDCzPRJnGwCOVuQrklbkpNqUNQ%3D%3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752" y="1397099"/>
            <a:ext cx="5844356" cy="3937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09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storage.googleapis.com/kagglesdsdata/datasets%2F17810%2F23812%2Fchest_xray%2Ftrain%2FPNEUMONIA%2Fperson1044_bacteria_2978.jpeg?GoogleAccessId=databundle-worker-v2@kaggle-161607.iam.gserviceaccount.com&amp;Expires=1596765598&amp;Signature=bire6nplRhI77uDnHenqbUPswXPvJ9oc6vWmdPZu9HKgPIE%2BKaGSURhPPETXJWMQndI7%2F8oXaR9lA8AJs0nIogTJVTo3cG16NK5foJMJDeo4M6guu0IEWygRcDVGk6OQSChlGEl%2F78oLPPmOJ7QXUtslKfNfx4qKukrze7l29VrnQxgBi1AHpChSw0IBDFk%2Bu28dElxYeNQ3dmaS2Oe8NTfyv7BzBlp9Yvcnv7W7jTNJ8haoUeiM6dMaaf%2B%2FsXP8TmmJ0viYzZNb%2Fza%2FlbYiN7nBWouxRRZar75NQu9tiP543rr7GCOF0uCLU6HNb3vuRkupo0sArXTQqdzeidh0%2Bg%3D%3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6" r="3323"/>
          <a:stretch/>
        </p:blipFill>
        <p:spPr bwMode="auto">
          <a:xfrm>
            <a:off x="5791200" y="1071154"/>
            <a:ext cx="5537360" cy="4245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6713384" y="6488668"/>
            <a:ext cx="5478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Image Source: </a:t>
            </a:r>
            <a:r>
              <a:rPr lang="en-US" altLang="zh-TW" dirty="0"/>
              <a:t>K</a:t>
            </a:r>
            <a:r>
              <a:rPr lang="en-US" altLang="zh-TW" dirty="0" smtClean="0"/>
              <a:t>aohsiung </a:t>
            </a:r>
            <a:r>
              <a:rPr lang="en-US" altLang="zh-TW" dirty="0"/>
              <a:t>C</a:t>
            </a:r>
            <a:r>
              <a:rPr lang="en-US" altLang="zh-TW" dirty="0" smtClean="0"/>
              <a:t>hang </a:t>
            </a:r>
            <a:r>
              <a:rPr lang="en-US" altLang="zh-TW" dirty="0"/>
              <a:t>G</a:t>
            </a:r>
            <a:r>
              <a:rPr lang="en-US" altLang="zh-TW" dirty="0" smtClean="0"/>
              <a:t>ung </a:t>
            </a:r>
            <a:r>
              <a:rPr lang="en-US" altLang="zh-TW" dirty="0"/>
              <a:t>M</a:t>
            </a:r>
            <a:r>
              <a:rPr lang="en-US" altLang="zh-TW" dirty="0" smtClean="0"/>
              <a:t>emorial </a:t>
            </a:r>
            <a:r>
              <a:rPr lang="en-US" altLang="zh-TW" dirty="0"/>
              <a:t>H</a:t>
            </a:r>
            <a:r>
              <a:rPr lang="en-US" altLang="zh-TW" dirty="0" smtClean="0"/>
              <a:t>ospital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849189" y="160054"/>
            <a:ext cx="4487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/>
              <a:t>Which one has Pneumonia ? </a:t>
            </a:r>
            <a:endParaRPr lang="zh-TW" altLang="en-US" sz="2800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2432645" y="5623425"/>
            <a:ext cx="1883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/>
              <a:t>Pneumonia</a:t>
            </a:r>
            <a:endParaRPr lang="zh-TW" altLang="en-US" sz="2800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7213554" y="5689174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/>
              <a:t>Pneumonia (Nodules)</a:t>
            </a:r>
            <a:endParaRPr lang="zh-TW" altLang="en-US" sz="2800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4"/>
          <a:srcRect r="1555"/>
          <a:stretch/>
        </p:blipFill>
        <p:spPr>
          <a:xfrm>
            <a:off x="1593667" y="1078562"/>
            <a:ext cx="3561807" cy="4279990"/>
          </a:xfrm>
          <a:prstGeom prst="rect">
            <a:avLst/>
          </a:prstGeom>
        </p:spPr>
      </p:pic>
      <p:sp>
        <p:nvSpPr>
          <p:cNvPr id="10" name="向下箭號 9"/>
          <p:cNvSpPr/>
          <p:nvPr/>
        </p:nvSpPr>
        <p:spPr>
          <a:xfrm rot="2625274">
            <a:off x="2657123" y="1990891"/>
            <a:ext cx="205598" cy="26398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下箭號 10"/>
          <p:cNvSpPr/>
          <p:nvPr/>
        </p:nvSpPr>
        <p:spPr>
          <a:xfrm rot="2625274">
            <a:off x="2955140" y="2255764"/>
            <a:ext cx="205598" cy="26398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下箭號 11"/>
          <p:cNvSpPr/>
          <p:nvPr/>
        </p:nvSpPr>
        <p:spPr>
          <a:xfrm rot="2625274">
            <a:off x="3253157" y="2549471"/>
            <a:ext cx="205598" cy="26398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下箭號 12"/>
          <p:cNvSpPr/>
          <p:nvPr/>
        </p:nvSpPr>
        <p:spPr>
          <a:xfrm rot="1540773" flipH="1" flipV="1">
            <a:off x="1951802" y="3399762"/>
            <a:ext cx="241132" cy="24256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下箭號 13"/>
          <p:cNvSpPr/>
          <p:nvPr/>
        </p:nvSpPr>
        <p:spPr>
          <a:xfrm rot="11014699">
            <a:off x="2557577" y="3527683"/>
            <a:ext cx="217634" cy="21715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下箭號 16"/>
          <p:cNvSpPr/>
          <p:nvPr/>
        </p:nvSpPr>
        <p:spPr>
          <a:xfrm rot="3847728">
            <a:off x="10235292" y="2430764"/>
            <a:ext cx="290651" cy="24685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下箭號 17"/>
          <p:cNvSpPr/>
          <p:nvPr/>
        </p:nvSpPr>
        <p:spPr>
          <a:xfrm rot="3847728">
            <a:off x="9765007" y="1913275"/>
            <a:ext cx="290651" cy="24685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 rot="3847728">
            <a:off x="7383235" y="3443373"/>
            <a:ext cx="290651" cy="24685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下箭號 21"/>
          <p:cNvSpPr/>
          <p:nvPr/>
        </p:nvSpPr>
        <p:spPr>
          <a:xfrm rot="3847728">
            <a:off x="7392072" y="2205813"/>
            <a:ext cx="290651" cy="24685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205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2321472" y="1788132"/>
            <a:ext cx="786240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/>
              <a:t>Which classification algorithm to process the data?</a:t>
            </a:r>
          </a:p>
          <a:p>
            <a:endParaRPr lang="en-US" altLang="zh-TW" sz="2800" b="1" dirty="0"/>
          </a:p>
          <a:p>
            <a:r>
              <a:rPr lang="en-US" altLang="zh-TW" sz="2800" b="1" dirty="0" smtClean="0"/>
              <a:t>Logistic regression, support vector machine, linear </a:t>
            </a:r>
            <a:br>
              <a:rPr lang="en-US" altLang="zh-TW" sz="2800" b="1" dirty="0" smtClean="0"/>
            </a:br>
            <a:r>
              <a:rPr lang="en-US" altLang="zh-TW" sz="2800" b="1" dirty="0" smtClean="0"/>
              <a:t>discriminant analysis, decision tree, random forest, </a:t>
            </a:r>
            <a:br>
              <a:rPr lang="en-US" altLang="zh-TW" sz="2800" b="1" dirty="0" smtClean="0"/>
            </a:br>
            <a:r>
              <a:rPr lang="en-US" altLang="zh-TW" sz="2800" b="1" dirty="0" smtClean="0"/>
              <a:t>k-nearest neighbor, ….  </a:t>
            </a:r>
            <a:endParaRPr lang="zh-TW" altLang="en-US" sz="2800" b="1" dirty="0"/>
          </a:p>
        </p:txBody>
      </p:sp>
      <p:sp>
        <p:nvSpPr>
          <p:cNvPr id="2" name="文字方塊 1"/>
          <p:cNvSpPr txBox="1"/>
          <p:nvPr/>
        </p:nvSpPr>
        <p:spPr>
          <a:xfrm>
            <a:off x="2330605" y="4750420"/>
            <a:ext cx="449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How about some easier example?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48760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3357870" y="214645"/>
            <a:ext cx="5568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/>
              <a:t>Sample images from MNIST dataset </a:t>
            </a:r>
            <a:endParaRPr lang="zh-TW" altLang="en-US" sz="2800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460" y="910860"/>
            <a:ext cx="10058400" cy="524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3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4722646" y="296531"/>
            <a:ext cx="2601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/>
              <a:t>Decomposition </a:t>
            </a:r>
            <a:endParaRPr lang="zh-TW" altLang="en-US" sz="2800" b="1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865" y="1330657"/>
            <a:ext cx="983932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8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4652378" y="221838"/>
            <a:ext cx="28215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/>
              <a:t>Biological Neuron</a:t>
            </a:r>
            <a:endParaRPr lang="zh-TW" altLang="en-US" sz="2800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9934832" y="6364414"/>
            <a:ext cx="1588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</a:t>
            </a:r>
            <a:r>
              <a:rPr lang="en-US" altLang="zh-TW" dirty="0" smtClean="0"/>
              <a:t>rom </a:t>
            </a:r>
            <a:r>
              <a:rPr lang="en-US" altLang="zh-TW" dirty="0" err="1" smtClean="0"/>
              <a:t>wikipedia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564" y="1448156"/>
            <a:ext cx="7827480" cy="411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66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4652378" y="221838"/>
            <a:ext cx="1703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/>
              <a:t>Activation</a:t>
            </a:r>
            <a:endParaRPr lang="zh-TW" altLang="en-US" sz="2800" b="1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651" y="1519018"/>
            <a:ext cx="10058400" cy="4435041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3844636" y="6210676"/>
            <a:ext cx="1973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Each W is a feature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1277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3470</TotalTime>
  <Words>489</Words>
  <Application>Microsoft Office PowerPoint</Application>
  <PresentationFormat>寬螢幕</PresentationFormat>
  <Paragraphs>186</Paragraphs>
  <Slides>28</Slides>
  <Notes>27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4" baseType="lpstr">
      <vt:lpstr>新細明體</vt:lpstr>
      <vt:lpstr>Arial</vt:lpstr>
      <vt:lpstr>Calibri</vt:lpstr>
      <vt:lpstr>Calibri Light</vt:lpstr>
      <vt:lpstr>Cambria Math</vt:lpstr>
      <vt:lpstr>Office 佈景主題</vt:lpstr>
      <vt:lpstr>AI for Medical Image Classification Day 2: Neural Network Model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for Medical Image Classification Day 2: Neural Network</dc:title>
  <dc:creator>Ting-Li Chen</dc:creator>
  <cp:lastModifiedBy>Ting-Li Chen</cp:lastModifiedBy>
  <cp:revision>44</cp:revision>
  <dcterms:created xsi:type="dcterms:W3CDTF">2020-08-05T14:41:09Z</dcterms:created>
  <dcterms:modified xsi:type="dcterms:W3CDTF">2020-08-10T08:09:37Z</dcterms:modified>
</cp:coreProperties>
</file>