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14" autoAdjust="0"/>
  </p:normalViewPr>
  <p:slideViewPr>
    <p:cSldViewPr>
      <p:cViewPr>
        <p:scale>
          <a:sx n="64" d="100"/>
          <a:sy n="64" d="100"/>
        </p:scale>
        <p:origin x="-156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166B0-B668-4978-A21E-7F865768FB7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BB85C-0D33-4DC2-B109-65CBB646D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8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모델문제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학습할 때는 잘 동작했으나 실제에서는 성능이 떨어짐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Noise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외에 </a:t>
            </a:r>
            <a:r>
              <a:rPr lang="ko-KR" altLang="en-US" dirty="0" smtClean="0"/>
              <a:t>모든 학습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종류의 에러를 가지는데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1)bias , 2) variance </a:t>
            </a:r>
          </a:p>
          <a:p>
            <a:r>
              <a:rPr lang="en-US" altLang="ko-KR" baseline="0" dirty="0" smtClean="0"/>
              <a:t>*noise </a:t>
            </a:r>
            <a:r>
              <a:rPr lang="ko-KR" altLang="en-US" baseline="0" dirty="0" smtClean="0"/>
              <a:t>는 데이터가 가지는 본질적인 한계치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BB85C-0D33-4DC2-B109-65CBB646DB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4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BB85C-0D33-4DC2-B109-65CBB646DB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EBF3-307E-435B-87B0-FA2D83CBFD6C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2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310E-9B88-4703-B2C0-226B541644B9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8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E3D3-DEB0-4434-AB53-F00EEB7ADE0F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8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B93E-EF6F-4232-AD62-EFA72DFEFB40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2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285-3EF4-4697-BA90-82C0E5F2BDFA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D6A3-23F8-420B-8F00-C12E2C5D850E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4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1F68-C27B-4654-BDDE-84475A4EAA6B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EEA1-A4BC-4DC6-AFAF-7E7B3ACEBB9C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9315-44C3-47B4-A6A0-B32C621796B9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7A52-39AE-421E-AFFF-DF11A774FAD1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8413-F792-4A50-B1B4-CA04FB9C9FFB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C0F3-5563-49E0-9A87-9328C1E73D65}" type="datetime1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E760-6CE6-4ABC-B013-22B2AED3E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6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5/19/biasvar/" TargetMode="External"/><Relationship Id="rId2" Type="http://schemas.openxmlformats.org/officeDocument/2006/relationships/hyperlink" Target="http://bywords.tistory.com/entry/%EB%B2%88%EC%97%AD-%EC%9C%A0%EC%B9%98%EC%9B%90%EC%83%9D%EB%8F%84-%EC%9D%B4%ED%95%B4%ED%95%A0-%EC%88%98-%EC%9E%88%EB%8A%94-biasvariance-tradeof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anghyukchun.github.io/5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177281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모델 문제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Bias / Variance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Overfitting </a:t>
            </a:r>
            <a:r>
              <a:rPr lang="ko-KR" altLang="en-US" dirty="0" smtClean="0"/>
              <a:t>해결방안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Regularization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Regularization </a:t>
            </a:r>
            <a:r>
              <a:rPr lang="ko-KR" altLang="en-US" dirty="0" smtClean="0"/>
              <a:t>특성 평가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모델 문제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" y="908720"/>
            <a:ext cx="776246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50" y="4174087"/>
            <a:ext cx="1771600" cy="47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2429108" cy="81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171677"/>
            <a:ext cx="2861588" cy="63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909783"/>
            <a:ext cx="8031612" cy="118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Bias / Variance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8" y="1052736"/>
            <a:ext cx="8017183" cy="331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4367894"/>
            <a:ext cx="7128792" cy="18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1912301" y="2422283"/>
            <a:ext cx="912248" cy="57606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2813681"/>
            <a:ext cx="15887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실제현상</a:t>
            </a:r>
            <a:r>
              <a:rPr lang="en-US" altLang="ko-KR" dirty="0" smtClean="0"/>
              <a:t>, y(x)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5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Overfitting </a:t>
            </a:r>
            <a:r>
              <a:rPr lang="ko-KR" altLang="en-US" dirty="0" smtClean="0"/>
              <a:t>해결방안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988839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</a:rPr>
              <a:t>• feature </a:t>
            </a:r>
            <a:r>
              <a:rPr lang="ko-KR" altLang="en-US" dirty="0" smtClean="0">
                <a:latin typeface="맑은 고딕"/>
                <a:ea typeface="맑은 고딕"/>
              </a:rPr>
              <a:t>를 줄일 수 있다</a:t>
            </a:r>
            <a:endParaRPr lang="en-US" altLang="ko-KR" dirty="0" smtClean="0">
              <a:latin typeface="맑은 고딕"/>
              <a:ea typeface="맑은 고딕"/>
            </a:endParaRPr>
          </a:p>
          <a:p>
            <a:r>
              <a:rPr lang="en-US" altLang="ko-KR" dirty="0" smtClean="0">
                <a:latin typeface="맑은 고딕"/>
                <a:ea typeface="맑은 고딕"/>
              </a:rPr>
              <a:t>	- </a:t>
            </a:r>
            <a:r>
              <a:rPr lang="ko-KR" altLang="en-US" dirty="0" smtClean="0">
                <a:latin typeface="맑은 고딕"/>
                <a:ea typeface="맑은 고딕"/>
              </a:rPr>
              <a:t>수동으로 </a:t>
            </a:r>
            <a:r>
              <a:rPr lang="en-US" altLang="ko-KR" dirty="0" smtClean="0">
                <a:latin typeface="맑은 고딕"/>
                <a:ea typeface="맑은 고딕"/>
              </a:rPr>
              <a:t>feature</a:t>
            </a:r>
            <a:r>
              <a:rPr lang="ko-KR" altLang="en-US" dirty="0" smtClean="0">
                <a:latin typeface="맑은 고딕"/>
                <a:ea typeface="맑은 고딕"/>
              </a:rPr>
              <a:t>를 선택 </a:t>
            </a:r>
            <a:r>
              <a:rPr lang="en-US" altLang="ko-KR" dirty="0" smtClean="0">
                <a:latin typeface="맑은 고딕"/>
                <a:ea typeface="맑은 고딕"/>
              </a:rPr>
              <a:t>(</a:t>
            </a:r>
            <a:r>
              <a:rPr lang="ko-KR" altLang="en-US" dirty="0" smtClean="0">
                <a:latin typeface="맑은 고딕"/>
                <a:ea typeface="맑은 고딕"/>
              </a:rPr>
              <a:t>차원 축소</a:t>
            </a:r>
            <a:r>
              <a:rPr lang="en-US" altLang="ko-KR" dirty="0" smtClean="0">
                <a:latin typeface="맑은 고딕"/>
                <a:ea typeface="맑은 고딕"/>
              </a:rPr>
              <a:t>)</a:t>
            </a:r>
          </a:p>
          <a:p>
            <a:r>
              <a:rPr lang="en-US" altLang="ko-KR" dirty="0">
                <a:latin typeface="맑은 고딕"/>
                <a:ea typeface="맑은 고딕"/>
              </a:rPr>
              <a:t>	</a:t>
            </a:r>
            <a:r>
              <a:rPr lang="en-US" altLang="ko-KR" dirty="0" smtClean="0">
                <a:latin typeface="맑은 고딕"/>
                <a:ea typeface="맑은 고딕"/>
              </a:rPr>
              <a:t>- Model Selection algorithm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• Regularization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를 유지하지만 얼마나 각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가 예측에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기여할지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• More training data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2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Regularization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07" y="769952"/>
            <a:ext cx="46482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4952305" y="2780928"/>
            <a:ext cx="687647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35884" y="486210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“ Let’s not have too big numbers in the weight!!”</a:t>
            </a:r>
            <a:endParaRPr lang="ko-KR" alt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99082" y="5616405"/>
            <a:ext cx="6106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왜 </a:t>
            </a:r>
            <a:r>
              <a:rPr lang="en-US" altLang="ko-KR" sz="1600" dirty="0" smtClean="0"/>
              <a:t>Regularization </a:t>
            </a:r>
            <a:r>
              <a:rPr lang="ko-KR" altLang="en-US" sz="1600" dirty="0" smtClean="0"/>
              <a:t>해야 할까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정규화의 궁극적인 목표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W</a:t>
            </a:r>
            <a:r>
              <a:rPr lang="ko-KR" altLang="en-US" sz="1600" dirty="0" smtClean="0"/>
              <a:t>가 작아지도록 학습한다는 것은 무슨 의미</a:t>
            </a:r>
            <a:r>
              <a:rPr lang="en-US" altLang="ko-KR" sz="1600" dirty="0" smtClean="0"/>
              <a:t>?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98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Regularization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83568" y="866860"/>
            <a:ext cx="7704856" cy="2882739"/>
            <a:chOff x="683568" y="1115452"/>
            <a:chExt cx="7704856" cy="2882739"/>
          </a:xfrm>
        </p:grpSpPr>
        <p:grpSp>
          <p:nvGrpSpPr>
            <p:cNvPr id="7" name="그룹 6"/>
            <p:cNvGrpSpPr/>
            <p:nvPr/>
          </p:nvGrpSpPr>
          <p:grpSpPr>
            <a:xfrm>
              <a:off x="3491080" y="1115452"/>
              <a:ext cx="2592288" cy="1192778"/>
              <a:chOff x="6156176" y="1340768"/>
              <a:chExt cx="2592288" cy="1192778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6337" y="1340768"/>
                <a:ext cx="1598226" cy="1008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156176" y="2164214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Regularization strength</a:t>
                </a:r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586337" y="1484784"/>
                <a:ext cx="433935" cy="6794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683568" y="2797862"/>
              <a:ext cx="77048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Model 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bias </a:t>
              </a:r>
              <a:r>
                <a:rPr lang="ko-KR" altLang="en-US" dirty="0" smtClean="0"/>
                <a:t>와 </a:t>
              </a:r>
              <a:r>
                <a:rPr lang="en-US" altLang="ko-KR" dirty="0" smtClean="0"/>
                <a:t>variance </a:t>
              </a:r>
              <a:r>
                <a:rPr lang="ko-KR" altLang="en-US" dirty="0" smtClean="0"/>
                <a:t>사이의 균형을 조절</a:t>
              </a:r>
              <a:endParaRPr lang="en-US" altLang="ko-KR" dirty="0" smtClean="0"/>
            </a:p>
            <a:p>
              <a:pPr marL="285750" indent="-285750">
                <a:buFontTx/>
                <a:buChar char="-"/>
              </a:pPr>
              <a:endParaRPr lang="en-US" altLang="ko-KR" dirty="0" smtClean="0"/>
            </a:p>
            <a:p>
              <a:r>
                <a:rPr lang="en-US" altLang="ko-KR" dirty="0" smtClean="0"/>
                <a:t>- Regularization strength : </a:t>
              </a:r>
              <a:r>
                <a:rPr lang="ko-KR" altLang="en-US" dirty="0" smtClean="0"/>
                <a:t>제약을 얼마나 강하게 걸지 결정해주는 값 </a:t>
              </a:r>
            </a:p>
            <a:p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00878" y="3998191"/>
                <a:ext cx="72728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Ex)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원래 데이터 패턴 </a:t>
                </a:r>
                <a:r>
                  <a:rPr lang="en-US" altLang="ko-KR" dirty="0" smtClean="0"/>
                  <a:t>: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- 2x -1 </a:t>
                </a:r>
              </a:p>
              <a:p>
                <a:r>
                  <a:rPr lang="ko-KR" altLang="en-US" dirty="0" smtClean="0"/>
                  <a:t>모델 </a:t>
                </a:r>
                <a:r>
                  <a:rPr lang="en-US" altLang="ko-KR" dirty="0" smtClean="0"/>
                  <a:t>: 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+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x+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+ … +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78" y="3998191"/>
                <a:ext cx="7272808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754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오른쪽 화살표 12"/>
          <p:cNvSpPr/>
          <p:nvPr/>
        </p:nvSpPr>
        <p:spPr>
          <a:xfrm>
            <a:off x="1619672" y="5774867"/>
            <a:ext cx="720080" cy="17441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55776" y="56612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/>
              <a:t>Overfitting</a:t>
            </a:r>
            <a:r>
              <a:rPr lang="en-US" altLang="ko-KR" b="1" dirty="0" smtClean="0"/>
              <a:t>!! </a:t>
            </a:r>
            <a:endParaRPr lang="ko-KR" altLang="en-US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223" y="3654316"/>
            <a:ext cx="312067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자유형 17"/>
          <p:cNvSpPr/>
          <p:nvPr/>
        </p:nvSpPr>
        <p:spPr>
          <a:xfrm>
            <a:off x="5474525" y="4730375"/>
            <a:ext cx="3224155" cy="911895"/>
          </a:xfrm>
          <a:custGeom>
            <a:avLst/>
            <a:gdLst>
              <a:gd name="connsiteX0" fmla="*/ 0 w 3224155"/>
              <a:gd name="connsiteY0" fmla="*/ 0 h 911895"/>
              <a:gd name="connsiteX1" fmla="*/ 23750 w 3224155"/>
              <a:gd name="connsiteY1" fmla="*/ 29688 h 911895"/>
              <a:gd name="connsiteX2" fmla="*/ 35626 w 3224155"/>
              <a:gd name="connsiteY2" fmla="*/ 41564 h 911895"/>
              <a:gd name="connsiteX3" fmla="*/ 47501 w 3224155"/>
              <a:gd name="connsiteY3" fmla="*/ 59377 h 911895"/>
              <a:gd name="connsiteX4" fmla="*/ 83127 w 3224155"/>
              <a:gd name="connsiteY4" fmla="*/ 95003 h 911895"/>
              <a:gd name="connsiteX5" fmla="*/ 100940 w 3224155"/>
              <a:gd name="connsiteY5" fmla="*/ 112816 h 911895"/>
              <a:gd name="connsiteX6" fmla="*/ 148441 w 3224155"/>
              <a:gd name="connsiteY6" fmla="*/ 154379 h 911895"/>
              <a:gd name="connsiteX7" fmla="*/ 178130 w 3224155"/>
              <a:gd name="connsiteY7" fmla="*/ 172192 h 911895"/>
              <a:gd name="connsiteX8" fmla="*/ 190005 w 3224155"/>
              <a:gd name="connsiteY8" fmla="*/ 184068 h 911895"/>
              <a:gd name="connsiteX9" fmla="*/ 201880 w 3224155"/>
              <a:gd name="connsiteY9" fmla="*/ 201881 h 911895"/>
              <a:gd name="connsiteX10" fmla="*/ 219693 w 3224155"/>
              <a:gd name="connsiteY10" fmla="*/ 213756 h 911895"/>
              <a:gd name="connsiteX11" fmla="*/ 243444 w 3224155"/>
              <a:gd name="connsiteY11" fmla="*/ 237507 h 911895"/>
              <a:gd name="connsiteX12" fmla="*/ 249381 w 3224155"/>
              <a:gd name="connsiteY12" fmla="*/ 255320 h 911895"/>
              <a:gd name="connsiteX13" fmla="*/ 261257 w 3224155"/>
              <a:gd name="connsiteY13" fmla="*/ 267195 h 911895"/>
              <a:gd name="connsiteX14" fmla="*/ 290945 w 3224155"/>
              <a:gd name="connsiteY14" fmla="*/ 302821 h 911895"/>
              <a:gd name="connsiteX15" fmla="*/ 314696 w 3224155"/>
              <a:gd name="connsiteY15" fmla="*/ 332509 h 911895"/>
              <a:gd name="connsiteX16" fmla="*/ 320633 w 3224155"/>
              <a:gd name="connsiteY16" fmla="*/ 350322 h 911895"/>
              <a:gd name="connsiteX17" fmla="*/ 332509 w 3224155"/>
              <a:gd name="connsiteY17" fmla="*/ 362198 h 911895"/>
              <a:gd name="connsiteX18" fmla="*/ 344384 w 3224155"/>
              <a:gd name="connsiteY18" fmla="*/ 380011 h 911895"/>
              <a:gd name="connsiteX19" fmla="*/ 380010 w 3224155"/>
              <a:gd name="connsiteY19" fmla="*/ 397824 h 911895"/>
              <a:gd name="connsiteX20" fmla="*/ 391885 w 3224155"/>
              <a:gd name="connsiteY20" fmla="*/ 415637 h 911895"/>
              <a:gd name="connsiteX21" fmla="*/ 409698 w 3224155"/>
              <a:gd name="connsiteY21" fmla="*/ 427512 h 911895"/>
              <a:gd name="connsiteX22" fmla="*/ 421574 w 3224155"/>
              <a:gd name="connsiteY22" fmla="*/ 439387 h 911895"/>
              <a:gd name="connsiteX23" fmla="*/ 457200 w 3224155"/>
              <a:gd name="connsiteY23" fmla="*/ 463138 h 911895"/>
              <a:gd name="connsiteX24" fmla="*/ 475013 w 3224155"/>
              <a:gd name="connsiteY24" fmla="*/ 475013 h 911895"/>
              <a:gd name="connsiteX25" fmla="*/ 492826 w 3224155"/>
              <a:gd name="connsiteY25" fmla="*/ 486888 h 911895"/>
              <a:gd name="connsiteX26" fmla="*/ 504701 w 3224155"/>
              <a:gd name="connsiteY26" fmla="*/ 498764 h 911895"/>
              <a:gd name="connsiteX27" fmla="*/ 540327 w 3224155"/>
              <a:gd name="connsiteY27" fmla="*/ 522514 h 911895"/>
              <a:gd name="connsiteX28" fmla="*/ 564078 w 3224155"/>
              <a:gd name="connsiteY28" fmla="*/ 546265 h 911895"/>
              <a:gd name="connsiteX29" fmla="*/ 581891 w 3224155"/>
              <a:gd name="connsiteY29" fmla="*/ 552203 h 911895"/>
              <a:gd name="connsiteX30" fmla="*/ 617517 w 3224155"/>
              <a:gd name="connsiteY30" fmla="*/ 575953 h 911895"/>
              <a:gd name="connsiteX31" fmla="*/ 629392 w 3224155"/>
              <a:gd name="connsiteY31" fmla="*/ 587829 h 911895"/>
              <a:gd name="connsiteX32" fmla="*/ 647205 w 3224155"/>
              <a:gd name="connsiteY32" fmla="*/ 593766 h 911895"/>
              <a:gd name="connsiteX33" fmla="*/ 682831 w 3224155"/>
              <a:gd name="connsiteY33" fmla="*/ 611579 h 911895"/>
              <a:gd name="connsiteX34" fmla="*/ 718457 w 3224155"/>
              <a:gd name="connsiteY34" fmla="*/ 629392 h 911895"/>
              <a:gd name="connsiteX35" fmla="*/ 730332 w 3224155"/>
              <a:gd name="connsiteY35" fmla="*/ 641268 h 911895"/>
              <a:gd name="connsiteX36" fmla="*/ 765958 w 3224155"/>
              <a:gd name="connsiteY36" fmla="*/ 653143 h 911895"/>
              <a:gd name="connsiteX37" fmla="*/ 801584 w 3224155"/>
              <a:gd name="connsiteY37" fmla="*/ 665018 h 911895"/>
              <a:gd name="connsiteX38" fmla="*/ 819397 w 3224155"/>
              <a:gd name="connsiteY38" fmla="*/ 670956 h 911895"/>
              <a:gd name="connsiteX39" fmla="*/ 837210 w 3224155"/>
              <a:gd name="connsiteY39" fmla="*/ 676894 h 911895"/>
              <a:gd name="connsiteX40" fmla="*/ 855023 w 3224155"/>
              <a:gd name="connsiteY40" fmla="*/ 688769 h 911895"/>
              <a:gd name="connsiteX41" fmla="*/ 890649 w 3224155"/>
              <a:gd name="connsiteY41" fmla="*/ 700644 h 911895"/>
              <a:gd name="connsiteX42" fmla="*/ 950026 w 3224155"/>
              <a:gd name="connsiteY42" fmla="*/ 718457 h 911895"/>
              <a:gd name="connsiteX43" fmla="*/ 985652 w 3224155"/>
              <a:gd name="connsiteY43" fmla="*/ 724395 h 911895"/>
              <a:gd name="connsiteX44" fmla="*/ 1021278 w 3224155"/>
              <a:gd name="connsiteY44" fmla="*/ 736270 h 911895"/>
              <a:gd name="connsiteX45" fmla="*/ 1045028 w 3224155"/>
              <a:gd name="connsiteY45" fmla="*/ 742208 h 911895"/>
              <a:gd name="connsiteX46" fmla="*/ 1080654 w 3224155"/>
              <a:gd name="connsiteY46" fmla="*/ 748146 h 911895"/>
              <a:gd name="connsiteX47" fmla="*/ 1116280 w 3224155"/>
              <a:gd name="connsiteY47" fmla="*/ 760021 h 911895"/>
              <a:gd name="connsiteX48" fmla="*/ 1145969 w 3224155"/>
              <a:gd name="connsiteY48" fmla="*/ 765959 h 911895"/>
              <a:gd name="connsiteX49" fmla="*/ 1163781 w 3224155"/>
              <a:gd name="connsiteY49" fmla="*/ 771896 h 911895"/>
              <a:gd name="connsiteX50" fmla="*/ 1187532 w 3224155"/>
              <a:gd name="connsiteY50" fmla="*/ 777834 h 911895"/>
              <a:gd name="connsiteX51" fmla="*/ 1205345 w 3224155"/>
              <a:gd name="connsiteY51" fmla="*/ 783772 h 911895"/>
              <a:gd name="connsiteX52" fmla="*/ 1229096 w 3224155"/>
              <a:gd name="connsiteY52" fmla="*/ 789709 h 911895"/>
              <a:gd name="connsiteX53" fmla="*/ 1246909 w 3224155"/>
              <a:gd name="connsiteY53" fmla="*/ 795647 h 911895"/>
              <a:gd name="connsiteX54" fmla="*/ 1270659 w 3224155"/>
              <a:gd name="connsiteY54" fmla="*/ 801585 h 911895"/>
              <a:gd name="connsiteX55" fmla="*/ 1288472 w 3224155"/>
              <a:gd name="connsiteY55" fmla="*/ 807522 h 911895"/>
              <a:gd name="connsiteX56" fmla="*/ 1318161 w 3224155"/>
              <a:gd name="connsiteY56" fmla="*/ 813460 h 911895"/>
              <a:gd name="connsiteX57" fmla="*/ 1341911 w 3224155"/>
              <a:gd name="connsiteY57" fmla="*/ 819398 h 911895"/>
              <a:gd name="connsiteX58" fmla="*/ 1371600 w 3224155"/>
              <a:gd name="connsiteY58" fmla="*/ 825335 h 911895"/>
              <a:gd name="connsiteX59" fmla="*/ 1395350 w 3224155"/>
              <a:gd name="connsiteY59" fmla="*/ 831273 h 911895"/>
              <a:gd name="connsiteX60" fmla="*/ 1413163 w 3224155"/>
              <a:gd name="connsiteY60" fmla="*/ 837211 h 911895"/>
              <a:gd name="connsiteX61" fmla="*/ 1466602 w 3224155"/>
              <a:gd name="connsiteY61" fmla="*/ 843148 h 911895"/>
              <a:gd name="connsiteX62" fmla="*/ 1502228 w 3224155"/>
              <a:gd name="connsiteY62" fmla="*/ 849086 h 911895"/>
              <a:gd name="connsiteX63" fmla="*/ 1549730 w 3224155"/>
              <a:gd name="connsiteY63" fmla="*/ 855024 h 911895"/>
              <a:gd name="connsiteX64" fmla="*/ 1615044 w 3224155"/>
              <a:gd name="connsiteY64" fmla="*/ 872837 h 911895"/>
              <a:gd name="connsiteX65" fmla="*/ 1715984 w 3224155"/>
              <a:gd name="connsiteY65" fmla="*/ 878774 h 911895"/>
              <a:gd name="connsiteX66" fmla="*/ 1905989 w 3224155"/>
              <a:gd name="connsiteY66" fmla="*/ 884712 h 911895"/>
              <a:gd name="connsiteX67" fmla="*/ 2541319 w 3224155"/>
              <a:gd name="connsiteY67" fmla="*/ 884712 h 911895"/>
              <a:gd name="connsiteX68" fmla="*/ 2571007 w 3224155"/>
              <a:gd name="connsiteY68" fmla="*/ 878774 h 911895"/>
              <a:gd name="connsiteX69" fmla="*/ 2642259 w 3224155"/>
              <a:gd name="connsiteY69" fmla="*/ 872837 h 911895"/>
              <a:gd name="connsiteX70" fmla="*/ 2671948 w 3224155"/>
              <a:gd name="connsiteY70" fmla="*/ 866899 h 911895"/>
              <a:gd name="connsiteX71" fmla="*/ 2766950 w 3224155"/>
              <a:gd name="connsiteY71" fmla="*/ 849086 h 911895"/>
              <a:gd name="connsiteX72" fmla="*/ 2802576 w 3224155"/>
              <a:gd name="connsiteY72" fmla="*/ 837211 h 911895"/>
              <a:gd name="connsiteX73" fmla="*/ 2844140 w 3224155"/>
              <a:gd name="connsiteY73" fmla="*/ 813460 h 911895"/>
              <a:gd name="connsiteX74" fmla="*/ 2879766 w 3224155"/>
              <a:gd name="connsiteY74" fmla="*/ 801585 h 911895"/>
              <a:gd name="connsiteX75" fmla="*/ 2897579 w 3224155"/>
              <a:gd name="connsiteY75" fmla="*/ 789709 h 911895"/>
              <a:gd name="connsiteX76" fmla="*/ 2933205 w 3224155"/>
              <a:gd name="connsiteY76" fmla="*/ 777834 h 911895"/>
              <a:gd name="connsiteX77" fmla="*/ 2962893 w 3224155"/>
              <a:gd name="connsiteY77" fmla="*/ 754083 h 911895"/>
              <a:gd name="connsiteX78" fmla="*/ 2998519 w 3224155"/>
              <a:gd name="connsiteY78" fmla="*/ 736270 h 911895"/>
              <a:gd name="connsiteX79" fmla="*/ 3034145 w 3224155"/>
              <a:gd name="connsiteY79" fmla="*/ 718457 h 911895"/>
              <a:gd name="connsiteX80" fmla="*/ 3051958 w 3224155"/>
              <a:gd name="connsiteY80" fmla="*/ 700644 h 911895"/>
              <a:gd name="connsiteX81" fmla="*/ 3075709 w 3224155"/>
              <a:gd name="connsiteY81" fmla="*/ 682831 h 911895"/>
              <a:gd name="connsiteX82" fmla="*/ 3087584 w 3224155"/>
              <a:gd name="connsiteY82" fmla="*/ 665018 h 911895"/>
              <a:gd name="connsiteX83" fmla="*/ 3105397 w 3224155"/>
              <a:gd name="connsiteY83" fmla="*/ 647205 h 911895"/>
              <a:gd name="connsiteX84" fmla="*/ 3117272 w 3224155"/>
              <a:gd name="connsiteY84" fmla="*/ 629392 h 911895"/>
              <a:gd name="connsiteX85" fmla="*/ 3135085 w 3224155"/>
              <a:gd name="connsiteY85" fmla="*/ 623455 h 911895"/>
              <a:gd name="connsiteX86" fmla="*/ 3164774 w 3224155"/>
              <a:gd name="connsiteY86" fmla="*/ 581891 h 911895"/>
              <a:gd name="connsiteX87" fmla="*/ 3188524 w 3224155"/>
              <a:gd name="connsiteY87" fmla="*/ 546265 h 911895"/>
              <a:gd name="connsiteX88" fmla="*/ 3212275 w 3224155"/>
              <a:gd name="connsiteY88" fmla="*/ 522514 h 911895"/>
              <a:gd name="connsiteX89" fmla="*/ 3224150 w 3224155"/>
              <a:gd name="connsiteY89" fmla="*/ 480951 h 91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224155" h="911895">
                <a:moveTo>
                  <a:pt x="0" y="0"/>
                </a:moveTo>
                <a:cubicBezTo>
                  <a:pt x="7917" y="9896"/>
                  <a:pt x="15503" y="20066"/>
                  <a:pt x="23750" y="29688"/>
                </a:cubicBezTo>
                <a:cubicBezTo>
                  <a:pt x="27393" y="33939"/>
                  <a:pt x="32129" y="37192"/>
                  <a:pt x="35626" y="41564"/>
                </a:cubicBezTo>
                <a:cubicBezTo>
                  <a:pt x="40084" y="47136"/>
                  <a:pt x="42760" y="54043"/>
                  <a:pt x="47501" y="59377"/>
                </a:cubicBezTo>
                <a:cubicBezTo>
                  <a:pt x="58658" y="71929"/>
                  <a:pt x="71252" y="83128"/>
                  <a:pt x="83127" y="95003"/>
                </a:cubicBezTo>
                <a:cubicBezTo>
                  <a:pt x="89065" y="100941"/>
                  <a:pt x="96282" y="105829"/>
                  <a:pt x="100940" y="112816"/>
                </a:cubicBezTo>
                <a:cubicBezTo>
                  <a:pt x="134586" y="163286"/>
                  <a:pt x="79169" y="85107"/>
                  <a:pt x="148441" y="154379"/>
                </a:cubicBezTo>
                <a:cubicBezTo>
                  <a:pt x="164743" y="170681"/>
                  <a:pt x="155006" y="164485"/>
                  <a:pt x="178130" y="172192"/>
                </a:cubicBezTo>
                <a:cubicBezTo>
                  <a:pt x="182088" y="176151"/>
                  <a:pt x="186508" y="179696"/>
                  <a:pt x="190005" y="184068"/>
                </a:cubicBezTo>
                <a:cubicBezTo>
                  <a:pt x="194463" y="189640"/>
                  <a:pt x="196834" y="196835"/>
                  <a:pt x="201880" y="201881"/>
                </a:cubicBezTo>
                <a:cubicBezTo>
                  <a:pt x="206926" y="206927"/>
                  <a:pt x="214275" y="209112"/>
                  <a:pt x="219693" y="213756"/>
                </a:cubicBezTo>
                <a:cubicBezTo>
                  <a:pt x="228194" y="221042"/>
                  <a:pt x="243444" y="237507"/>
                  <a:pt x="243444" y="237507"/>
                </a:cubicBezTo>
                <a:cubicBezTo>
                  <a:pt x="245423" y="243445"/>
                  <a:pt x="246161" y="249953"/>
                  <a:pt x="249381" y="255320"/>
                </a:cubicBezTo>
                <a:cubicBezTo>
                  <a:pt x="252261" y="260120"/>
                  <a:pt x="257760" y="262824"/>
                  <a:pt x="261257" y="267195"/>
                </a:cubicBezTo>
                <a:cubicBezTo>
                  <a:pt x="294330" y="308535"/>
                  <a:pt x="248624" y="260500"/>
                  <a:pt x="290945" y="302821"/>
                </a:cubicBezTo>
                <a:cubicBezTo>
                  <a:pt x="305871" y="347597"/>
                  <a:pt x="284000" y="294139"/>
                  <a:pt x="314696" y="332509"/>
                </a:cubicBezTo>
                <a:cubicBezTo>
                  <a:pt x="318606" y="337396"/>
                  <a:pt x="317413" y="344955"/>
                  <a:pt x="320633" y="350322"/>
                </a:cubicBezTo>
                <a:cubicBezTo>
                  <a:pt x="323513" y="355123"/>
                  <a:pt x="329012" y="357826"/>
                  <a:pt x="332509" y="362198"/>
                </a:cubicBezTo>
                <a:cubicBezTo>
                  <a:pt x="336967" y="367770"/>
                  <a:pt x="339338" y="374965"/>
                  <a:pt x="344384" y="380011"/>
                </a:cubicBezTo>
                <a:cubicBezTo>
                  <a:pt x="355893" y="391520"/>
                  <a:pt x="365523" y="392995"/>
                  <a:pt x="380010" y="397824"/>
                </a:cubicBezTo>
                <a:cubicBezTo>
                  <a:pt x="383968" y="403762"/>
                  <a:pt x="386839" y="410591"/>
                  <a:pt x="391885" y="415637"/>
                </a:cubicBezTo>
                <a:cubicBezTo>
                  <a:pt x="396931" y="420683"/>
                  <a:pt x="404126" y="423054"/>
                  <a:pt x="409698" y="427512"/>
                </a:cubicBezTo>
                <a:cubicBezTo>
                  <a:pt x="414070" y="431009"/>
                  <a:pt x="417095" y="436028"/>
                  <a:pt x="421574" y="439387"/>
                </a:cubicBezTo>
                <a:cubicBezTo>
                  <a:pt x="432992" y="447950"/>
                  <a:pt x="445325" y="455221"/>
                  <a:pt x="457200" y="463138"/>
                </a:cubicBezTo>
                <a:lnTo>
                  <a:pt x="475013" y="475013"/>
                </a:lnTo>
                <a:cubicBezTo>
                  <a:pt x="480951" y="478971"/>
                  <a:pt x="487780" y="481842"/>
                  <a:pt x="492826" y="486888"/>
                </a:cubicBezTo>
                <a:cubicBezTo>
                  <a:pt x="496784" y="490847"/>
                  <a:pt x="500222" y="495405"/>
                  <a:pt x="504701" y="498764"/>
                </a:cubicBezTo>
                <a:cubicBezTo>
                  <a:pt x="516119" y="507327"/>
                  <a:pt x="530235" y="512422"/>
                  <a:pt x="540327" y="522514"/>
                </a:cubicBezTo>
                <a:cubicBezTo>
                  <a:pt x="548244" y="530431"/>
                  <a:pt x="553456" y="542724"/>
                  <a:pt x="564078" y="546265"/>
                </a:cubicBezTo>
                <a:cubicBezTo>
                  <a:pt x="570016" y="548244"/>
                  <a:pt x="576420" y="549163"/>
                  <a:pt x="581891" y="552203"/>
                </a:cubicBezTo>
                <a:cubicBezTo>
                  <a:pt x="594367" y="559134"/>
                  <a:pt x="607425" y="565861"/>
                  <a:pt x="617517" y="575953"/>
                </a:cubicBezTo>
                <a:cubicBezTo>
                  <a:pt x="621475" y="579912"/>
                  <a:pt x="624592" y="584949"/>
                  <a:pt x="629392" y="587829"/>
                </a:cubicBezTo>
                <a:cubicBezTo>
                  <a:pt x="634759" y="591049"/>
                  <a:pt x="641267" y="591787"/>
                  <a:pt x="647205" y="593766"/>
                </a:cubicBezTo>
                <a:cubicBezTo>
                  <a:pt x="698255" y="627802"/>
                  <a:pt x="633665" y="586996"/>
                  <a:pt x="682831" y="611579"/>
                </a:cubicBezTo>
                <a:cubicBezTo>
                  <a:pt x="728872" y="634600"/>
                  <a:pt x="673684" y="614469"/>
                  <a:pt x="718457" y="629392"/>
                </a:cubicBezTo>
                <a:cubicBezTo>
                  <a:pt x="722415" y="633351"/>
                  <a:pt x="725325" y="638764"/>
                  <a:pt x="730332" y="641268"/>
                </a:cubicBezTo>
                <a:cubicBezTo>
                  <a:pt x="741528" y="646866"/>
                  <a:pt x="754083" y="649185"/>
                  <a:pt x="765958" y="653143"/>
                </a:cubicBezTo>
                <a:lnTo>
                  <a:pt x="801584" y="665018"/>
                </a:lnTo>
                <a:lnTo>
                  <a:pt x="819397" y="670956"/>
                </a:lnTo>
                <a:cubicBezTo>
                  <a:pt x="825335" y="672935"/>
                  <a:pt x="832002" y="673422"/>
                  <a:pt x="837210" y="676894"/>
                </a:cubicBezTo>
                <a:cubicBezTo>
                  <a:pt x="843148" y="680852"/>
                  <a:pt x="848502" y="685871"/>
                  <a:pt x="855023" y="688769"/>
                </a:cubicBezTo>
                <a:cubicBezTo>
                  <a:pt x="866462" y="693853"/>
                  <a:pt x="878774" y="696686"/>
                  <a:pt x="890649" y="700644"/>
                </a:cubicBezTo>
                <a:cubicBezTo>
                  <a:pt x="910335" y="707206"/>
                  <a:pt x="929615" y="714375"/>
                  <a:pt x="950026" y="718457"/>
                </a:cubicBezTo>
                <a:cubicBezTo>
                  <a:pt x="961831" y="720818"/>
                  <a:pt x="973972" y="721475"/>
                  <a:pt x="985652" y="724395"/>
                </a:cubicBezTo>
                <a:cubicBezTo>
                  <a:pt x="997796" y="727431"/>
                  <a:pt x="1009134" y="733234"/>
                  <a:pt x="1021278" y="736270"/>
                </a:cubicBezTo>
                <a:cubicBezTo>
                  <a:pt x="1029195" y="738249"/>
                  <a:pt x="1037026" y="740608"/>
                  <a:pt x="1045028" y="742208"/>
                </a:cubicBezTo>
                <a:cubicBezTo>
                  <a:pt x="1056833" y="744569"/>
                  <a:pt x="1068974" y="745226"/>
                  <a:pt x="1080654" y="748146"/>
                </a:cubicBezTo>
                <a:cubicBezTo>
                  <a:pt x="1092798" y="751182"/>
                  <a:pt x="1104005" y="757566"/>
                  <a:pt x="1116280" y="760021"/>
                </a:cubicBezTo>
                <a:cubicBezTo>
                  <a:pt x="1126176" y="762000"/>
                  <a:pt x="1136178" y="763511"/>
                  <a:pt x="1145969" y="765959"/>
                </a:cubicBezTo>
                <a:cubicBezTo>
                  <a:pt x="1152041" y="767477"/>
                  <a:pt x="1157763" y="770177"/>
                  <a:pt x="1163781" y="771896"/>
                </a:cubicBezTo>
                <a:cubicBezTo>
                  <a:pt x="1171628" y="774138"/>
                  <a:pt x="1179685" y="775592"/>
                  <a:pt x="1187532" y="777834"/>
                </a:cubicBezTo>
                <a:cubicBezTo>
                  <a:pt x="1193550" y="779554"/>
                  <a:pt x="1199327" y="782053"/>
                  <a:pt x="1205345" y="783772"/>
                </a:cubicBezTo>
                <a:cubicBezTo>
                  <a:pt x="1213192" y="786014"/>
                  <a:pt x="1221249" y="787467"/>
                  <a:pt x="1229096" y="789709"/>
                </a:cubicBezTo>
                <a:cubicBezTo>
                  <a:pt x="1235114" y="791428"/>
                  <a:pt x="1240891" y="793927"/>
                  <a:pt x="1246909" y="795647"/>
                </a:cubicBezTo>
                <a:cubicBezTo>
                  <a:pt x="1254755" y="797889"/>
                  <a:pt x="1262813" y="799343"/>
                  <a:pt x="1270659" y="801585"/>
                </a:cubicBezTo>
                <a:cubicBezTo>
                  <a:pt x="1276677" y="803304"/>
                  <a:pt x="1282400" y="806004"/>
                  <a:pt x="1288472" y="807522"/>
                </a:cubicBezTo>
                <a:cubicBezTo>
                  <a:pt x="1298263" y="809970"/>
                  <a:pt x="1308309" y="811271"/>
                  <a:pt x="1318161" y="813460"/>
                </a:cubicBezTo>
                <a:cubicBezTo>
                  <a:pt x="1326127" y="815230"/>
                  <a:pt x="1333945" y="817628"/>
                  <a:pt x="1341911" y="819398"/>
                </a:cubicBezTo>
                <a:cubicBezTo>
                  <a:pt x="1351763" y="821587"/>
                  <a:pt x="1361748" y="823146"/>
                  <a:pt x="1371600" y="825335"/>
                </a:cubicBezTo>
                <a:cubicBezTo>
                  <a:pt x="1379566" y="827105"/>
                  <a:pt x="1387504" y="829031"/>
                  <a:pt x="1395350" y="831273"/>
                </a:cubicBezTo>
                <a:cubicBezTo>
                  <a:pt x="1401368" y="832993"/>
                  <a:pt x="1406989" y="836182"/>
                  <a:pt x="1413163" y="837211"/>
                </a:cubicBezTo>
                <a:cubicBezTo>
                  <a:pt x="1430842" y="840157"/>
                  <a:pt x="1448837" y="840779"/>
                  <a:pt x="1466602" y="843148"/>
                </a:cubicBezTo>
                <a:cubicBezTo>
                  <a:pt x="1478536" y="844739"/>
                  <a:pt x="1490310" y="847383"/>
                  <a:pt x="1502228" y="849086"/>
                </a:cubicBezTo>
                <a:cubicBezTo>
                  <a:pt x="1518025" y="851343"/>
                  <a:pt x="1533896" y="853045"/>
                  <a:pt x="1549730" y="855024"/>
                </a:cubicBezTo>
                <a:cubicBezTo>
                  <a:pt x="1571504" y="862282"/>
                  <a:pt x="1591968" y="870739"/>
                  <a:pt x="1615044" y="872837"/>
                </a:cubicBezTo>
                <a:cubicBezTo>
                  <a:pt x="1648610" y="875888"/>
                  <a:pt x="1682307" y="877399"/>
                  <a:pt x="1715984" y="878774"/>
                </a:cubicBezTo>
                <a:lnTo>
                  <a:pt x="1905989" y="884712"/>
                </a:lnTo>
                <a:cubicBezTo>
                  <a:pt x="2126708" y="939894"/>
                  <a:pt x="1941913" y="895813"/>
                  <a:pt x="2541319" y="884712"/>
                </a:cubicBezTo>
                <a:cubicBezTo>
                  <a:pt x="2551409" y="884525"/>
                  <a:pt x="2560984" y="879953"/>
                  <a:pt x="2571007" y="878774"/>
                </a:cubicBezTo>
                <a:cubicBezTo>
                  <a:pt x="2594677" y="875989"/>
                  <a:pt x="2618508" y="874816"/>
                  <a:pt x="2642259" y="872837"/>
                </a:cubicBezTo>
                <a:cubicBezTo>
                  <a:pt x="2652155" y="870858"/>
                  <a:pt x="2661973" y="868434"/>
                  <a:pt x="2671948" y="866899"/>
                </a:cubicBezTo>
                <a:cubicBezTo>
                  <a:pt x="2717291" y="859923"/>
                  <a:pt x="2722740" y="863822"/>
                  <a:pt x="2766950" y="849086"/>
                </a:cubicBezTo>
                <a:lnTo>
                  <a:pt x="2802576" y="837211"/>
                </a:lnTo>
                <a:cubicBezTo>
                  <a:pt x="2818645" y="826497"/>
                  <a:pt x="2825303" y="820994"/>
                  <a:pt x="2844140" y="813460"/>
                </a:cubicBezTo>
                <a:cubicBezTo>
                  <a:pt x="2855762" y="808811"/>
                  <a:pt x="2879766" y="801585"/>
                  <a:pt x="2879766" y="801585"/>
                </a:cubicBezTo>
                <a:cubicBezTo>
                  <a:pt x="2885704" y="797626"/>
                  <a:pt x="2891058" y="792607"/>
                  <a:pt x="2897579" y="789709"/>
                </a:cubicBezTo>
                <a:cubicBezTo>
                  <a:pt x="2909018" y="784625"/>
                  <a:pt x="2922790" y="784777"/>
                  <a:pt x="2933205" y="777834"/>
                </a:cubicBezTo>
                <a:cubicBezTo>
                  <a:pt x="2988031" y="741284"/>
                  <a:pt x="2920590" y="787926"/>
                  <a:pt x="2962893" y="754083"/>
                </a:cubicBezTo>
                <a:cubicBezTo>
                  <a:pt x="2991249" y="731398"/>
                  <a:pt x="2969257" y="750901"/>
                  <a:pt x="2998519" y="736270"/>
                </a:cubicBezTo>
                <a:cubicBezTo>
                  <a:pt x="3044561" y="713249"/>
                  <a:pt x="2989371" y="733382"/>
                  <a:pt x="3034145" y="718457"/>
                </a:cubicBezTo>
                <a:cubicBezTo>
                  <a:pt x="3040083" y="712519"/>
                  <a:pt x="3045582" y="706109"/>
                  <a:pt x="3051958" y="700644"/>
                </a:cubicBezTo>
                <a:cubicBezTo>
                  <a:pt x="3059472" y="694204"/>
                  <a:pt x="3068711" y="689829"/>
                  <a:pt x="3075709" y="682831"/>
                </a:cubicBezTo>
                <a:cubicBezTo>
                  <a:pt x="3080755" y="677785"/>
                  <a:pt x="3083016" y="670500"/>
                  <a:pt x="3087584" y="665018"/>
                </a:cubicBezTo>
                <a:cubicBezTo>
                  <a:pt x="3092960" y="658567"/>
                  <a:pt x="3100021" y="653656"/>
                  <a:pt x="3105397" y="647205"/>
                </a:cubicBezTo>
                <a:cubicBezTo>
                  <a:pt x="3109965" y="641723"/>
                  <a:pt x="3111700" y="633850"/>
                  <a:pt x="3117272" y="629392"/>
                </a:cubicBezTo>
                <a:cubicBezTo>
                  <a:pt x="3122159" y="625482"/>
                  <a:pt x="3129147" y="625434"/>
                  <a:pt x="3135085" y="623455"/>
                </a:cubicBezTo>
                <a:cubicBezTo>
                  <a:pt x="3149815" y="579267"/>
                  <a:pt x="3127203" y="638249"/>
                  <a:pt x="3164774" y="581891"/>
                </a:cubicBezTo>
                <a:cubicBezTo>
                  <a:pt x="3172691" y="570016"/>
                  <a:pt x="3178432" y="556357"/>
                  <a:pt x="3188524" y="546265"/>
                </a:cubicBezTo>
                <a:lnTo>
                  <a:pt x="3212275" y="522514"/>
                </a:lnTo>
                <a:cubicBezTo>
                  <a:pt x="3224776" y="485011"/>
                  <a:pt x="3224150" y="499406"/>
                  <a:pt x="3224150" y="480951"/>
                </a:cubicBezTo>
              </a:path>
            </a:pathLst>
          </a:custGeom>
          <a:noFill/>
          <a:ln w="57150">
            <a:solidFill>
              <a:srgbClr val="FFFF00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652120" y="6021288"/>
            <a:ext cx="4032448" cy="425770"/>
            <a:chOff x="539552" y="5244770"/>
            <a:chExt cx="4032448" cy="425770"/>
          </a:xfrm>
        </p:grpSpPr>
        <p:sp>
          <p:nvSpPr>
            <p:cNvPr id="23" name="TextBox 22"/>
            <p:cNvSpPr txBox="1"/>
            <p:nvPr/>
          </p:nvSpPr>
          <p:spPr>
            <a:xfrm>
              <a:off x="539552" y="5301208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정규화가 없을 때</a:t>
              </a:r>
              <a:r>
                <a:rPr lang="en-US" altLang="ko-KR" dirty="0" smtClean="0"/>
                <a:t>:      = 0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160" y="5244770"/>
              <a:ext cx="2476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50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Regularization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8" y="1553258"/>
            <a:ext cx="4180456" cy="338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88871"/>
            <a:ext cx="4091061" cy="338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832641" y="5244770"/>
            <a:ext cx="4032448" cy="425770"/>
            <a:chOff x="539552" y="5244770"/>
            <a:chExt cx="4032448" cy="425770"/>
          </a:xfrm>
        </p:grpSpPr>
        <p:sp>
          <p:nvSpPr>
            <p:cNvPr id="3" name="TextBox 2"/>
            <p:cNvSpPr txBox="1"/>
            <p:nvPr/>
          </p:nvSpPr>
          <p:spPr>
            <a:xfrm>
              <a:off x="539552" y="5301208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정규화가 있을 때</a:t>
              </a:r>
              <a:r>
                <a:rPr lang="en-US" altLang="ko-KR" dirty="0" smtClean="0"/>
                <a:t>:      = 0.1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160" y="5244770"/>
              <a:ext cx="2476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5580112" y="5301208"/>
            <a:ext cx="4032448" cy="425770"/>
            <a:chOff x="539552" y="5244770"/>
            <a:chExt cx="4032448" cy="425770"/>
          </a:xfrm>
        </p:grpSpPr>
        <p:sp>
          <p:nvSpPr>
            <p:cNvPr id="23" name="TextBox 22"/>
            <p:cNvSpPr txBox="1"/>
            <p:nvPr/>
          </p:nvSpPr>
          <p:spPr>
            <a:xfrm>
              <a:off x="539552" y="5301208"/>
              <a:ext cx="403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정규화가 강할 때</a:t>
              </a:r>
              <a:r>
                <a:rPr lang="en-US" altLang="ko-KR" dirty="0" smtClean="0"/>
                <a:t>:      = 1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160" y="5244770"/>
              <a:ext cx="2476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TextBox 27"/>
          <p:cNvSpPr txBox="1"/>
          <p:nvPr/>
        </p:nvSpPr>
        <p:spPr>
          <a:xfrm>
            <a:off x="665566" y="6184468"/>
            <a:ext cx="608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참고도서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처음 배우는 </a:t>
            </a:r>
            <a:r>
              <a:rPr lang="ko-KR" altLang="en-US" sz="1400" dirty="0" err="1" smtClean="0"/>
              <a:t>머신러닝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한빛미디어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78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Regularization </a:t>
            </a:r>
            <a:r>
              <a:rPr lang="ko-KR" altLang="en-US" dirty="0" smtClean="0"/>
              <a:t>특성 평가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16611"/>
            <a:ext cx="3241598" cy="254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11967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</a:rPr>
              <a:t>• </a:t>
            </a:r>
            <a:r>
              <a:rPr lang="en-US" altLang="ko-KR" dirty="0" smtClean="0"/>
              <a:t>Train set &amp; Validation set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4643" y="11967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</a:rPr>
              <a:t>• </a:t>
            </a:r>
            <a:r>
              <a:rPr lang="en-US" altLang="ko-KR" dirty="0" smtClean="0"/>
              <a:t>Cross- Validation (CV)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9684"/>
            <a:ext cx="4494752" cy="234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51520" y="0"/>
            <a:ext cx="0" cy="68725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166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E760-6CE6-4ABC-B013-22B2AED3E9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980728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쉽게 이해해보는 </a:t>
            </a:r>
            <a:r>
              <a:rPr lang="en-US" altLang="ko-KR" dirty="0" smtClean="0"/>
              <a:t>bias-variance tradeoff</a:t>
            </a:r>
          </a:p>
          <a:p>
            <a:r>
              <a:rPr lang="en-US" altLang="ko-KR" dirty="0" smtClean="0">
                <a:hlinkClick r:id="rId2"/>
              </a:rPr>
              <a:t>http://bywords.tistory.com/entry/%EB%B2%88%EC%97%AD-%EC%9C%A0%EC%B9%98%EC%9B%90%EC%83%9D%EB%8F%84-%EC%9D%B4%ED%95%B4%ED%95%A0-%EC%88%98-%EC%9E%88%EB%8A%94-biasvariance-tradeoff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bias-variance decomposition</a:t>
            </a:r>
          </a:p>
          <a:p>
            <a:r>
              <a:rPr lang="en-US" altLang="ko-KR" dirty="0" smtClean="0">
                <a:hlinkClick r:id="rId3"/>
              </a:rPr>
              <a:t>https://ratsgo.github.io/machine%20learning/2017/05/19/biasvar/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Overfitting </a:t>
            </a:r>
          </a:p>
          <a:p>
            <a:r>
              <a:rPr lang="en-US" altLang="ko-KR" dirty="0" smtClean="0">
                <a:hlinkClick r:id="rId4"/>
              </a:rPr>
              <a:t>http://sanghyukchun.github.io/59/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8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274</Words>
  <Application>Microsoft Office PowerPoint</Application>
  <PresentationFormat>화면 슬라이드 쇼(4:3)</PresentationFormat>
  <Paragraphs>68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18</cp:revision>
  <dcterms:created xsi:type="dcterms:W3CDTF">2018-03-13T11:14:21Z</dcterms:created>
  <dcterms:modified xsi:type="dcterms:W3CDTF">2018-03-14T07:11:24Z</dcterms:modified>
</cp:coreProperties>
</file>